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82"/>
  </p:notesMasterIdLst>
  <p:handoutMasterIdLst>
    <p:handoutMasterId r:id="rId83"/>
  </p:handoutMasterIdLst>
  <p:sldIdLst>
    <p:sldId id="256" r:id="rId2"/>
    <p:sldId id="370" r:id="rId3"/>
    <p:sldId id="421" r:id="rId4"/>
    <p:sldId id="418" r:id="rId5"/>
    <p:sldId id="403" r:id="rId6"/>
    <p:sldId id="426" r:id="rId7"/>
    <p:sldId id="369" r:id="rId8"/>
    <p:sldId id="363" r:id="rId9"/>
    <p:sldId id="364" r:id="rId10"/>
    <p:sldId id="432" r:id="rId11"/>
    <p:sldId id="435" r:id="rId12"/>
    <p:sldId id="434" r:id="rId13"/>
    <p:sldId id="366" r:id="rId14"/>
    <p:sldId id="365" r:id="rId15"/>
    <p:sldId id="318" r:id="rId16"/>
    <p:sldId id="319" r:id="rId17"/>
    <p:sldId id="436" r:id="rId18"/>
    <p:sldId id="422" r:id="rId19"/>
    <p:sldId id="443" r:id="rId20"/>
    <p:sldId id="425" r:id="rId21"/>
    <p:sldId id="320" r:id="rId22"/>
    <p:sldId id="428" r:id="rId23"/>
    <p:sldId id="408" r:id="rId24"/>
    <p:sldId id="409" r:id="rId25"/>
    <p:sldId id="453" r:id="rId26"/>
    <p:sldId id="411" r:id="rId27"/>
    <p:sldId id="372" r:id="rId28"/>
    <p:sldId id="412" r:id="rId29"/>
    <p:sldId id="413" r:id="rId30"/>
    <p:sldId id="429" r:id="rId31"/>
    <p:sldId id="323" r:id="rId32"/>
    <p:sldId id="324" r:id="rId33"/>
    <p:sldId id="325" r:id="rId34"/>
    <p:sldId id="326" r:id="rId35"/>
    <p:sldId id="327" r:id="rId36"/>
    <p:sldId id="328" r:id="rId37"/>
    <p:sldId id="414" r:id="rId38"/>
    <p:sldId id="329" r:id="rId39"/>
    <p:sldId id="430" r:id="rId40"/>
    <p:sldId id="437" r:id="rId41"/>
    <p:sldId id="330" r:id="rId42"/>
    <p:sldId id="331" r:id="rId43"/>
    <p:sldId id="424" r:id="rId44"/>
    <p:sldId id="449" r:id="rId45"/>
    <p:sldId id="450" r:id="rId46"/>
    <p:sldId id="451" r:id="rId47"/>
    <p:sldId id="332" r:id="rId48"/>
    <p:sldId id="333" r:id="rId49"/>
    <p:sldId id="334" r:id="rId50"/>
    <p:sldId id="335" r:id="rId51"/>
    <p:sldId id="439" r:id="rId52"/>
    <p:sldId id="431" r:id="rId53"/>
    <p:sldId id="337" r:id="rId54"/>
    <p:sldId id="336" r:id="rId55"/>
    <p:sldId id="441" r:id="rId56"/>
    <p:sldId id="452" r:id="rId57"/>
    <p:sldId id="455" r:id="rId58"/>
    <p:sldId id="340" r:id="rId59"/>
    <p:sldId id="341" r:id="rId60"/>
    <p:sldId id="342" r:id="rId61"/>
    <p:sldId id="343" r:id="rId62"/>
    <p:sldId id="344" r:id="rId63"/>
    <p:sldId id="388" r:id="rId64"/>
    <p:sldId id="389" r:id="rId65"/>
    <p:sldId id="390" r:id="rId66"/>
    <p:sldId id="391" r:id="rId67"/>
    <p:sldId id="392" r:id="rId68"/>
    <p:sldId id="393" r:id="rId69"/>
    <p:sldId id="394" r:id="rId70"/>
    <p:sldId id="395" r:id="rId71"/>
    <p:sldId id="444" r:id="rId72"/>
    <p:sldId id="427" r:id="rId73"/>
    <p:sldId id="445" r:id="rId74"/>
    <p:sldId id="446" r:id="rId75"/>
    <p:sldId id="396" r:id="rId76"/>
    <p:sldId id="373" r:id="rId77"/>
    <p:sldId id="374" r:id="rId78"/>
    <p:sldId id="447" r:id="rId79"/>
    <p:sldId id="442" r:id="rId80"/>
    <p:sldId id="417" r:id="rId81"/>
  </p:sldIdLst>
  <p:sldSz cx="9144000" cy="6858000" type="screen4x3"/>
  <p:notesSz cx="7315200" cy="9601200"/>
  <p:defaultTextStyle>
    <a:defPPr>
      <a:defRPr lang="es-E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471"/>
    <a:srgbClr val="000000"/>
    <a:srgbClr val="00CC00"/>
    <a:srgbClr val="36348E"/>
    <a:srgbClr val="E0F1C1"/>
    <a:srgbClr val="A5F7C1"/>
    <a:srgbClr val="C3F7C1"/>
    <a:srgbClr val="CEF7C1"/>
    <a:srgbClr val="E0E9C1"/>
    <a:srgbClr val="C8E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55"/>
    <p:restoredTop sz="94637"/>
  </p:normalViewPr>
  <p:slideViewPr>
    <p:cSldViewPr snapToGrid="0">
      <p:cViewPr varScale="1">
        <p:scale>
          <a:sx n="101" d="100"/>
          <a:sy n="101" d="100"/>
        </p:scale>
        <p:origin x="157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96"/>
    </p:cViewPr>
  </p:sorterViewPr>
  <p:notesViewPr>
    <p:cSldViewPr snapToGrid="0">
      <p:cViewPr varScale="1">
        <p:scale>
          <a:sx n="80" d="100"/>
          <a:sy n="80" d="100"/>
        </p:scale>
        <p:origin x="388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78F1B-AABC-4444-AEFD-0FE94ECDF60B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8B711-D18B-5844-B75D-D34B610B4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737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s-E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B5042265-8E00-4E33-AA65-288D1A9658E5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7318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412" tIns="0" rIns="19412" bIns="0" anchor="b"/>
          <a:lstStyle/>
          <a:p>
            <a:pPr algn="r" eaLnBrk="0" hangingPunct="0"/>
            <a:r>
              <a:rPr lang="en-US" sz="1000" dirty="0"/>
              <a:t>8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7360" y="3378015"/>
            <a:ext cx="5997787" cy="522115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07" tIns="45295" rIns="92207" bIns="45295"/>
          <a:lstStyle/>
          <a:p>
            <a:endParaRPr lang="en-US"/>
          </a:p>
        </p:txBody>
      </p:sp>
      <p:sp>
        <p:nvSpPr>
          <p:cNvPr id="79879" name="Rectangle 7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9038" y="703263"/>
            <a:ext cx="4632325" cy="347345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662326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B7101520-067F-8E45-9B37-7E96386B8BB3}"/>
              </a:ext>
            </a:extLst>
          </p:cNvPr>
          <p:cNvSpPr/>
          <p:nvPr userDrawn="1"/>
        </p:nvSpPr>
        <p:spPr>
          <a:xfrm>
            <a:off x="0" y="0"/>
            <a:ext cx="9144000" cy="1030605"/>
          </a:xfrm>
          <a:custGeom>
            <a:avLst/>
            <a:gdLst/>
            <a:ahLst/>
            <a:cxnLst/>
            <a:rect l="l" t="t" r="r" b="b"/>
            <a:pathLst>
              <a:path w="12192000" h="1030605">
                <a:moveTo>
                  <a:pt x="0" y="1030224"/>
                </a:moveTo>
                <a:lnTo>
                  <a:pt x="12192000" y="1030224"/>
                </a:lnTo>
                <a:lnTo>
                  <a:pt x="12192000" y="0"/>
                </a:lnTo>
                <a:lnTo>
                  <a:pt x="0" y="0"/>
                </a:lnTo>
                <a:lnTo>
                  <a:pt x="0" y="1030224"/>
                </a:lnTo>
                <a:close/>
              </a:path>
            </a:pathLst>
          </a:custGeom>
          <a:solidFill>
            <a:srgbClr val="46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38759A66-237D-9E4A-8C2A-5E26E2CD0CDE}"/>
              </a:ext>
            </a:extLst>
          </p:cNvPr>
          <p:cNvSpPr/>
          <p:nvPr userDrawn="1"/>
        </p:nvSpPr>
        <p:spPr>
          <a:xfrm>
            <a:off x="0" y="6358890"/>
            <a:ext cx="9144000" cy="499109"/>
          </a:xfrm>
          <a:custGeom>
            <a:avLst/>
            <a:gdLst/>
            <a:ahLst/>
            <a:cxnLst/>
            <a:rect l="l" t="t" r="r" b="b"/>
            <a:pathLst>
              <a:path w="12192000" h="499109">
                <a:moveTo>
                  <a:pt x="0" y="499110"/>
                </a:moveTo>
                <a:lnTo>
                  <a:pt x="12192000" y="499110"/>
                </a:lnTo>
                <a:lnTo>
                  <a:pt x="12192000" y="0"/>
                </a:lnTo>
                <a:lnTo>
                  <a:pt x="0" y="0"/>
                </a:lnTo>
                <a:lnTo>
                  <a:pt x="0" y="499110"/>
                </a:lnTo>
                <a:close/>
              </a:path>
            </a:pathLst>
          </a:custGeom>
          <a:solidFill>
            <a:srgbClr val="46207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2" descr="LOGO NUEVO MBA UCHILE">
            <a:extLst>
              <a:ext uri="{FF2B5EF4-FFF2-40B4-BE49-F238E27FC236}">
                <a16:creationId xmlns:a16="http://schemas.microsoft.com/office/drawing/2014/main" id="{E424CFC0-6340-924A-A199-6D38B4B779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499" y="1071328"/>
            <a:ext cx="1542527" cy="900000"/>
          </a:xfrm>
          <a:prstGeom prst="rect">
            <a:avLst/>
          </a:prstGeom>
          <a:noFill/>
        </p:spPr>
      </p:pic>
      <p:sp>
        <p:nvSpPr>
          <p:cNvPr id="4168" name="Rectangle 72"/>
          <p:cNvSpPr>
            <a:spLocks noChangeArrowheads="1"/>
          </p:cNvSpPr>
          <p:nvPr userDrawn="1"/>
        </p:nvSpPr>
        <p:spPr bwMode="auto">
          <a:xfrm>
            <a:off x="1068388" y="6372225"/>
            <a:ext cx="4552950" cy="288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 eaLnBrk="0" hangingPunct="0">
              <a:spcBef>
                <a:spcPct val="20000"/>
              </a:spcBef>
            </a:pPr>
            <a:endParaRPr lang="es-CL" sz="1200" b="1">
              <a:solidFill>
                <a:srgbClr val="0B0C17"/>
              </a:solidFill>
              <a:latin typeface="Arial" charset="0"/>
            </a:endParaRPr>
          </a:p>
        </p:txBody>
      </p:sp>
      <p:sp>
        <p:nvSpPr>
          <p:cNvPr id="4170" name="Rectangle 74"/>
          <p:cNvSpPr>
            <a:spLocks noChangeArrowheads="1"/>
          </p:cNvSpPr>
          <p:nvPr userDrawn="1"/>
        </p:nvSpPr>
        <p:spPr bwMode="auto">
          <a:xfrm>
            <a:off x="2659063" y="6451181"/>
            <a:ext cx="363855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1000" dirty="0">
                <a:solidFill>
                  <a:schemeClr val="bg1"/>
                </a:solidFill>
                <a:latin typeface="Arial" charset="0"/>
              </a:rPr>
              <a:t>MBA </a:t>
            </a:r>
            <a:r>
              <a:rPr lang="es-ES_tradnl" sz="1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 Haye, 2026</a:t>
            </a:r>
          </a:p>
        </p:txBody>
      </p:sp>
      <p:sp>
        <p:nvSpPr>
          <p:cNvPr id="4174" name="Rectangle 7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9200" y="2500223"/>
            <a:ext cx="6705600" cy="1447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6000" b="0">
                <a:solidFill>
                  <a:schemeClr val="bg2">
                    <a:lumMod val="10000"/>
                  </a:schemeClr>
                </a:solidFill>
                <a:effectLst/>
                <a:latin typeface="Cordia New" panose="020B0304020202020204" pitchFamily="34" charset="-34"/>
                <a:cs typeface="Cordia New" panose="020B0304020202020204" pitchFamily="34" charset="-34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982CA2-FFEE-44A1-86CC-C9F101A164B0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A9A712-7855-4E91-B801-8FCD011D3680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51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05979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8EAB11-FE8C-4A8C-A1AA-A3DA66784F11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18B6CAF-A157-496B-BA53-42226FDB42F5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5AF707-6C4F-44B2-BC45-1896F9E176E0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310AFA-1F27-4A82-8961-4A1A48858F80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03D8F76-920A-4893-8C59-E4C0574E20EB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069C5ED-E2F8-4B75-A7B4-91875ACE93FA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49CDDDF-1FBA-4AD3-AB29-E7F4B62F41BF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EC88C1-72CC-4816-9461-FE4D477B9573}" type="slidenum">
              <a:rPr lang="es-ES_tradnl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1">
            <a:extLst>
              <a:ext uri="{FF2B5EF4-FFF2-40B4-BE49-F238E27FC236}">
                <a16:creationId xmlns:a16="http://schemas.microsoft.com/office/drawing/2014/main" id="{4BD3FDFB-BE6E-444C-8E32-8E7E742A3E01}"/>
              </a:ext>
            </a:extLst>
          </p:cNvPr>
          <p:cNvSpPr/>
          <p:nvPr userDrawn="1"/>
        </p:nvSpPr>
        <p:spPr>
          <a:xfrm>
            <a:off x="380" y="6597776"/>
            <a:ext cx="9143620" cy="260350"/>
          </a:xfrm>
          <a:custGeom>
            <a:avLst/>
            <a:gdLst/>
            <a:ahLst/>
            <a:cxnLst/>
            <a:rect l="l" t="t" r="r" b="b"/>
            <a:pathLst>
              <a:path w="12192000" h="260350">
                <a:moveTo>
                  <a:pt x="12191619" y="0"/>
                </a:moveTo>
                <a:lnTo>
                  <a:pt x="0" y="0"/>
                </a:lnTo>
                <a:lnTo>
                  <a:pt x="0" y="260223"/>
                </a:lnTo>
                <a:lnTo>
                  <a:pt x="12191619" y="260223"/>
                </a:lnTo>
                <a:lnTo>
                  <a:pt x="12191619" y="0"/>
                </a:lnTo>
              </a:path>
            </a:pathLst>
          </a:custGeom>
          <a:solidFill>
            <a:srgbClr val="5C358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Imagen 2" descr="LOGO NUEVO MBA UCHILE">
            <a:extLst>
              <a:ext uri="{FF2B5EF4-FFF2-40B4-BE49-F238E27FC236}">
                <a16:creationId xmlns:a16="http://schemas.microsoft.com/office/drawing/2014/main" id="{B86A2A64-64D8-A94F-B7D4-6262F3BB582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81" y="6130607"/>
            <a:ext cx="740414" cy="432000"/>
          </a:xfrm>
          <a:prstGeom prst="rect">
            <a:avLst/>
          </a:prstGeom>
          <a:noFill/>
        </p:spPr>
      </p:pic>
      <p:sp>
        <p:nvSpPr>
          <p:cNvPr id="3143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32549" y="6599465"/>
            <a:ext cx="1905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chemeClr val="bg1"/>
                </a:solidFill>
                <a:latin typeface="+mj-lt"/>
              </a:defRPr>
            </a:lvl1pPr>
          </a:lstStyle>
          <a:p>
            <a:fld id="{473549EC-6679-457C-BC73-D010A90244D6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3144" name="Rectangle 72"/>
          <p:cNvSpPr>
            <a:spLocks noChangeArrowheads="1"/>
          </p:cNvSpPr>
          <p:nvPr userDrawn="1"/>
        </p:nvSpPr>
        <p:spPr bwMode="auto">
          <a:xfrm>
            <a:off x="2527300" y="6621690"/>
            <a:ext cx="3770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S_tradnl" sz="1000" dirty="0">
                <a:solidFill>
                  <a:schemeClr val="bg1"/>
                </a:solidFill>
                <a:latin typeface="Arial" charset="0"/>
              </a:rPr>
              <a:t>MBA </a:t>
            </a:r>
            <a:r>
              <a:rPr lang="es-ES_tradnl" sz="1000" dirty="0">
                <a:solidFill>
                  <a:schemeClr val="bg1"/>
                </a:solidFill>
                <a:latin typeface="Arial" charset="0"/>
                <a:sym typeface="Symbol" pitchFamily="18" charset="2"/>
              </a:rPr>
              <a:t> Haye, 2026</a:t>
            </a:r>
          </a:p>
        </p:txBody>
      </p:sp>
      <p:sp>
        <p:nvSpPr>
          <p:cNvPr id="3148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461175" y="274638"/>
            <a:ext cx="816524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49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8879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 b="0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6"/>
        </a:buBlip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3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1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5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2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0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64.png"/><Relationship Id="rId9" Type="http://schemas.openxmlformats.org/officeDocument/2006/relationships/image" Target="../media/image53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2" Type="http://schemas.openxmlformats.org/officeDocument/2006/relationships/image" Target="../media/image77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88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53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89.png"/><Relationship Id="rId2" Type="http://schemas.openxmlformats.org/officeDocument/2006/relationships/image" Target="../media/image77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53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90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89.png"/><Relationship Id="rId2" Type="http://schemas.openxmlformats.org/officeDocument/2006/relationships/image" Target="../media/image77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53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90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89.png"/><Relationship Id="rId2" Type="http://schemas.openxmlformats.org/officeDocument/2006/relationships/image" Target="../media/image77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53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90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89.png"/><Relationship Id="rId2" Type="http://schemas.openxmlformats.org/officeDocument/2006/relationships/image" Target="../media/image77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5" Type="http://schemas.openxmlformats.org/officeDocument/2006/relationships/image" Target="../media/image53.png"/><Relationship Id="rId10" Type="http://schemas.openxmlformats.org/officeDocument/2006/relationships/image" Target="../media/image84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Relationship Id="rId14" Type="http://schemas.openxmlformats.org/officeDocument/2006/relationships/image" Target="../media/image90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s-CL" sz="4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GESTION DE OPERACIONES</a:t>
            </a:r>
            <a:br>
              <a:rPr lang="es-CL" sz="4400" dirty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es-ES" sz="4400" dirty="0">
                <a:solidFill>
                  <a:schemeClr val="bg2">
                    <a:lumMod val="50000"/>
                  </a:schemeClr>
                </a:solidFill>
              </a:rPr>
              <a:t>Gestión de Inventarios</a:t>
            </a:r>
            <a:endParaRPr lang="es-ES" sz="4400" dirty="0"/>
          </a:p>
        </p:txBody>
      </p:sp>
    </p:spTree>
    <p:extLst>
      <p:ext uri="{BB962C8B-B14F-4D97-AF65-F5344CB8AC3E}">
        <p14:creationId xmlns:p14="http://schemas.microsoft.com/office/powerpoint/2010/main" val="4167272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1999" y="1600200"/>
            <a:ext cx="8048369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s-CL" sz="2000" dirty="0">
                <a:solidFill>
                  <a:srgbClr val="000000"/>
                </a:solidFill>
              </a:rPr>
              <a:t>Nuestro equipo está participando en un campeonato este fin de semana.  Basados en experiencia previa, vendemos en promedio 2.400 camisetas con una desviación estándar de 350.  Ganamos $10 por cada camiseta que vendemos durante el partido y perdemos $5 por cada unidad no vendida.  Cuántas camisetas deberíamos tener para el partido?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CL" sz="2000" b="1" i="1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Modelos mono-periodo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10</a:t>
            </a:fld>
            <a:endParaRPr lang="es-ES_tradnl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7F70848-7920-471B-8285-EA637DCE37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215041"/>
              </p:ext>
            </p:extLst>
          </p:nvPr>
        </p:nvGraphicFramePr>
        <p:xfrm>
          <a:off x="461175" y="4234676"/>
          <a:ext cx="8229600" cy="1092222"/>
        </p:xfrm>
        <a:graphic>
          <a:graphicData uri="http://schemas.openxmlformats.org/drawingml/2006/table">
            <a:tbl>
              <a:tblPr/>
              <a:tblGrid>
                <a:gridCol w="897545">
                  <a:extLst>
                    <a:ext uri="{9D8B030D-6E8A-4147-A177-3AD203B41FA5}">
                      <a16:colId xmlns:a16="http://schemas.microsoft.com/office/drawing/2014/main" val="2749585699"/>
                    </a:ext>
                  </a:extLst>
                </a:gridCol>
                <a:gridCol w="606791">
                  <a:extLst>
                    <a:ext uri="{9D8B030D-6E8A-4147-A177-3AD203B41FA5}">
                      <a16:colId xmlns:a16="http://schemas.microsoft.com/office/drawing/2014/main" val="530189746"/>
                    </a:ext>
                  </a:extLst>
                </a:gridCol>
                <a:gridCol w="758488">
                  <a:extLst>
                    <a:ext uri="{9D8B030D-6E8A-4147-A177-3AD203B41FA5}">
                      <a16:colId xmlns:a16="http://schemas.microsoft.com/office/drawing/2014/main" val="1266136842"/>
                    </a:ext>
                  </a:extLst>
                </a:gridCol>
                <a:gridCol w="1453770">
                  <a:extLst>
                    <a:ext uri="{9D8B030D-6E8A-4147-A177-3AD203B41FA5}">
                      <a16:colId xmlns:a16="http://schemas.microsoft.com/office/drawing/2014/main" val="1280262151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2005750684"/>
                    </a:ext>
                  </a:extLst>
                </a:gridCol>
                <a:gridCol w="669998">
                  <a:extLst>
                    <a:ext uri="{9D8B030D-6E8A-4147-A177-3AD203B41FA5}">
                      <a16:colId xmlns:a16="http://schemas.microsoft.com/office/drawing/2014/main" val="4085223380"/>
                    </a:ext>
                  </a:extLst>
                </a:gridCol>
                <a:gridCol w="1226223">
                  <a:extLst>
                    <a:ext uri="{9D8B030D-6E8A-4147-A177-3AD203B41FA5}">
                      <a16:colId xmlns:a16="http://schemas.microsoft.com/office/drawing/2014/main" val="1083377775"/>
                    </a:ext>
                  </a:extLst>
                </a:gridCol>
                <a:gridCol w="1112450">
                  <a:extLst>
                    <a:ext uri="{9D8B030D-6E8A-4147-A177-3AD203B41FA5}">
                      <a16:colId xmlns:a16="http://schemas.microsoft.com/office/drawing/2014/main" val="1541082639"/>
                    </a:ext>
                  </a:extLst>
                </a:gridCol>
              </a:tblGrid>
              <a:tr h="1820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Formulas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263850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Critico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Cu/(Co+Cu)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Critico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=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3261539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normal.inve(ratio critico)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16600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+ z*desv estandar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281915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2,400  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789794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Desv. Estandar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350  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990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83AF-721D-4359-9A1D-6A0746AB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Tabla</a:t>
            </a:r>
            <a:r>
              <a:rPr lang="en-US" dirty="0"/>
              <a:t> </a:t>
            </a:r>
            <a:r>
              <a:rPr lang="en-US" dirty="0" err="1"/>
              <a:t>Distribucion</a:t>
            </a:r>
            <a:r>
              <a:rPr lang="en-US" dirty="0"/>
              <a:t> Normal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85220-755A-4F8A-910C-DEF131D5B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11</a:t>
            </a:fld>
            <a:endParaRPr lang="es-ES_tradnl"/>
          </a:p>
        </p:txBody>
      </p:sp>
      <p:pic>
        <p:nvPicPr>
          <p:cNvPr id="150530" name="Picture 2" descr="Resultado de imagen para normal distribution table">
            <a:extLst>
              <a:ext uri="{FF2B5EF4-FFF2-40B4-BE49-F238E27FC236}">
                <a16:creationId xmlns:a16="http://schemas.microsoft.com/office/drawing/2014/main" id="{40771639-4597-45E9-A2BB-3F579822E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3" y="1600200"/>
            <a:ext cx="57292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21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1999" y="1600200"/>
            <a:ext cx="8048369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s-CL" sz="2000" dirty="0">
                <a:solidFill>
                  <a:srgbClr val="000000"/>
                </a:solidFill>
              </a:rPr>
              <a:t>Nuestro equipo está participando en un campeonato este fin de semana.  Basados en experiencia previa, vendemos en promedio 2.400 camisetas con una desviación estándar de 350.  Ganamos $10 por cada camiseta que vendemos durante el partido y perdemos $5 por cada unidad no vendida.  Cuántas camisetas deberíamos tener para el partido?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CL" sz="2000" b="1" i="1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Modelos mono-periodo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12</a:t>
            </a:fld>
            <a:endParaRPr lang="es-ES_tradn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4028FE-2A0C-461A-827A-BD59E492B4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85128"/>
              </p:ext>
            </p:extLst>
          </p:nvPr>
        </p:nvGraphicFramePr>
        <p:xfrm>
          <a:off x="461175" y="4236598"/>
          <a:ext cx="8229600" cy="1092222"/>
        </p:xfrm>
        <a:graphic>
          <a:graphicData uri="http://schemas.openxmlformats.org/drawingml/2006/table">
            <a:tbl>
              <a:tblPr/>
              <a:tblGrid>
                <a:gridCol w="897545">
                  <a:extLst>
                    <a:ext uri="{9D8B030D-6E8A-4147-A177-3AD203B41FA5}">
                      <a16:colId xmlns:a16="http://schemas.microsoft.com/office/drawing/2014/main" val="963784799"/>
                    </a:ext>
                  </a:extLst>
                </a:gridCol>
                <a:gridCol w="606791">
                  <a:extLst>
                    <a:ext uri="{9D8B030D-6E8A-4147-A177-3AD203B41FA5}">
                      <a16:colId xmlns:a16="http://schemas.microsoft.com/office/drawing/2014/main" val="394017503"/>
                    </a:ext>
                  </a:extLst>
                </a:gridCol>
                <a:gridCol w="758488">
                  <a:extLst>
                    <a:ext uri="{9D8B030D-6E8A-4147-A177-3AD203B41FA5}">
                      <a16:colId xmlns:a16="http://schemas.microsoft.com/office/drawing/2014/main" val="565031239"/>
                    </a:ext>
                  </a:extLst>
                </a:gridCol>
                <a:gridCol w="1453770">
                  <a:extLst>
                    <a:ext uri="{9D8B030D-6E8A-4147-A177-3AD203B41FA5}">
                      <a16:colId xmlns:a16="http://schemas.microsoft.com/office/drawing/2014/main" val="996343902"/>
                    </a:ext>
                  </a:extLst>
                </a:gridCol>
                <a:gridCol w="1504335">
                  <a:extLst>
                    <a:ext uri="{9D8B030D-6E8A-4147-A177-3AD203B41FA5}">
                      <a16:colId xmlns:a16="http://schemas.microsoft.com/office/drawing/2014/main" val="3857504756"/>
                    </a:ext>
                  </a:extLst>
                </a:gridCol>
                <a:gridCol w="669998">
                  <a:extLst>
                    <a:ext uri="{9D8B030D-6E8A-4147-A177-3AD203B41FA5}">
                      <a16:colId xmlns:a16="http://schemas.microsoft.com/office/drawing/2014/main" val="3602405071"/>
                    </a:ext>
                  </a:extLst>
                </a:gridCol>
                <a:gridCol w="1226223">
                  <a:extLst>
                    <a:ext uri="{9D8B030D-6E8A-4147-A177-3AD203B41FA5}">
                      <a16:colId xmlns:a16="http://schemas.microsoft.com/office/drawing/2014/main" val="2507057880"/>
                    </a:ext>
                  </a:extLst>
                </a:gridCol>
                <a:gridCol w="1112450">
                  <a:extLst>
                    <a:ext uri="{9D8B030D-6E8A-4147-A177-3AD203B41FA5}">
                      <a16:colId xmlns:a16="http://schemas.microsoft.com/office/drawing/2014/main" val="1049940340"/>
                    </a:ext>
                  </a:extLst>
                </a:gridCol>
              </a:tblGrid>
              <a:tr h="18203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Formulas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69999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Critico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Cu/(Co+Cu)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Ratio Critico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0.67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006251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10  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normal.inve(ratio critico)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859008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  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 + z*desv estandar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2550.75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1973035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Media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2,400  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061677"/>
                  </a:ext>
                </a:extLst>
              </a:tr>
              <a:tr h="182037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Desv. Estandar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350   </a:t>
                      </a: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85" marR="7585" marT="75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718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7743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1999" y="1600200"/>
            <a:ext cx="8048369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s-CL" sz="2000" dirty="0">
                <a:solidFill>
                  <a:srgbClr val="000000"/>
                </a:solidFill>
              </a:rPr>
              <a:t>Nuestro equipo está participando en un campeonato este fin de semana.  Basados en experiencia previa, vendemos en promedio 2.400 camisetas con una desviación estándar de 350.  Ganamos $10 por cada camiseta que vendemos durante el partido y perdemos $5 por cada unidad no vendida.  Cuántas camisetas deberíamos tener para el partido?</a:t>
            </a:r>
          </a:p>
          <a:p>
            <a:pPr marL="292100" indent="-292100" algn="ctr">
              <a:lnSpc>
                <a:spcPct val="90000"/>
              </a:lnSpc>
              <a:buFont typeface="Wingdings" pitchFamily="2" charset="2"/>
              <a:buNone/>
            </a:pPr>
            <a:endParaRPr lang="es-CL" sz="2000" b="1" i="1" dirty="0">
              <a:solidFill>
                <a:srgbClr val="000000"/>
              </a:solidFill>
            </a:endParaRPr>
          </a:p>
          <a:p>
            <a:pPr marL="292100" indent="0">
              <a:lnSpc>
                <a:spcPct val="90000"/>
              </a:lnSpc>
              <a:buFont typeface="Wingdings" pitchFamily="2" charset="2"/>
              <a:buNone/>
            </a:pPr>
            <a:r>
              <a:rPr lang="es-CL" sz="2000" b="1" i="1" dirty="0">
                <a:solidFill>
                  <a:srgbClr val="000000"/>
                </a:solidFill>
              </a:rPr>
              <a:t>C</a:t>
            </a:r>
            <a:r>
              <a:rPr lang="es-CL" sz="2000" b="1" i="1" baseline="-25000" dirty="0">
                <a:solidFill>
                  <a:srgbClr val="000000"/>
                </a:solidFill>
              </a:rPr>
              <a:t>u</a:t>
            </a:r>
            <a:r>
              <a:rPr lang="es-CL" sz="2000" b="1" i="1" dirty="0">
                <a:solidFill>
                  <a:srgbClr val="000000"/>
                </a:solidFill>
              </a:rPr>
              <a:t> =</a:t>
            </a:r>
            <a:r>
              <a:rPr lang="es-CL" sz="2000" b="1" dirty="0">
                <a:solidFill>
                  <a:srgbClr val="000000"/>
                </a:solidFill>
              </a:rPr>
              <a:t> $10 y </a:t>
            </a:r>
            <a:r>
              <a:rPr lang="es-CL" sz="2000" b="1" i="1" dirty="0">
                <a:solidFill>
                  <a:srgbClr val="000000"/>
                </a:solidFill>
              </a:rPr>
              <a:t>C</a:t>
            </a:r>
            <a:r>
              <a:rPr lang="es-CL" sz="2000" b="1" i="1" baseline="-25000" dirty="0">
                <a:solidFill>
                  <a:srgbClr val="000000"/>
                </a:solidFill>
              </a:rPr>
              <a:t>o</a:t>
            </a:r>
            <a:r>
              <a:rPr lang="es-CL" sz="2000" b="1" i="1" dirty="0">
                <a:solidFill>
                  <a:srgbClr val="000000"/>
                </a:solidFill>
              </a:rPr>
              <a:t> </a:t>
            </a:r>
            <a:r>
              <a:rPr lang="es-CL" sz="2000" b="1" dirty="0">
                <a:solidFill>
                  <a:srgbClr val="000000"/>
                </a:solidFill>
              </a:rPr>
              <a:t>= $5;  </a:t>
            </a:r>
          </a:p>
          <a:p>
            <a:pPr marL="292100" indent="0">
              <a:lnSpc>
                <a:spcPct val="90000"/>
              </a:lnSpc>
              <a:buFont typeface="Wingdings" pitchFamily="2" charset="2"/>
              <a:buNone/>
            </a:pPr>
            <a:endParaRPr lang="es-CL" sz="2000" dirty="0">
              <a:solidFill>
                <a:srgbClr val="000000"/>
              </a:solidFill>
            </a:endParaRPr>
          </a:p>
          <a:p>
            <a:pPr marL="292100" indent="0">
              <a:lnSpc>
                <a:spcPct val="90000"/>
              </a:lnSpc>
              <a:buFont typeface="Wingdings" pitchFamily="2" charset="2"/>
              <a:buNone/>
            </a:pPr>
            <a:endParaRPr lang="es-CL" sz="2000" dirty="0">
              <a:solidFill>
                <a:srgbClr val="000000"/>
              </a:solidFill>
            </a:endParaRPr>
          </a:p>
          <a:p>
            <a:pPr indent="-50800">
              <a:lnSpc>
                <a:spcPct val="90000"/>
              </a:lnSpc>
              <a:buFont typeface="Wingdings" pitchFamily="2" charset="2"/>
              <a:buNone/>
            </a:pPr>
            <a:r>
              <a:rPr lang="es-CL" sz="1800" b="1" dirty="0">
                <a:solidFill>
                  <a:srgbClr val="000000"/>
                </a:solidFill>
              </a:rPr>
              <a:t>Z</a:t>
            </a:r>
            <a:r>
              <a:rPr lang="es-CL" sz="1800" b="1" baseline="-25000" dirty="0">
                <a:solidFill>
                  <a:srgbClr val="000000"/>
                </a:solidFill>
              </a:rPr>
              <a:t>0,667</a:t>
            </a:r>
            <a:r>
              <a:rPr lang="es-CL" sz="1800" b="1" dirty="0">
                <a:solidFill>
                  <a:srgbClr val="000000"/>
                </a:solidFill>
              </a:rPr>
              <a:t> = 0,432 (usando NORMSDIST(0,667)) </a:t>
            </a:r>
          </a:p>
          <a:p>
            <a:pPr indent="-50800">
              <a:lnSpc>
                <a:spcPct val="90000"/>
              </a:lnSpc>
              <a:buFont typeface="Wingdings" pitchFamily="2" charset="2"/>
              <a:buNone/>
            </a:pPr>
            <a:endParaRPr lang="es-CL" sz="1800" b="1" dirty="0">
              <a:solidFill>
                <a:srgbClr val="000000"/>
              </a:solidFill>
            </a:endParaRPr>
          </a:p>
          <a:p>
            <a:pPr marL="292100" indent="0">
              <a:lnSpc>
                <a:spcPct val="90000"/>
              </a:lnSpc>
              <a:buFont typeface="Wingdings" pitchFamily="2" charset="2"/>
              <a:buNone/>
            </a:pPr>
            <a:r>
              <a:rPr lang="es-CL" sz="1800" b="1" dirty="0">
                <a:solidFill>
                  <a:srgbClr val="000000"/>
                </a:solidFill>
              </a:rPr>
              <a:t>Por lo tanto requerimos 2.400 + 0,432</a:t>
            </a:r>
            <a:r>
              <a:rPr lang="en-US" sz="1800" b="1" dirty="0">
                <a:solidFill>
                  <a:srgbClr val="000000"/>
                </a:solidFill>
              </a:rPr>
              <a:t>*</a:t>
            </a:r>
            <a:r>
              <a:rPr lang="es-CL" sz="1800" b="1" dirty="0">
                <a:solidFill>
                  <a:srgbClr val="000000"/>
                </a:solidFill>
              </a:rPr>
              <a:t>(350) = 2.551 camisetas.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CL" sz="2000" b="1" i="1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 mono-periodo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13</a:t>
            </a:fld>
            <a:endParaRPr lang="es-ES_tradnl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09988" y="3417888"/>
          <a:ext cx="2430462" cy="795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431800" progId="Equation.3">
                  <p:embed/>
                </p:oleObj>
              </mc:Choice>
              <mc:Fallback>
                <p:oleObj name="Equation" r:id="rId2" imgW="1320800" imgH="43180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9988" y="3417888"/>
                        <a:ext cx="2430462" cy="795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31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 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</a:rPr>
              <a:t>multi-periodo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L" dirty="0"/>
              <a:t>Bodega con inventario</a:t>
            </a:r>
          </a:p>
          <a:p>
            <a:pPr eaLnBrk="1" hangingPunct="1"/>
            <a:r>
              <a:rPr lang="es-CL" dirty="0"/>
              <a:t>Demanda</a:t>
            </a:r>
          </a:p>
          <a:p>
            <a:pPr eaLnBrk="1" hangingPunct="1"/>
            <a:r>
              <a:rPr lang="es-CL" dirty="0"/>
              <a:t>Costo por pedido</a:t>
            </a:r>
          </a:p>
          <a:p>
            <a:pPr eaLnBrk="1" hangingPunct="1"/>
            <a:r>
              <a:rPr lang="es-CL" dirty="0"/>
              <a:t>Costo por inventario</a:t>
            </a:r>
          </a:p>
          <a:p>
            <a:pPr marL="0" indent="0" eaLnBrk="1" hangingPunct="1">
              <a:buNone/>
            </a:pPr>
            <a:endParaRPr lang="es-C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167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 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</a:rPr>
              <a:t>Deterministico</a:t>
            </a:r>
            <a:endParaRPr lang="es-C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L" dirty="0"/>
              <a:t>1.- Demanda Determinística:</a:t>
            </a:r>
          </a:p>
          <a:p>
            <a:pPr lvl="1" eaLnBrk="1" hangingPunct="1"/>
            <a:r>
              <a:rPr lang="es-CL" dirty="0"/>
              <a:t>Sin ventas perdidas o pendientes:</a:t>
            </a:r>
          </a:p>
          <a:p>
            <a:pPr lvl="2" eaLnBrk="1" hangingPunct="1"/>
            <a:r>
              <a:rPr lang="es-CL" sz="1800" dirty="0"/>
              <a:t>Notación:</a:t>
            </a:r>
          </a:p>
          <a:p>
            <a:pPr lvl="3" eaLnBrk="1" hangingPunct="1"/>
            <a:r>
              <a:rPr lang="es-CL" dirty="0"/>
              <a:t>Q: tamaño de la orden.</a:t>
            </a:r>
          </a:p>
          <a:p>
            <a:pPr lvl="3" eaLnBrk="1" hangingPunct="1"/>
            <a:r>
              <a:rPr lang="es-CL" dirty="0"/>
              <a:t>D: demanda anual.</a:t>
            </a:r>
          </a:p>
          <a:p>
            <a:pPr lvl="3" eaLnBrk="1" hangingPunct="1"/>
            <a:r>
              <a:rPr lang="es-CL" dirty="0"/>
              <a:t>T: largo del ciclo.</a:t>
            </a:r>
          </a:p>
          <a:p>
            <a:pPr lvl="3" eaLnBrk="1" hangingPunct="1"/>
            <a:r>
              <a:rPr lang="es-CL" dirty="0"/>
              <a:t>S: costo fijo por orden.</a:t>
            </a:r>
          </a:p>
          <a:p>
            <a:pPr lvl="3" eaLnBrk="1" hangingPunct="1"/>
            <a:r>
              <a:rPr lang="es-CL" dirty="0"/>
              <a:t>C: costo del producto.</a:t>
            </a:r>
          </a:p>
          <a:p>
            <a:pPr lvl="3" eaLnBrk="1" hangingPunct="1"/>
            <a:r>
              <a:rPr lang="es-CL" dirty="0"/>
              <a:t>i: tasa anual de costo de inventario (interés + almacenamiento).</a:t>
            </a:r>
          </a:p>
          <a:p>
            <a:pPr lvl="1" eaLnBrk="1" hangingPunct="1">
              <a:buFont typeface="Wingdings" pitchFamily="2" charset="2"/>
              <a:buNone/>
            </a:pPr>
            <a:endParaRPr lang="es-CL" dirty="0"/>
          </a:p>
          <a:p>
            <a:pPr lvl="1" eaLnBrk="1" hangingPunct="1"/>
            <a:endParaRPr lang="es-CL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15</a:t>
            </a:fld>
            <a:endParaRPr lang="es-ES_tradn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 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</a:rPr>
              <a:t>Deterministico</a:t>
            </a:r>
            <a:endParaRPr lang="es-C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/>
              <a:t>Representación gráfica: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2938463" y="5934075"/>
            <a:ext cx="372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</a:rPr>
              <a:t>Niveles de Inventario EOQ</a:t>
            </a: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H="1">
            <a:off x="2671763" y="5532438"/>
            <a:ext cx="4052887" cy="1587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1184275" y="35036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Existencias</a:t>
            </a:r>
          </a:p>
        </p:txBody>
      </p:sp>
      <p:sp>
        <p:nvSpPr>
          <p:cNvPr id="173063" name="Rectangle 7"/>
          <p:cNvSpPr>
            <a:spLocks noChangeArrowheads="1"/>
          </p:cNvSpPr>
          <p:nvPr/>
        </p:nvSpPr>
        <p:spPr bwMode="auto">
          <a:xfrm>
            <a:off x="4110038" y="555625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Tiempo</a:t>
            </a:r>
          </a:p>
        </p:txBody>
      </p:sp>
      <p:sp>
        <p:nvSpPr>
          <p:cNvPr id="33800" name="Line 8"/>
          <p:cNvSpPr>
            <a:spLocks noChangeShapeType="1"/>
          </p:cNvSpPr>
          <p:nvPr/>
        </p:nvSpPr>
        <p:spPr bwMode="auto">
          <a:xfrm flipV="1">
            <a:off x="3125788" y="3198813"/>
            <a:ext cx="0" cy="2303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>
            <a:off x="3119438" y="3198813"/>
            <a:ext cx="113030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V="1">
            <a:off x="4262438" y="3198813"/>
            <a:ext cx="0" cy="2303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4267200" y="3198813"/>
            <a:ext cx="1125538" cy="226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V="1">
            <a:off x="5405438" y="3198813"/>
            <a:ext cx="0" cy="2303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5410200" y="3198813"/>
            <a:ext cx="1123950" cy="2260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70" name="Rectangle 14"/>
          <p:cNvSpPr>
            <a:spLocks noChangeArrowheads="1"/>
          </p:cNvSpPr>
          <p:nvPr/>
        </p:nvSpPr>
        <p:spPr bwMode="auto">
          <a:xfrm>
            <a:off x="2794000" y="32242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</a:t>
            </a:r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2725738" y="4319588"/>
            <a:ext cx="38766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72" name="Rectangle 16"/>
          <p:cNvSpPr>
            <a:spLocks noChangeArrowheads="1"/>
          </p:cNvSpPr>
          <p:nvPr/>
        </p:nvSpPr>
        <p:spPr bwMode="auto">
          <a:xfrm>
            <a:off x="6042025" y="3738563"/>
            <a:ext cx="1804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s-CL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Nivel promedio</a:t>
            </a:r>
          </a:p>
          <a:p>
            <a:pPr algn="l" eaLnBrk="0" hangingPunct="0">
              <a:defRPr/>
            </a:pPr>
            <a:r>
              <a:rPr lang="es-CL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inventario = Q/2</a:t>
            </a:r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rot="16200000" flipH="1">
            <a:off x="1023144" y="3821906"/>
            <a:ext cx="3422650" cy="1588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16</a:t>
            </a:fld>
            <a:endParaRPr lang="es-ES_tradnl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 (</a:t>
            </a:r>
            <a:r>
              <a:rPr lang="es-CL" dirty="0" err="1">
                <a:solidFill>
                  <a:schemeClr val="bg2">
                    <a:lumMod val="75000"/>
                  </a:schemeClr>
                </a:solidFill>
              </a:rPr>
              <a:t>Notacion</a:t>
            </a:r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514857" y="498906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7B53C7-467D-4462-B8B7-5DDEBFA6169D}"/>
              </a:ext>
            </a:extLst>
          </p:cNvPr>
          <p:cNvSpPr txBox="1"/>
          <p:nvPr/>
        </p:nvSpPr>
        <p:spPr>
          <a:xfrm>
            <a:off x="3863271" y="2002513"/>
            <a:ext cx="54900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Q: tamaño de la orden.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D: demanda anual.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T: largo del ciclo.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S: costo fijo por orden.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C: costo del producto.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i: tasa anual de costo de inventario (interés + almacenamiento).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C218474E-B1F0-4838-8C95-9FAAE77B8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2" y="5934075"/>
            <a:ext cx="372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</a:rPr>
              <a:t>Niveles de Inventario EOQ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41E7BA94-CE62-4AB9-93B6-7556298388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012" y="5532438"/>
            <a:ext cx="4052887" cy="1587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862D6DB-749D-4A5B-81D2-F1132D63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13" y="165457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Existencias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318AFB8C-F8B4-4AFC-AB06-4901EDDC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287" y="555625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Tiempo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D6AA8DC8-39A1-4125-ABE6-A3D3D9A988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89424" y="2286000"/>
            <a:ext cx="34926" cy="32464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0D1E12F6-0747-44D1-BD7E-CD3790525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350" y="2284413"/>
            <a:ext cx="2555081" cy="322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C63F6E00-7645-4944-845D-79CF3658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571" y="188022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</a:t>
            </a:r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6F5DEE31-5EA2-4335-BC56-278C9999D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23" y="4033838"/>
            <a:ext cx="38766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48EEC5AE-DE48-4EFA-B9CF-5E2D7EB6997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-973607" y="3821906"/>
            <a:ext cx="3422650" cy="1588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E45625E1-9642-4B4F-ABBB-3F2D71CBC505}"/>
              </a:ext>
            </a:extLst>
          </p:cNvPr>
          <p:cNvSpPr txBox="1">
            <a:spLocks/>
          </p:cNvSpPr>
          <p:nvPr/>
        </p:nvSpPr>
        <p:spPr bwMode="auto">
          <a:xfrm>
            <a:off x="5135798" y="6599465"/>
            <a:ext cx="1905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17</a:t>
            </a:fld>
            <a:endParaRPr lang="es-ES_tradnl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9A9A1AC2-0ECF-4F46-A78A-0FB48A4E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384" y="3391350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F582090D-8139-47AA-902B-137BC86B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106" y="498906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AFEB2F-9F1B-4C14-856F-AD6BA334B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1238" y="4033838"/>
            <a:ext cx="3162562" cy="237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8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3959" y="2262188"/>
            <a:ext cx="6986253" cy="2418982"/>
          </a:xfrm>
        </p:spPr>
        <p:txBody>
          <a:bodyPr/>
          <a:lstStyle/>
          <a:p>
            <a:pPr marL="1371600" lvl="3" indent="0" algn="l" eaLnBrk="1" hangingPunct="1">
              <a:buNone/>
            </a:pPr>
            <a:r>
              <a:rPr lang="es-CL" sz="1800" dirty="0"/>
              <a:t>Ejemplo: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Q: 100 u.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D: 5000 u/año.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T: 0.02 año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S: $100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C: 20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i: 2%</a:t>
            </a:r>
          </a:p>
          <a:p>
            <a:pPr lvl="2" eaLnBrk="1" hangingPunct="1"/>
            <a:endParaRPr lang="es-CL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514857" y="498906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7B53C7-467D-4462-B8B7-5DDEBFA6169D}"/>
              </a:ext>
            </a:extLst>
          </p:cNvPr>
          <p:cNvSpPr txBox="1"/>
          <p:nvPr/>
        </p:nvSpPr>
        <p:spPr>
          <a:xfrm>
            <a:off x="3653959" y="167296"/>
            <a:ext cx="54900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Q: tamaño de la orden.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D: demanda anual.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T: largo del ciclo.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S: costo fijo por orden.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C: costo del producto.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i: tasa anual de costo de inventario (interés + almacenamiento).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C218474E-B1F0-4838-8C95-9FAAE77B8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2" y="5934075"/>
            <a:ext cx="372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</a:rPr>
              <a:t>Niveles de Inventario EOQ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41E7BA94-CE62-4AB9-93B6-7556298388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012" y="5532438"/>
            <a:ext cx="4052887" cy="1587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862D6DB-749D-4A5B-81D2-F1132D63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13" y="165457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Existencias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318AFB8C-F8B4-4AFC-AB06-4901EDDC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287" y="555625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Tiempo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D6AA8DC8-39A1-4125-ABE6-A3D3D9A988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89424" y="2286000"/>
            <a:ext cx="34926" cy="32464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0D1E12F6-0747-44D1-BD7E-CD3790525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350" y="2284413"/>
            <a:ext cx="2555081" cy="322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C63F6E00-7645-4944-845D-79CF3658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571" y="188022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</a:t>
            </a:r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6F5DEE31-5EA2-4335-BC56-278C9999D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23" y="4033838"/>
            <a:ext cx="38766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48EEC5AE-DE48-4EFA-B9CF-5E2D7EB6997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-973607" y="3821906"/>
            <a:ext cx="3422650" cy="1588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E45625E1-9642-4B4F-ABBB-3F2D71CBC505}"/>
              </a:ext>
            </a:extLst>
          </p:cNvPr>
          <p:cNvSpPr txBox="1">
            <a:spLocks/>
          </p:cNvSpPr>
          <p:nvPr/>
        </p:nvSpPr>
        <p:spPr bwMode="auto">
          <a:xfrm>
            <a:off x="5135798" y="6599465"/>
            <a:ext cx="1905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18</a:t>
            </a:fld>
            <a:endParaRPr lang="es-ES_tradnl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9A9A1AC2-0ECF-4F46-A78A-0FB48A4E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384" y="3391350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F582090D-8139-47AA-902B-137BC86B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106" y="498906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FC85158-89D6-48D4-98C3-E1BC2702F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67" y="4706324"/>
            <a:ext cx="3498976" cy="9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1371600" lvl="3" indent="0">
              <a:buFont typeface="Wingdings" pitchFamily="2" charset="2"/>
              <a:buNone/>
            </a:pPr>
            <a:r>
              <a:rPr lang="en-US" sz="1800" kern="0" dirty="0"/>
              <a:t>C</a:t>
            </a:r>
            <a:r>
              <a:rPr lang="es-CL" sz="1800" kern="0" dirty="0" err="1"/>
              <a:t>osto</a:t>
            </a:r>
            <a:r>
              <a:rPr lang="es-CL" sz="1800" kern="0" dirty="0"/>
              <a:t> por periodo?</a:t>
            </a:r>
          </a:p>
          <a:p>
            <a:pPr marL="1371600" lvl="3" indent="0">
              <a:buFont typeface="Wingdings" pitchFamily="2" charset="2"/>
              <a:buNone/>
            </a:pPr>
            <a:r>
              <a:rPr lang="es-CL" sz="1800" kern="0" dirty="0"/>
              <a:t>Costo Anual?</a:t>
            </a:r>
          </a:p>
        </p:txBody>
      </p:sp>
    </p:spTree>
    <p:extLst>
      <p:ext uri="{BB962C8B-B14F-4D97-AF65-F5344CB8AC3E}">
        <p14:creationId xmlns:p14="http://schemas.microsoft.com/office/powerpoint/2010/main" val="540649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3959" y="2262188"/>
            <a:ext cx="6986253" cy="2418982"/>
          </a:xfrm>
        </p:spPr>
        <p:txBody>
          <a:bodyPr/>
          <a:lstStyle/>
          <a:p>
            <a:pPr marL="1371600" lvl="3" indent="0" algn="l" eaLnBrk="1" hangingPunct="1">
              <a:buNone/>
            </a:pPr>
            <a:r>
              <a:rPr lang="es-CL" sz="1800" dirty="0"/>
              <a:t>Ejemplo: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Q: 100 u.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D: 5000 u/año.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T: 0.02 año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S: $100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C: 20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i: 2%</a:t>
            </a:r>
          </a:p>
          <a:p>
            <a:pPr lvl="2" eaLnBrk="1" hangingPunct="1"/>
            <a:endParaRPr lang="es-CL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514857" y="498906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7B53C7-467D-4462-B8B7-5DDEBFA6169D}"/>
              </a:ext>
            </a:extLst>
          </p:cNvPr>
          <p:cNvSpPr txBox="1"/>
          <p:nvPr/>
        </p:nvSpPr>
        <p:spPr>
          <a:xfrm>
            <a:off x="3653959" y="167296"/>
            <a:ext cx="54900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Q: tamaño de la orden.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D: demanda anual.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T: largo del ciclo.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S: costo fijo por orden.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C: costo del producto.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i: tasa anual de costo de inventario (interés + almacenamiento).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C218474E-B1F0-4838-8C95-9FAAE77B8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2" y="5934075"/>
            <a:ext cx="372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</a:rPr>
              <a:t>Niveles de Inventario EOQ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41E7BA94-CE62-4AB9-93B6-7556298388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012" y="5532438"/>
            <a:ext cx="4052887" cy="1587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862D6DB-749D-4A5B-81D2-F1132D63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13" y="165457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Existencias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318AFB8C-F8B4-4AFC-AB06-4901EDDC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287" y="555625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Tiempo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D6AA8DC8-39A1-4125-ABE6-A3D3D9A988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89424" y="2286000"/>
            <a:ext cx="34926" cy="32464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0D1E12F6-0747-44D1-BD7E-CD3790525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350" y="2284413"/>
            <a:ext cx="2555081" cy="322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C63F6E00-7645-4944-845D-79CF3658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571" y="188022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</a:t>
            </a:r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6F5DEE31-5EA2-4335-BC56-278C9999D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23" y="4033838"/>
            <a:ext cx="38766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48EEC5AE-DE48-4EFA-B9CF-5E2D7EB6997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-973607" y="3821906"/>
            <a:ext cx="3422650" cy="1588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E45625E1-9642-4B4F-ABBB-3F2D71CBC505}"/>
              </a:ext>
            </a:extLst>
          </p:cNvPr>
          <p:cNvSpPr txBox="1">
            <a:spLocks/>
          </p:cNvSpPr>
          <p:nvPr/>
        </p:nvSpPr>
        <p:spPr bwMode="auto">
          <a:xfrm>
            <a:off x="5135798" y="6599465"/>
            <a:ext cx="1905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19</a:t>
            </a:fld>
            <a:endParaRPr lang="es-ES_tradnl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9A9A1AC2-0ECF-4F46-A78A-0FB48A4E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384" y="3391350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F582090D-8139-47AA-902B-137BC86B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106" y="498906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EFC85158-89D6-48D4-98C3-E1BC2702F0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17286" y="928290"/>
            <a:ext cx="6688123" cy="4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1371600" lvl="3" indent="0">
              <a:buFont typeface="Wingdings" pitchFamily="2" charset="2"/>
              <a:buNone/>
            </a:pPr>
            <a:r>
              <a:rPr lang="en-US" sz="1800" kern="0" dirty="0"/>
              <a:t>Costo </a:t>
            </a:r>
            <a:r>
              <a:rPr lang="en-US" sz="1800" kern="0" dirty="0" err="1"/>
              <a:t>Periodo</a:t>
            </a:r>
            <a:r>
              <a:rPr lang="en-US" sz="1800" kern="0" dirty="0"/>
              <a:t> F = 100 + 0.5*100*20*2%*0.02</a:t>
            </a:r>
          </a:p>
          <a:p>
            <a:pPr marL="1371600" lvl="3" indent="0">
              <a:buFont typeface="Wingdings" pitchFamily="2" charset="2"/>
              <a:buNone/>
            </a:pPr>
            <a:r>
              <a:rPr lang="en-US" sz="1800" kern="0" dirty="0" err="1"/>
              <a:t>Costo</a:t>
            </a:r>
            <a:r>
              <a:rPr lang="en-US" sz="1800" kern="0" dirty="0"/>
              <a:t> Annual = F*num </a:t>
            </a:r>
            <a:r>
              <a:rPr lang="en-US" sz="1800" kern="0" dirty="0" err="1"/>
              <a:t>periodos</a:t>
            </a:r>
            <a:r>
              <a:rPr lang="en-US" sz="1800" kern="0" dirty="0"/>
              <a:t> = f*1/T</a:t>
            </a:r>
            <a:endParaRPr lang="es-CL" sz="1800" kern="0" dirty="0"/>
          </a:p>
          <a:p>
            <a:pPr marL="1371600" lvl="3" indent="0">
              <a:buFont typeface="Wingdings" pitchFamily="2" charset="2"/>
              <a:buNone/>
            </a:pPr>
            <a:endParaRPr lang="es-CL" sz="1800" kern="0" dirty="0"/>
          </a:p>
        </p:txBody>
      </p:sp>
    </p:spTree>
    <p:extLst>
      <p:ext uri="{BB962C8B-B14F-4D97-AF65-F5344CB8AC3E}">
        <p14:creationId xmlns:p14="http://schemas.microsoft.com/office/powerpoint/2010/main" val="153303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30778" y="1035354"/>
            <a:ext cx="5086350" cy="422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b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333399"/>
                </a:solidFill>
                <a:latin typeface="Arial" charset="0"/>
              </a:defRPr>
            </a:lvl9pPr>
          </a:lstStyle>
          <a:p>
            <a:r>
              <a:rPr lang="es-ES" sz="3200" b="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Repaso Modelos Cualitativos</a:t>
            </a:r>
          </a:p>
          <a:p>
            <a:r>
              <a:rPr lang="es-ES" sz="3200" b="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Series de Tiempo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362" y="2250230"/>
            <a:ext cx="4156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/>
              <a:t>Alisamiento Exponencial con Tendencia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28127"/>
          <a:stretch/>
        </p:blipFill>
        <p:spPr>
          <a:xfrm>
            <a:off x="0" y="2696352"/>
            <a:ext cx="4112665" cy="1885950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1501765-2651-4C06-A619-E65245E517B6}"/>
              </a:ext>
            </a:extLst>
          </p:cNvPr>
          <p:cNvGraphicFramePr>
            <a:graphicFrameLocks noGrp="1"/>
          </p:cNvGraphicFramePr>
          <p:nvPr/>
        </p:nvGraphicFramePr>
        <p:xfrm>
          <a:off x="4443273" y="2596478"/>
          <a:ext cx="4598635" cy="1330644"/>
        </p:xfrm>
        <a:graphic>
          <a:graphicData uri="http://schemas.openxmlformats.org/drawingml/2006/table">
            <a:tbl>
              <a:tblPr/>
              <a:tblGrid>
                <a:gridCol w="668588">
                  <a:extLst>
                    <a:ext uri="{9D8B030D-6E8A-4147-A177-3AD203B41FA5}">
                      <a16:colId xmlns:a16="http://schemas.microsoft.com/office/drawing/2014/main" val="1500307642"/>
                    </a:ext>
                  </a:extLst>
                </a:gridCol>
                <a:gridCol w="668588">
                  <a:extLst>
                    <a:ext uri="{9D8B030D-6E8A-4147-A177-3AD203B41FA5}">
                      <a16:colId xmlns:a16="http://schemas.microsoft.com/office/drawing/2014/main" val="1796634921"/>
                    </a:ext>
                  </a:extLst>
                </a:gridCol>
                <a:gridCol w="891431">
                  <a:extLst>
                    <a:ext uri="{9D8B030D-6E8A-4147-A177-3AD203B41FA5}">
                      <a16:colId xmlns:a16="http://schemas.microsoft.com/office/drawing/2014/main" val="877691085"/>
                    </a:ext>
                  </a:extLst>
                </a:gridCol>
                <a:gridCol w="1038716">
                  <a:extLst>
                    <a:ext uri="{9D8B030D-6E8A-4147-A177-3AD203B41FA5}">
                      <a16:colId xmlns:a16="http://schemas.microsoft.com/office/drawing/2014/main" val="1770931750"/>
                    </a:ext>
                  </a:extLst>
                </a:gridCol>
                <a:gridCol w="652170">
                  <a:extLst>
                    <a:ext uri="{9D8B030D-6E8A-4147-A177-3AD203B41FA5}">
                      <a16:colId xmlns:a16="http://schemas.microsoft.com/office/drawing/2014/main" val="438139125"/>
                    </a:ext>
                  </a:extLst>
                </a:gridCol>
                <a:gridCol w="312938">
                  <a:extLst>
                    <a:ext uri="{9D8B030D-6E8A-4147-A177-3AD203B41FA5}">
                      <a16:colId xmlns:a16="http://schemas.microsoft.com/office/drawing/2014/main" val="4001265009"/>
                    </a:ext>
                  </a:extLst>
                </a:gridCol>
                <a:gridCol w="366204">
                  <a:extLst>
                    <a:ext uri="{9D8B030D-6E8A-4147-A177-3AD203B41FA5}">
                      <a16:colId xmlns:a16="http://schemas.microsoft.com/office/drawing/2014/main" val="4088176291"/>
                    </a:ext>
                  </a:extLst>
                </a:gridCol>
              </a:tblGrid>
              <a:tr h="365924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Ft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alfa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beta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955842"/>
                  </a:ext>
                </a:extLst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-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431885"/>
                  </a:ext>
                </a:extLst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27+24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.4+6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50+10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2223194"/>
                  </a:ext>
                </a:extLst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33+22.96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2.976+3.84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51+6.4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0299236"/>
                  </a:ext>
                </a:extLst>
              </a:tr>
              <a:tr h="2411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62.78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715" marR="5715" marT="571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749783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EB75077-8347-7797-F615-956C1DD7A7DC}"/>
              </a:ext>
            </a:extLst>
          </p:cNvPr>
          <p:cNvSpPr/>
          <p:nvPr/>
        </p:nvSpPr>
        <p:spPr bwMode="auto">
          <a:xfrm>
            <a:off x="5103845" y="3648269"/>
            <a:ext cx="718457" cy="34523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9B10E-8E10-BDD7-A2AE-1408B7E58843}"/>
              </a:ext>
            </a:extLst>
          </p:cNvPr>
          <p:cNvSpPr txBox="1"/>
          <p:nvPr/>
        </p:nvSpPr>
        <p:spPr>
          <a:xfrm>
            <a:off x="5066069" y="4351077"/>
            <a:ext cx="75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61.78</a:t>
            </a:r>
            <a:endParaRPr lang="es-CL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C8D9D1-FC0E-2F27-824A-42116B23971C}"/>
              </a:ext>
            </a:extLst>
          </p:cNvPr>
          <p:cNvCxnSpPr>
            <a:stCxn id="4" idx="0"/>
          </p:cNvCxnSpPr>
          <p:nvPr/>
        </p:nvCxnSpPr>
        <p:spPr bwMode="auto">
          <a:xfrm flipV="1">
            <a:off x="5444186" y="3993502"/>
            <a:ext cx="18887" cy="357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87237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 dirty="0"/>
              <a:t>Representación gráfica: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4514857" y="498906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7B53C7-467D-4462-B8B7-5DDEBFA6169D}"/>
              </a:ext>
            </a:extLst>
          </p:cNvPr>
          <p:cNvSpPr txBox="1"/>
          <p:nvPr/>
        </p:nvSpPr>
        <p:spPr>
          <a:xfrm>
            <a:off x="3653959" y="1953181"/>
            <a:ext cx="570559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Q: tamaño de la orden.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D: demanda anual.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T: largo del ciclo.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S: costo fijo por orden.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C: costo del producto.</a:t>
            </a:r>
          </a:p>
          <a:p>
            <a:pPr marL="1657350" lvl="3" indent="-285750" algn="l" eaLnBrk="1" hangingPunct="1">
              <a:buFont typeface="Arial" panose="020B0604020202020204" pitchFamily="34" charset="0"/>
              <a:buChar char="•"/>
            </a:pPr>
            <a:r>
              <a:rPr lang="es-CL" sz="1800" dirty="0"/>
              <a:t>i: tasa anual de costo de inventario (interés + almacenamiento).</a:t>
            </a: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C218474E-B1F0-4838-8C95-9FAAE77B8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12" y="5934075"/>
            <a:ext cx="3727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</a:rPr>
              <a:t>Niveles de Inventario EOQ</a:t>
            </a:r>
          </a:p>
        </p:txBody>
      </p:sp>
      <p:sp>
        <p:nvSpPr>
          <p:cNvPr id="31" name="Line 5">
            <a:extLst>
              <a:ext uri="{FF2B5EF4-FFF2-40B4-BE49-F238E27FC236}">
                <a16:creationId xmlns:a16="http://schemas.microsoft.com/office/drawing/2014/main" id="{41E7BA94-CE62-4AB9-93B6-7556298388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5012" y="5532438"/>
            <a:ext cx="4052887" cy="1587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862D6DB-749D-4A5B-81D2-F1132D63B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5713" y="165457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Existencias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318AFB8C-F8B4-4AFC-AB06-4901EDDC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287" y="5556250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Tiempo</a:t>
            </a:r>
          </a:p>
        </p:txBody>
      </p:sp>
      <p:sp>
        <p:nvSpPr>
          <p:cNvPr id="34" name="Line 8">
            <a:extLst>
              <a:ext uri="{FF2B5EF4-FFF2-40B4-BE49-F238E27FC236}">
                <a16:creationId xmlns:a16="http://schemas.microsoft.com/office/drawing/2014/main" id="{D6AA8DC8-39A1-4125-ABE6-A3D3D9A9889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89424" y="2286000"/>
            <a:ext cx="34926" cy="32464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9">
            <a:extLst>
              <a:ext uri="{FF2B5EF4-FFF2-40B4-BE49-F238E27FC236}">
                <a16:creationId xmlns:a16="http://schemas.microsoft.com/office/drawing/2014/main" id="{0D1E12F6-0747-44D1-BD7E-CD3790525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724350" y="2284413"/>
            <a:ext cx="2555081" cy="322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14">
            <a:extLst>
              <a:ext uri="{FF2B5EF4-FFF2-40B4-BE49-F238E27FC236}">
                <a16:creationId xmlns:a16="http://schemas.microsoft.com/office/drawing/2014/main" id="{C63F6E00-7645-4944-845D-79CF365893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2571" y="188022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</a:t>
            </a:r>
          </a:p>
        </p:txBody>
      </p:sp>
      <p:sp>
        <p:nvSpPr>
          <p:cNvPr id="37" name="Line 15">
            <a:extLst>
              <a:ext uri="{FF2B5EF4-FFF2-40B4-BE49-F238E27FC236}">
                <a16:creationId xmlns:a16="http://schemas.microsoft.com/office/drawing/2014/main" id="{6F5DEE31-5EA2-4335-BC56-278C9999D4E8}"/>
              </a:ext>
            </a:extLst>
          </p:cNvPr>
          <p:cNvSpPr>
            <a:spLocks noChangeShapeType="1"/>
          </p:cNvSpPr>
          <p:nvPr/>
        </p:nvSpPr>
        <p:spPr bwMode="auto">
          <a:xfrm>
            <a:off x="736923" y="4033838"/>
            <a:ext cx="387667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7">
            <a:extLst>
              <a:ext uri="{FF2B5EF4-FFF2-40B4-BE49-F238E27FC236}">
                <a16:creationId xmlns:a16="http://schemas.microsoft.com/office/drawing/2014/main" id="{48EEC5AE-DE48-4EFA-B9CF-5E2D7EB6997F}"/>
              </a:ext>
            </a:extLst>
          </p:cNvPr>
          <p:cNvSpPr>
            <a:spLocks noChangeShapeType="1"/>
          </p:cNvSpPr>
          <p:nvPr/>
        </p:nvSpPr>
        <p:spPr bwMode="auto">
          <a:xfrm rot="16200000" flipH="1">
            <a:off x="-973607" y="3821906"/>
            <a:ext cx="3422650" cy="1588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Slide Number Placeholder 1">
            <a:extLst>
              <a:ext uri="{FF2B5EF4-FFF2-40B4-BE49-F238E27FC236}">
                <a16:creationId xmlns:a16="http://schemas.microsoft.com/office/drawing/2014/main" id="{E45625E1-9642-4B4F-ABBB-3F2D71CBC505}"/>
              </a:ext>
            </a:extLst>
          </p:cNvPr>
          <p:cNvSpPr txBox="1">
            <a:spLocks/>
          </p:cNvSpPr>
          <p:nvPr/>
        </p:nvSpPr>
        <p:spPr bwMode="auto">
          <a:xfrm>
            <a:off x="5135798" y="6599465"/>
            <a:ext cx="19050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20</a:t>
            </a:fld>
            <a:endParaRPr lang="es-ES_tradnl"/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9A9A1AC2-0ECF-4F46-A78A-0FB48A4E3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384" y="3391350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</a:t>
            </a:r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F582090D-8139-47AA-902B-137BC86B49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106" y="4989061"/>
            <a:ext cx="7905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graphicFrame>
        <p:nvGraphicFramePr>
          <p:cNvPr id="3" name="Object 4">
            <a:extLst>
              <a:ext uri="{FF2B5EF4-FFF2-40B4-BE49-F238E27FC236}">
                <a16:creationId xmlns:a16="http://schemas.microsoft.com/office/drawing/2014/main" id="{BFE3E4C8-8DC3-4CA5-B25E-6D6375931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502438"/>
              </p:ext>
            </p:extLst>
          </p:nvPr>
        </p:nvGraphicFramePr>
        <p:xfrm>
          <a:off x="5311450" y="4174674"/>
          <a:ext cx="21082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393480" progId="Equation.3">
                  <p:embed/>
                </p:oleObj>
              </mc:Choice>
              <mc:Fallback>
                <p:oleObj name="Equation" r:id="rId2" imgW="1015920" imgH="39348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1450" y="4174674"/>
                        <a:ext cx="2108200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1997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175" y="1143000"/>
            <a:ext cx="8229600" cy="4525963"/>
          </a:xfrm>
        </p:spPr>
        <p:txBody>
          <a:bodyPr/>
          <a:lstStyle/>
          <a:p>
            <a:pPr lvl="2" eaLnBrk="1" hangingPunct="1"/>
            <a:r>
              <a:rPr lang="es-CL" sz="1800"/>
              <a:t>Costo por período:</a:t>
            </a:r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r>
              <a:rPr lang="es-CL" sz="1800"/>
              <a:t>Costo anual:</a:t>
            </a:r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r>
              <a:rPr lang="es-CL" sz="1800"/>
              <a:t>Q óptimo (Q*):</a:t>
            </a:r>
          </a:p>
          <a:p>
            <a:pPr lvl="2" eaLnBrk="1" hangingPunct="1"/>
            <a:endParaRPr lang="es-CL" sz="180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772075"/>
              </p:ext>
            </p:extLst>
          </p:nvPr>
        </p:nvGraphicFramePr>
        <p:xfrm>
          <a:off x="2400300" y="1587916"/>
          <a:ext cx="2108200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5920" imgH="393480" progId="Equation.3">
                  <p:embed/>
                </p:oleObj>
              </mc:Choice>
              <mc:Fallback>
                <p:oleObj name="Equation" r:id="rId2" imgW="1015920" imgH="39348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1587916"/>
                        <a:ext cx="2108200" cy="814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625233"/>
              </p:ext>
            </p:extLst>
          </p:nvPr>
        </p:nvGraphicFramePr>
        <p:xfrm>
          <a:off x="2400300" y="2908716"/>
          <a:ext cx="39179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93680" imgH="419040" progId="Equation.3">
                  <p:embed/>
                </p:oleObj>
              </mc:Choice>
              <mc:Fallback>
                <p:oleObj name="Equation" r:id="rId4" imgW="1993680" imgH="419040" progId="Equation.3">
                  <p:embed/>
                  <p:pic>
                    <p:nvPicPr>
                      <p:cNvPr id="409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908716"/>
                        <a:ext cx="3917950" cy="823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2762"/>
              </p:ext>
            </p:extLst>
          </p:nvPr>
        </p:nvGraphicFramePr>
        <p:xfrm>
          <a:off x="2298700" y="4361278"/>
          <a:ext cx="4789488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2720" imgH="457200" progId="Equation.3">
                  <p:embed/>
                </p:oleObj>
              </mc:Choice>
              <mc:Fallback>
                <p:oleObj name="Equation" r:id="rId6" imgW="2412720" imgH="457200" progId="Equation.3">
                  <p:embed/>
                  <p:pic>
                    <p:nvPicPr>
                      <p:cNvPr id="410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8700" y="4361278"/>
                        <a:ext cx="4789488" cy="906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21</a:t>
            </a:fld>
            <a:endParaRPr lang="es-ES_tradnl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Etapas para Resolver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175" y="1143000"/>
            <a:ext cx="8229600" cy="4525963"/>
          </a:xfrm>
        </p:spPr>
        <p:txBody>
          <a:bodyPr/>
          <a:lstStyle/>
          <a:p>
            <a:pPr lvl="2" eaLnBrk="1" hangingPunct="1"/>
            <a:r>
              <a:rPr lang="es-CL" sz="1800" dirty="0"/>
              <a:t>Calcular Q Optimo:</a:t>
            </a:r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r>
              <a:rPr lang="es-CL" sz="1800" dirty="0"/>
              <a:t>Costo por periodo:</a:t>
            </a:r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r>
              <a:rPr lang="es-CL" sz="1800" dirty="0"/>
              <a:t>Numero de Periodos</a:t>
            </a:r>
          </a:p>
          <a:p>
            <a:pPr marL="914400" lvl="2" indent="0" eaLnBrk="1" hangingPunct="1">
              <a:buNone/>
            </a:pPr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r>
              <a:rPr lang="es-CL" dirty="0"/>
              <a:t>Costo Anual</a:t>
            </a:r>
            <a:endParaRPr lang="es-C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4"/>
              <p:cNvSpPr txBox="1"/>
              <p:nvPr/>
            </p:nvSpPr>
            <p:spPr bwMode="auto">
              <a:xfrm>
                <a:off x="2844800" y="2882439"/>
                <a:ext cx="2108200" cy="814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𝑖𝐶</m:t>
                      </m:r>
                      <m:sSup>
                        <m:sSup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09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800" y="2882439"/>
                <a:ext cx="2108200" cy="814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Object 5"/>
              <p:cNvSpPr txBox="1"/>
              <p:nvPr/>
            </p:nvSpPr>
            <p:spPr bwMode="auto">
              <a:xfrm>
                <a:off x="2844800" y="5348919"/>
                <a:ext cx="3917950" cy="8239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09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800" y="5348919"/>
                <a:ext cx="3917950" cy="8239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6"/>
              <p:cNvSpPr txBox="1"/>
              <p:nvPr/>
            </p:nvSpPr>
            <p:spPr bwMode="auto">
              <a:xfrm>
                <a:off x="2844800" y="1603161"/>
                <a:ext cx="4789488" cy="906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10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800" y="1603161"/>
                <a:ext cx="4789488" cy="9064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22</a:t>
            </a:fld>
            <a:endParaRPr lang="es-ES_trad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AC23CD13-5D89-4FFA-B3FF-B14D9601F8F2}"/>
                  </a:ext>
                </a:extLst>
              </p:cNvPr>
              <p:cNvSpPr txBox="1"/>
              <p:nvPr/>
            </p:nvSpPr>
            <p:spPr bwMode="auto">
              <a:xfrm>
                <a:off x="2844800" y="4069641"/>
                <a:ext cx="2108200" cy="814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s-CL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9" name="Object 4">
                <a:extLst>
                  <a:ext uri="{FF2B5EF4-FFF2-40B4-BE49-F238E27FC236}">
                    <a16:creationId xmlns:a16="http://schemas.microsoft.com/office/drawing/2014/main" id="{AC23CD13-5D89-4FFA-B3FF-B14D9601F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800" y="4069641"/>
                <a:ext cx="2108200" cy="814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39">
            <a:extLst>
              <a:ext uri="{FF2B5EF4-FFF2-40B4-BE49-F238E27FC236}">
                <a16:creationId xmlns:a16="http://schemas.microsoft.com/office/drawing/2014/main" id="{8291C447-F821-45F0-8B54-3289EAC35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99" y="186088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54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1"/>
                </a:solidFill>
              </a:rPr>
              <a:t>Problema 1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None/>
            </a:pPr>
            <a:r>
              <a:rPr lang="es-CL" dirty="0">
                <a:solidFill>
                  <a:srgbClr val="000000"/>
                </a:solidFill>
              </a:rPr>
              <a:t>La estación de servicios GASOFA SAC vende cada mes 4.000 litros de gasolina. Cada vez que se llenan los tanques, el distribuidor cobra $7.500 pesos por el servicio. El costo anual de almacenamiento es de $45 pesos/litro. </a:t>
            </a:r>
          </a:p>
          <a:p>
            <a:pPr marL="0" indent="0" algn="just" eaLnBrk="1" hangingPunct="1">
              <a:buNone/>
            </a:pPr>
            <a:endParaRPr lang="es-CL" dirty="0">
              <a:solidFill>
                <a:srgbClr val="000000"/>
              </a:solidFill>
            </a:endParaRP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CL" dirty="0">
                <a:solidFill>
                  <a:srgbClr val="000000"/>
                </a:solidFill>
              </a:rPr>
              <a:t>Cuantos litros de gasolina se deben ordenar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CL" dirty="0">
                <a:solidFill>
                  <a:srgbClr val="000000"/>
                </a:solidFill>
              </a:rPr>
              <a:t>Cuantos pedidos se deben realizar al año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CL" dirty="0">
                <a:solidFill>
                  <a:srgbClr val="000000"/>
                </a:solidFill>
              </a:rPr>
              <a:t>Cual es el tiempo optimo entre pedidos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CL" dirty="0">
                <a:solidFill>
                  <a:srgbClr val="000000"/>
                </a:solidFill>
              </a:rPr>
              <a:t>Costo por periodo</a:t>
            </a:r>
          </a:p>
          <a:p>
            <a:pPr marL="457200" indent="-457200" algn="just" eaLnBrk="1" hangingPunct="1">
              <a:buFont typeface="+mj-lt"/>
              <a:buAutoNum type="arabicPeriod"/>
            </a:pPr>
            <a:r>
              <a:rPr lang="es-CL" dirty="0">
                <a:solidFill>
                  <a:srgbClr val="000000"/>
                </a:solidFill>
              </a:rPr>
              <a:t>Costo anual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87667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07AB-4A03-400A-83E2-A6CF47A5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4198-3A87-4E28-92FF-FBED6BE3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76575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rgbClr val="000000"/>
                </a:solidFill>
              </a:rPr>
              <a:t>Demanda: 				D= 4.000 litros / mes </a:t>
            </a:r>
          </a:p>
          <a:p>
            <a:pPr marL="0" indent="0">
              <a:buNone/>
            </a:pPr>
            <a:r>
              <a:rPr lang="es-CL" dirty="0">
                <a:solidFill>
                  <a:srgbClr val="000000"/>
                </a:solidFill>
              </a:rPr>
              <a:t>Costo de Emisión: 			S = 7.500 </a:t>
            </a:r>
          </a:p>
          <a:p>
            <a:pPr marL="0" indent="0">
              <a:buNone/>
            </a:pPr>
            <a:r>
              <a:rPr lang="es-CL" dirty="0">
                <a:solidFill>
                  <a:srgbClr val="000000"/>
                </a:solidFill>
              </a:rPr>
              <a:t>Costo anual de posesión:		</a:t>
            </a:r>
            <a:r>
              <a:rPr lang="es-CL" dirty="0" err="1">
                <a:solidFill>
                  <a:srgbClr val="000000"/>
                </a:solidFill>
              </a:rPr>
              <a:t>iC</a:t>
            </a:r>
            <a:r>
              <a:rPr lang="es-CL" dirty="0">
                <a:solidFill>
                  <a:srgbClr val="000000"/>
                </a:solidFill>
              </a:rPr>
              <a:t>= 45 pesos litro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80AE4-AA04-4A39-A709-BA5469138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24</a:t>
            </a:fld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0FD36-BAAE-4B7C-BFD9-060AC45E3F63}"/>
              </a:ext>
            </a:extLst>
          </p:cNvPr>
          <p:cNvSpPr/>
          <p:nvPr/>
        </p:nvSpPr>
        <p:spPr>
          <a:xfrm>
            <a:off x="561975" y="3777074"/>
            <a:ext cx="8124825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Clr>
                <a:srgbClr val="6F89F7"/>
              </a:buClr>
              <a:buSzPct val="110000"/>
              <a:buFont typeface="+mj-lt"/>
              <a:buAutoNum type="arabicPeriod"/>
            </a:pPr>
            <a:r>
              <a:rPr lang="es-CL" kern="0" dirty="0">
                <a:solidFill>
                  <a:srgbClr val="000000"/>
                </a:solidFill>
                <a:latin typeface="Tahoma"/>
              </a:rPr>
              <a:t>Cuantos litros de gasolina se deben ordenar</a:t>
            </a:r>
          </a:p>
          <a:p>
            <a:pPr marL="457200" lvl="0" indent="-457200" algn="just">
              <a:spcBef>
                <a:spcPct val="20000"/>
              </a:spcBef>
              <a:buClr>
                <a:srgbClr val="6F89F7"/>
              </a:buClr>
              <a:buSzPct val="110000"/>
              <a:buFont typeface="+mj-lt"/>
              <a:buAutoNum type="arabicPeriod"/>
            </a:pPr>
            <a:r>
              <a:rPr lang="es-CL" kern="0" dirty="0">
                <a:solidFill>
                  <a:srgbClr val="000000"/>
                </a:solidFill>
                <a:latin typeface="Tahoma"/>
              </a:rPr>
              <a:t>Cuantos pedidos se deben realizar al año</a:t>
            </a:r>
          </a:p>
          <a:p>
            <a:pPr marL="457200" lvl="0" indent="-457200" algn="just">
              <a:spcBef>
                <a:spcPct val="20000"/>
              </a:spcBef>
              <a:buClr>
                <a:srgbClr val="6F89F7"/>
              </a:buClr>
              <a:buSzPct val="110000"/>
              <a:buFont typeface="+mj-lt"/>
              <a:buAutoNum type="arabicPeriod"/>
            </a:pPr>
            <a:r>
              <a:rPr lang="es-CL" kern="0" dirty="0">
                <a:solidFill>
                  <a:srgbClr val="000000"/>
                </a:solidFill>
                <a:latin typeface="Tahoma"/>
              </a:rPr>
              <a:t>Cual es el tiempo optimo entre pedidos</a:t>
            </a:r>
          </a:p>
          <a:p>
            <a:pPr marL="457200" lvl="0" indent="-457200" algn="just">
              <a:spcBef>
                <a:spcPct val="20000"/>
              </a:spcBef>
              <a:buClr>
                <a:srgbClr val="6F89F7"/>
              </a:buClr>
              <a:buSzPct val="110000"/>
              <a:buFont typeface="+mj-lt"/>
              <a:buAutoNum type="arabicPeriod"/>
            </a:pPr>
            <a:r>
              <a:rPr lang="es-CL" kern="0" dirty="0">
                <a:solidFill>
                  <a:srgbClr val="000000"/>
                </a:solidFill>
                <a:latin typeface="Tahoma"/>
              </a:rPr>
              <a:t>Costo por periodo</a:t>
            </a:r>
          </a:p>
          <a:p>
            <a:pPr marL="457200" lvl="0" indent="-457200" algn="just">
              <a:spcBef>
                <a:spcPct val="20000"/>
              </a:spcBef>
              <a:buClr>
                <a:srgbClr val="6F89F7"/>
              </a:buClr>
              <a:buSzPct val="110000"/>
              <a:buFont typeface="+mj-lt"/>
              <a:buAutoNum type="arabicPeriod"/>
            </a:pPr>
            <a:r>
              <a:rPr lang="es-CL" kern="0" dirty="0">
                <a:solidFill>
                  <a:srgbClr val="000000"/>
                </a:solidFill>
                <a:latin typeface="Tahoma"/>
              </a:rPr>
              <a:t>Costo anual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53CEA1-5271-4BB3-AEE3-555F89AB0657}"/>
                  </a:ext>
                </a:extLst>
              </p:cNvPr>
              <p:cNvSpPr txBox="1"/>
              <p:nvPr/>
            </p:nvSpPr>
            <p:spPr>
              <a:xfrm>
                <a:off x="5663681" y="3832890"/>
                <a:ext cx="4572000" cy="8438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</m:oMath>
                </a14:m>
                <a:r>
                  <a:rPr lang="es-CL" dirty="0">
                    <a:solidFill>
                      <a:srgbClr val="000000"/>
                    </a:solidFill>
                  </a:rPr>
                  <a:t> </a:t>
                </a:r>
                <a:endParaRPr lang="es-CL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A53CEA1-5271-4BB3-AEE3-555F89AB0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3681" y="3832890"/>
                <a:ext cx="4572000" cy="8438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00809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07AB-4A03-400A-83E2-A6CF47A5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Problema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04198-3A87-4E28-92FF-FBED6BE35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76575"/>
          </a:xfrm>
        </p:spPr>
        <p:txBody>
          <a:bodyPr/>
          <a:lstStyle/>
          <a:p>
            <a:pPr marL="0" indent="0">
              <a:buNone/>
            </a:pPr>
            <a:r>
              <a:rPr lang="es-CL" dirty="0">
                <a:solidFill>
                  <a:srgbClr val="000000"/>
                </a:solidFill>
              </a:rPr>
              <a:t>Demanda: 				D= 4.000 litros / mes </a:t>
            </a:r>
          </a:p>
          <a:p>
            <a:pPr marL="0" indent="0">
              <a:buNone/>
            </a:pPr>
            <a:r>
              <a:rPr lang="es-CL" dirty="0">
                <a:solidFill>
                  <a:srgbClr val="000000"/>
                </a:solidFill>
              </a:rPr>
              <a:t>Costo de Emisión: 			S = 7.500 </a:t>
            </a:r>
          </a:p>
          <a:p>
            <a:pPr marL="0" indent="0">
              <a:buNone/>
            </a:pPr>
            <a:r>
              <a:rPr lang="es-CL" dirty="0">
                <a:solidFill>
                  <a:srgbClr val="000000"/>
                </a:solidFill>
              </a:rPr>
              <a:t>Costo anual de posesión:		</a:t>
            </a:r>
            <a:r>
              <a:rPr lang="es-CL" dirty="0" err="1">
                <a:solidFill>
                  <a:srgbClr val="000000"/>
                </a:solidFill>
              </a:rPr>
              <a:t>iC</a:t>
            </a:r>
            <a:r>
              <a:rPr lang="es-CL" dirty="0">
                <a:solidFill>
                  <a:srgbClr val="000000"/>
                </a:solidFill>
              </a:rPr>
              <a:t>= 45 pesos litro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80AE4-AA04-4A39-A709-BA5469138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25</a:t>
            </a:fld>
            <a:endParaRPr lang="es-ES_tradnl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F2D4C76-BA22-4512-A7A3-C6FB5C04A1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09087"/>
              </p:ext>
            </p:extLst>
          </p:nvPr>
        </p:nvGraphicFramePr>
        <p:xfrm>
          <a:off x="863600" y="3346239"/>
          <a:ext cx="7416800" cy="2857500"/>
        </p:xfrm>
        <a:graphic>
          <a:graphicData uri="http://schemas.openxmlformats.org/drawingml/2006/table">
            <a:tbl>
              <a:tblPr/>
              <a:tblGrid>
                <a:gridCol w="1069885">
                  <a:extLst>
                    <a:ext uri="{9D8B030D-6E8A-4147-A177-3AD203B41FA5}">
                      <a16:colId xmlns:a16="http://schemas.microsoft.com/office/drawing/2014/main" val="3227569028"/>
                    </a:ext>
                  </a:extLst>
                </a:gridCol>
                <a:gridCol w="555053">
                  <a:extLst>
                    <a:ext uri="{9D8B030D-6E8A-4147-A177-3AD203B41FA5}">
                      <a16:colId xmlns:a16="http://schemas.microsoft.com/office/drawing/2014/main" val="695189847"/>
                    </a:ext>
                  </a:extLst>
                </a:gridCol>
                <a:gridCol w="482655">
                  <a:extLst>
                    <a:ext uri="{9D8B030D-6E8A-4147-A177-3AD203B41FA5}">
                      <a16:colId xmlns:a16="http://schemas.microsoft.com/office/drawing/2014/main" val="1121834842"/>
                    </a:ext>
                  </a:extLst>
                </a:gridCol>
                <a:gridCol w="750797">
                  <a:extLst>
                    <a:ext uri="{9D8B030D-6E8A-4147-A177-3AD203B41FA5}">
                      <a16:colId xmlns:a16="http://schemas.microsoft.com/office/drawing/2014/main" val="1490164183"/>
                    </a:ext>
                  </a:extLst>
                </a:gridCol>
                <a:gridCol w="1555222">
                  <a:extLst>
                    <a:ext uri="{9D8B030D-6E8A-4147-A177-3AD203B41FA5}">
                      <a16:colId xmlns:a16="http://schemas.microsoft.com/office/drawing/2014/main" val="1442605990"/>
                    </a:ext>
                  </a:extLst>
                </a:gridCol>
                <a:gridCol w="1340709">
                  <a:extLst>
                    <a:ext uri="{9D8B030D-6E8A-4147-A177-3AD203B41FA5}">
                      <a16:colId xmlns:a16="http://schemas.microsoft.com/office/drawing/2014/main" val="375747325"/>
                    </a:ext>
                  </a:extLst>
                </a:gridCol>
                <a:gridCol w="1662479">
                  <a:extLst>
                    <a:ext uri="{9D8B030D-6E8A-4147-A177-3AD203B41FA5}">
                      <a16:colId xmlns:a16="http://schemas.microsoft.com/office/drawing/2014/main" val="1588746017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3144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de Periodos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por Periodo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Annual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1207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fijo por Orden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7,500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5566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I*C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45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378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Mensual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4,000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434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6203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8331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14966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27239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480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Calcular Q opt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328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Calcular num periodos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9182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Paso 3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Calcular costo annual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8996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FE344D33-D001-48E0-9B3F-5D966F63A7D4}"/>
                  </a:ext>
                </a:extLst>
              </p:cNvPr>
              <p:cNvSpPr txBox="1"/>
              <p:nvPr/>
            </p:nvSpPr>
            <p:spPr bwMode="auto">
              <a:xfrm>
                <a:off x="6778867" y="4157907"/>
                <a:ext cx="1847547" cy="2667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xdr="http://schemas.openxmlformats.org/drawingml/2006/spreadsheetDrawing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s-CL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p>
                          <m:r>
                            <a:rPr kumimoji="0" lang="en-US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s-CL" sz="1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s-CL" sz="1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kumimoji="0" lang="es-CL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s-CL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s-CL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kumimoji="0" lang="es-CL" sz="1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𝑖𝐶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kumimoji="0" lang="es-CL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Object 6">
                <a:extLst>
                  <a:ext uri="{FF2B5EF4-FFF2-40B4-BE49-F238E27FC236}">
                    <a16:creationId xmlns:a16="http://schemas.microsoft.com/office/drawing/2014/main" id="{FE344D33-D001-48E0-9B3F-5D966F63A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8867" y="4157907"/>
                <a:ext cx="1847547" cy="266700"/>
              </a:xfrm>
              <a:prstGeom prst="rect">
                <a:avLst/>
              </a:prstGeom>
              <a:blipFill>
                <a:blip r:embed="rId2"/>
                <a:stretch>
                  <a:fillRect b="-154545"/>
                </a:stretch>
              </a:blipFill>
              <a:extLst>
                <a:ext uri="{909E8E84-426E-40dd-AFC4-6F175D3DCCD1}">
                  <a14:hiddenFill xmlns:xdr="http://schemas.openxmlformats.org/drawingml/2006/spreadsheetDrawing"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F081E4FD-6600-4A92-A6F0-EAEBF3699A18}"/>
                  </a:ext>
                </a:extLst>
              </p:cNvPr>
              <p:cNvSpPr txBox="1"/>
              <p:nvPr/>
            </p:nvSpPr>
            <p:spPr bwMode="auto">
              <a:xfrm>
                <a:off x="6773007" y="5058137"/>
                <a:ext cx="2275688" cy="7198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xdr="http://schemas.openxmlformats.org/drawingml/2006/spreadsheetDrawing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rm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s-C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𝐹</m:t>
                      </m:r>
                      <m:r>
                        <a:rPr kumimoji="0" lang="es-C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s-C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</m:t>
                      </m:r>
                      <m:r>
                        <a:rPr kumimoji="0" lang="es-C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0" lang="es-CL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CL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s-CL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den>
                      </m:f>
                      <m:r>
                        <a:rPr kumimoji="0" lang="es-C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𝑖𝐶</m:t>
                      </m:r>
                      <m:sSup>
                        <m:sSupPr>
                          <m:ctrlPr>
                            <a:rPr kumimoji="0" lang="es-CL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𝑄</m:t>
                          </m:r>
                        </m:e>
                        <m:sup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∗</m:t>
                          </m:r>
                        </m:sup>
                      </m:sSup>
                      <m:r>
                        <a:rPr kumimoji="0" lang="es-C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𝑇</m:t>
                      </m:r>
                    </m:oMath>
                  </m:oMathPara>
                </a14:m>
                <a:endParaRPr kumimoji="0" lang="es-CL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F081E4FD-6600-4A92-A6F0-EAEBF369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007" y="5058137"/>
                <a:ext cx="2275688" cy="7198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xdr="http://schemas.openxmlformats.org/drawingml/2006/spreadsheetDrawing"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D123F569-DFA8-424C-B612-E5E60EFBB3EA}"/>
                  </a:ext>
                </a:extLst>
              </p:cNvPr>
              <p:cNvSpPr txBox="1"/>
              <p:nvPr/>
            </p:nvSpPr>
            <p:spPr bwMode="auto">
              <a:xfrm>
                <a:off x="6773007" y="5758039"/>
                <a:ext cx="2275688" cy="716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xdr="http://schemas.openxmlformats.org/drawingml/2006/spreadsheetDrawing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rm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s-CL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𝑇</m:t>
                          </m:r>
                        </m:den>
                      </m:f>
                      <m:r>
                        <a:rPr kumimoji="0" lang="es-CL" sz="16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CL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kumimoji="0" lang="es-CL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𝑄</m:t>
                              </m:r>
                            </m:e>
                            <m:sup>
                              <m:r>
                                <a:rPr kumimoji="0" lang="en-US" sz="1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kumimoji="0" lang="es-CL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D123F569-DFA8-424C-B612-E5E60EFBB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73007" y="5758039"/>
                <a:ext cx="2275688" cy="7167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>
                <a:ext uri="{909E8E84-426E-40dd-AFC4-6F175D3DCCD1}">
                  <a14:hiddenFill xmlns:xdr="http://schemas.openxmlformats.org/drawingml/2006/spreadsheetDrawing"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826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F07AB-4A03-400A-83E2-A6CF47A56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/>
              <a:t>Solucion</a:t>
            </a:r>
            <a:r>
              <a:rPr lang="es-CL" dirty="0"/>
              <a:t> Problema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380AE4-AA04-4A39-A709-BA5469138E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26</a:t>
            </a:fld>
            <a:endParaRPr lang="es-ES_trad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B79111-9447-4B05-9E98-2497CE2AD607}"/>
                  </a:ext>
                </a:extLst>
              </p:cNvPr>
              <p:cNvSpPr txBox="1"/>
              <p:nvPr/>
            </p:nvSpPr>
            <p:spPr>
              <a:xfrm>
                <a:off x="479425" y="1395402"/>
                <a:ext cx="8299388" cy="7515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den>
                        </m:f>
                      </m:e>
                    </m:rad>
                  </m:oMath>
                </a14:m>
                <a:r>
                  <a:rPr lang="es-CL" dirty="0">
                    <a:solidFill>
                      <a:srgbClr val="000000"/>
                    </a:solidFill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7500</m:t>
                            </m:r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48000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16.000.000</m:t>
                        </m:r>
                      </m:e>
                    </m:rad>
                  </m:oMath>
                </a14:m>
                <a:r>
                  <a:rPr lang="es-CL" dirty="0">
                    <a:solidFill>
                      <a:srgbClr val="000000"/>
                    </a:solidFill>
                  </a:rPr>
                  <a:t> = 4.000 unidades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B79111-9447-4B05-9E98-2497CE2AD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25" y="1395402"/>
                <a:ext cx="8299388" cy="751552"/>
              </a:xfrm>
              <a:prstGeom prst="rect">
                <a:avLst/>
              </a:prstGeom>
              <a:blipFill>
                <a:blip r:embed="rId2"/>
                <a:stretch>
                  <a:fillRect r="-16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A6A13-B5EC-4E92-B05C-BD84D3B4D390}"/>
                  </a:ext>
                </a:extLst>
              </p:cNvPr>
              <p:cNvSpPr txBox="1"/>
              <p:nvPr/>
            </p:nvSpPr>
            <p:spPr>
              <a:xfrm>
                <a:off x="526533" y="2671845"/>
                <a:ext cx="2949846" cy="7488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48.000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4.000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s-CL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2A6A13-B5EC-4E92-B05C-BD84D3B4D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33" y="2671845"/>
                <a:ext cx="2949846" cy="7488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F32C8-CE53-484D-BC2A-1FD605743E81}"/>
                  </a:ext>
                </a:extLst>
              </p:cNvPr>
              <p:cNvSpPr txBox="1"/>
              <p:nvPr/>
            </p:nvSpPr>
            <p:spPr>
              <a:xfrm>
                <a:off x="526533" y="3684429"/>
                <a:ext cx="2741391" cy="7586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𝑚𝑒𝑠</m:t>
                      </m:r>
                    </m:oMath>
                  </m:oMathPara>
                </a14:m>
                <a:endParaRPr lang="es-CL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1F32C8-CE53-484D-BC2A-1FD605743E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33" y="3684429"/>
                <a:ext cx="2741391" cy="75860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2621F1-7BA4-4585-961A-A0232134E258}"/>
                  </a:ext>
                </a:extLst>
              </p:cNvPr>
              <p:cNvSpPr txBox="1"/>
              <p:nvPr/>
            </p:nvSpPr>
            <p:spPr>
              <a:xfrm>
                <a:off x="142221" y="4695268"/>
                <a:ext cx="4960397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= 7.500 + ½ * 45*4.000*1/12  = 15.000</a:t>
                </a:r>
                <a:endParaRPr lang="es-CL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2621F1-7BA4-4585-961A-A0232134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21" y="4695268"/>
                <a:ext cx="4960397" cy="331437"/>
              </a:xfrm>
              <a:prstGeom prst="rect">
                <a:avLst/>
              </a:prstGeom>
              <a:blipFill>
                <a:blip r:embed="rId5"/>
                <a:stretch>
                  <a:fillRect l="-1351" t="-25455" r="-2826" b="-3636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58114-9E53-4A05-8E04-C38990CE4601}"/>
                  </a:ext>
                </a:extLst>
              </p:cNvPr>
              <p:cNvSpPr txBox="1"/>
              <p:nvPr/>
            </p:nvSpPr>
            <p:spPr>
              <a:xfrm>
                <a:off x="634736" y="5278938"/>
                <a:ext cx="2544799" cy="3314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*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 = 180.000</a:t>
                </a:r>
                <a:endParaRPr lang="es-CL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858114-9E53-4A05-8E04-C38990CE46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6" y="5278938"/>
                <a:ext cx="2544799" cy="331437"/>
              </a:xfrm>
              <a:prstGeom prst="rect">
                <a:avLst/>
              </a:prstGeom>
              <a:blipFill>
                <a:blip r:embed="rId6"/>
                <a:stretch>
                  <a:fillRect l="-3349" t="-25926" r="-5742" b="-3703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B370E03-AA33-485B-93B8-6B24F4965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45641"/>
              </p:ext>
            </p:extLst>
          </p:nvPr>
        </p:nvGraphicFramePr>
        <p:xfrm>
          <a:off x="5783308" y="2571736"/>
          <a:ext cx="2962184" cy="2476500"/>
        </p:xfrm>
        <a:graphic>
          <a:graphicData uri="http://schemas.openxmlformats.org/drawingml/2006/table">
            <a:tbl>
              <a:tblPr/>
              <a:tblGrid>
                <a:gridCol w="740546">
                  <a:extLst>
                    <a:ext uri="{9D8B030D-6E8A-4147-A177-3AD203B41FA5}">
                      <a16:colId xmlns:a16="http://schemas.microsoft.com/office/drawing/2014/main" val="2014128693"/>
                    </a:ext>
                  </a:extLst>
                </a:gridCol>
                <a:gridCol w="740546">
                  <a:extLst>
                    <a:ext uri="{9D8B030D-6E8A-4147-A177-3AD203B41FA5}">
                      <a16:colId xmlns:a16="http://schemas.microsoft.com/office/drawing/2014/main" val="2141697673"/>
                    </a:ext>
                  </a:extLst>
                </a:gridCol>
                <a:gridCol w="740546">
                  <a:extLst>
                    <a:ext uri="{9D8B030D-6E8A-4147-A177-3AD203B41FA5}">
                      <a16:colId xmlns:a16="http://schemas.microsoft.com/office/drawing/2014/main" val="4030013722"/>
                    </a:ext>
                  </a:extLst>
                </a:gridCol>
                <a:gridCol w="740546">
                  <a:extLst>
                    <a:ext uri="{9D8B030D-6E8A-4147-A177-3AD203B41FA5}">
                      <a16:colId xmlns:a16="http://schemas.microsoft.com/office/drawing/2014/main" val="1488174849"/>
                    </a:ext>
                  </a:extLst>
                </a:gridCol>
              </a:tblGrid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8964678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4930248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35802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2694664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57235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825643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97386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9616684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9481152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8140165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6622304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  <a:endParaRPr kumimoji="0" lang="es-CL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612122"/>
                  </a:ext>
                </a:extLst>
              </a:tr>
              <a:tr h="1693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15.000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2997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327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0" dirty="0" err="1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Problema</a:t>
            </a:r>
            <a:r>
              <a:rPr lang="en-US" b="0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b="0" dirty="0" err="1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Determinístico</a:t>
            </a:r>
            <a:r>
              <a:rPr lang="en-US" b="0" dirty="0"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3517E3-2795-5B44-6929-44D665C023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198" y="1068218"/>
            <a:ext cx="8686801" cy="1806914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s-ES" sz="1400" b="1" dirty="0"/>
              <a:t>Pregunta 1</a:t>
            </a:r>
            <a:endParaRPr lang="es-ES" sz="1400" dirty="0"/>
          </a:p>
          <a:p>
            <a:pPr marL="0" indent="0">
              <a:buNone/>
            </a:pPr>
            <a:r>
              <a:rPr lang="es-ES" sz="1400" dirty="0"/>
              <a:t>Un comerciante de lavadoras se encuentra planificando su política de abastecimiento de lavadoras marca MH. La Empresa MH importa dos modelos de lavadoras de carga frontal al país: modelo-Y y modelo-Z. El comerciante maneja la siguiente información: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132549" y="6599465"/>
            <a:ext cx="1905000" cy="2667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  <a:defRPr/>
            </a:pPr>
            <a:fld id="{A37062EE-20E8-4F2F-A9E1-DA98534CDB99}" type="slidenum">
              <a:rPr lang="es-ES_tradnl" kern="1200">
                <a:latin typeface="+mj-lt"/>
                <a:ea typeface="+mn-ea"/>
                <a:cs typeface="+mn-cs"/>
              </a:rPr>
              <a:pPr>
                <a:spcAft>
                  <a:spcPts val="600"/>
                </a:spcAft>
                <a:defRPr/>
              </a:pPr>
              <a:t>27</a:t>
            </a:fld>
            <a:endParaRPr lang="es-ES_tradnl" kern="1200">
              <a:latin typeface="+mj-lt"/>
              <a:ea typeface="+mn-ea"/>
              <a:cs typeface="+mn-cs"/>
            </a:endParaRPr>
          </a:p>
        </p:txBody>
      </p:sp>
      <p:sp>
        <p:nvSpPr>
          <p:cNvPr id="13" name="Content Placeholder 6">
            <a:extLst>
              <a:ext uri="{FF2B5EF4-FFF2-40B4-BE49-F238E27FC236}">
                <a16:creationId xmlns:a16="http://schemas.microsoft.com/office/drawing/2014/main" id="{FCFB13A2-68E8-A1E3-1B5E-22FD1C24F21A}"/>
              </a:ext>
            </a:extLst>
          </p:cNvPr>
          <p:cNvSpPr txBox="1">
            <a:spLocks/>
          </p:cNvSpPr>
          <p:nvPr/>
        </p:nvSpPr>
        <p:spPr bwMode="auto">
          <a:xfrm>
            <a:off x="277365" y="3719456"/>
            <a:ext cx="9284210" cy="2363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10000"/>
              <a:buFont typeface="Wingdings" pitchFamily="2" charset="2"/>
              <a:buBlip>
                <a:blip r:embed="rId2"/>
              </a:buBlip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" pitchFamily="2" charset="2"/>
              <a:buChar char="w"/>
              <a:defRPr sz="18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s-ES" sz="1100" dirty="0"/>
              <a:t>Las demandas de estos modelos son aproximadamente constantes durante el año.</a:t>
            </a:r>
          </a:p>
          <a:p>
            <a:pPr marL="0" indent="0">
              <a:buNone/>
            </a:pPr>
            <a:r>
              <a:rPr lang="es-ES" sz="1100" dirty="0"/>
              <a:t>La empresa MH cobra un </a:t>
            </a:r>
            <a:r>
              <a:rPr lang="es-ES" sz="1100" b="1" dirty="0"/>
              <a:t>costo fijo por orden</a:t>
            </a:r>
            <a:r>
              <a:rPr lang="es-ES" sz="1100" dirty="0"/>
              <a:t> de </a:t>
            </a:r>
            <a:r>
              <a:rPr lang="es-ES" sz="1100" b="1" dirty="0"/>
              <a:t>$10.000</a:t>
            </a:r>
            <a:r>
              <a:rPr lang="es-ES" sz="1100" dirty="0"/>
              <a:t>, independiente si la orden es por el modelo-Y, por el modelo-Z o por ambos.</a:t>
            </a:r>
          </a:p>
          <a:p>
            <a:pPr marL="0" indent="0">
              <a:buNone/>
            </a:pPr>
            <a:endParaRPr lang="es-ES" sz="1100" dirty="0"/>
          </a:p>
          <a:p>
            <a:pPr marL="0" indent="0">
              <a:buNone/>
            </a:pPr>
            <a:r>
              <a:rPr lang="es-ES" sz="1100" dirty="0"/>
              <a:t>Finalmente, el costo de capital para el comerciante es de </a:t>
            </a:r>
            <a:r>
              <a:rPr lang="es-ES" sz="1100" b="1" dirty="0"/>
              <a:t>10% por año</a:t>
            </a:r>
            <a:r>
              <a:rPr lang="es-ES" sz="1100" dirty="0"/>
              <a:t>.</a:t>
            </a:r>
          </a:p>
          <a:p>
            <a:pPr marL="0" indent="0">
              <a:buNone/>
            </a:pPr>
            <a:r>
              <a:rPr lang="es-ES" sz="1100" b="1" dirty="0"/>
              <a:t>Determine la política óptima de inventarios</a:t>
            </a:r>
            <a:r>
              <a:rPr lang="es-ES" sz="1100" dirty="0"/>
              <a:t> para los dos modelos de lavadoras. Claramente detalle:</a:t>
            </a:r>
          </a:p>
          <a:p>
            <a:pPr marL="0" indent="0">
              <a:buNone/>
            </a:pPr>
            <a:endParaRPr lang="es-E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100" dirty="0"/>
              <a:t>Tamaño de la orden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100" dirty="0"/>
              <a:t>Número de órdenes por año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100" dirty="0"/>
              <a:t>Costo anual</a:t>
            </a:r>
          </a:p>
          <a:p>
            <a:pPr marL="0" indent="0">
              <a:buNone/>
            </a:pPr>
            <a:endParaRPr lang="es-ES" sz="1100" dirty="0"/>
          </a:p>
          <a:p>
            <a:pPr marL="0" indent="0">
              <a:buNone/>
            </a:pPr>
            <a:r>
              <a:rPr lang="es-ES" sz="1100" dirty="0"/>
              <a:t>Indique además si en su estrategia propuesta las órdenes de cada modelo de lavadoras son puestas </a:t>
            </a:r>
            <a:r>
              <a:rPr lang="es-ES" sz="1100" b="1" dirty="0"/>
              <a:t>en forma independiente</a:t>
            </a:r>
            <a:r>
              <a:rPr lang="es-ES" sz="1100" dirty="0"/>
              <a:t> o </a:t>
            </a:r>
            <a:r>
              <a:rPr lang="es-ES" sz="1100" b="1" dirty="0"/>
              <a:t>conjunta</a:t>
            </a:r>
            <a:r>
              <a:rPr lang="es-ES" sz="1100" dirty="0"/>
              <a:t>.</a:t>
            </a:r>
            <a:endParaRPr lang="es-ES" sz="1100" dirty="0">
              <a:effectLst/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4970F85-3E40-7AC2-F165-5BA5603CA8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63412"/>
              </p:ext>
            </p:extLst>
          </p:nvPr>
        </p:nvGraphicFramePr>
        <p:xfrm>
          <a:off x="576072" y="2204948"/>
          <a:ext cx="8229600" cy="1371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3540208503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303382517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6117015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Modelo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 err="1"/>
                        <a:t>Demanda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anual</a:t>
                      </a:r>
                      <a:r>
                        <a:rPr lang="en-US" dirty="0"/>
                        <a:t> (</a:t>
                      </a:r>
                      <a:r>
                        <a:rPr lang="en-US" dirty="0" err="1"/>
                        <a:t>unidades</a:t>
                      </a:r>
                      <a:r>
                        <a:rPr lang="en-US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s-ES"/>
                        <a:t>Costo de compra MH ($/unidad)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52331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100000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8926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/>
                        <a:t>3500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dirty="0"/>
                        <a:t>180000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5338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43542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BDFC-0CCD-4753-8CE2-71043DFB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Problema </a:t>
            </a:r>
            <a:r>
              <a:rPr lang="es-ES" dirty="0" err="1"/>
              <a:t>Deterministico</a:t>
            </a:r>
            <a:r>
              <a:rPr lang="es-ES" dirty="0"/>
              <a:t> 2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35AFE-5503-4166-9FA9-40D178083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28</a:t>
            </a:fld>
            <a:endParaRPr lang="es-ES_tradn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F2B432-4F58-411C-ADE9-5DC2658E8D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8194456"/>
              </p:ext>
            </p:extLst>
          </p:nvPr>
        </p:nvGraphicFramePr>
        <p:xfrm>
          <a:off x="457200" y="1899820"/>
          <a:ext cx="8580349" cy="4115421"/>
        </p:xfrm>
        <a:graphic>
          <a:graphicData uri="http://schemas.openxmlformats.org/drawingml/2006/table">
            <a:tbl>
              <a:tblPr/>
              <a:tblGrid>
                <a:gridCol w="1080954">
                  <a:extLst>
                    <a:ext uri="{9D8B030D-6E8A-4147-A177-3AD203B41FA5}">
                      <a16:colId xmlns:a16="http://schemas.microsoft.com/office/drawing/2014/main" val="897877309"/>
                    </a:ext>
                  </a:extLst>
                </a:gridCol>
                <a:gridCol w="781413">
                  <a:extLst>
                    <a:ext uri="{9D8B030D-6E8A-4147-A177-3AD203B41FA5}">
                      <a16:colId xmlns:a16="http://schemas.microsoft.com/office/drawing/2014/main" val="1722447553"/>
                    </a:ext>
                  </a:extLst>
                </a:gridCol>
                <a:gridCol w="2203151">
                  <a:extLst>
                    <a:ext uri="{9D8B030D-6E8A-4147-A177-3AD203B41FA5}">
                      <a16:colId xmlns:a16="http://schemas.microsoft.com/office/drawing/2014/main" val="848494880"/>
                    </a:ext>
                  </a:extLst>
                </a:gridCol>
                <a:gridCol w="390706">
                  <a:extLst>
                    <a:ext uri="{9D8B030D-6E8A-4147-A177-3AD203B41FA5}">
                      <a16:colId xmlns:a16="http://schemas.microsoft.com/office/drawing/2014/main" val="3982562381"/>
                    </a:ext>
                  </a:extLst>
                </a:gridCol>
                <a:gridCol w="987619">
                  <a:extLst>
                    <a:ext uri="{9D8B030D-6E8A-4147-A177-3AD203B41FA5}">
                      <a16:colId xmlns:a16="http://schemas.microsoft.com/office/drawing/2014/main" val="471080100"/>
                    </a:ext>
                  </a:extLst>
                </a:gridCol>
                <a:gridCol w="1052738">
                  <a:extLst>
                    <a:ext uri="{9D8B030D-6E8A-4147-A177-3AD203B41FA5}">
                      <a16:colId xmlns:a16="http://schemas.microsoft.com/office/drawing/2014/main" val="1765003930"/>
                    </a:ext>
                  </a:extLst>
                </a:gridCol>
                <a:gridCol w="1258943">
                  <a:extLst>
                    <a:ext uri="{9D8B030D-6E8A-4147-A177-3AD203B41FA5}">
                      <a16:colId xmlns:a16="http://schemas.microsoft.com/office/drawing/2014/main" val="1279261365"/>
                    </a:ext>
                  </a:extLst>
                </a:gridCol>
                <a:gridCol w="824825">
                  <a:extLst>
                    <a:ext uri="{9D8B030D-6E8A-4147-A177-3AD203B41FA5}">
                      <a16:colId xmlns:a16="http://schemas.microsoft.com/office/drawing/2014/main" val="1505784194"/>
                    </a:ext>
                  </a:extLst>
                </a:gridCol>
              </a:tblGrid>
              <a:tr h="1983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869291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Compra de MH $/Unidades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por Periodo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525387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10,000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54620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18,000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066652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92701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46198"/>
                  </a:ext>
                </a:extLst>
              </a:tr>
              <a:tr h="198327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9070902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1619970"/>
                  </a:ext>
                </a:extLst>
              </a:tr>
              <a:tr h="4475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fijo por Orden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10,000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539946"/>
                  </a:ext>
                </a:extLst>
              </a:tr>
              <a:tr h="21582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Capital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551141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7990028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271043"/>
                  </a:ext>
                </a:extLst>
              </a:tr>
              <a:tr h="237195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5665029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Periodo 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840983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Periodo 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7024969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Periodo 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6556489"/>
                  </a:ext>
                </a:extLst>
              </a:tr>
              <a:tr h="214853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Periodos 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804821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Periodos 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298692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periodos 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777539"/>
                  </a:ext>
                </a:extLst>
              </a:tr>
              <a:tr h="198327"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03983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D21380C-14ED-4F0C-8AA3-889641E32ACB}"/>
                  </a:ext>
                </a:extLst>
              </p:cNvPr>
              <p:cNvSpPr txBox="1"/>
              <p:nvPr/>
            </p:nvSpPr>
            <p:spPr bwMode="auto">
              <a:xfrm>
                <a:off x="3422649" y="2914650"/>
                <a:ext cx="2028239" cy="667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rmAutofit fontScale="85000" lnSpcReduction="10000"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L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lang="es-CL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14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D21380C-14ED-4F0C-8AA3-889641E3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2649" y="2914650"/>
                <a:ext cx="2028239" cy="6671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C14DA8B4-E6AF-4EEB-8AC7-CA59426F8AEE}"/>
                  </a:ext>
                </a:extLst>
              </p:cNvPr>
              <p:cNvSpPr txBox="1"/>
              <p:nvPr/>
            </p:nvSpPr>
            <p:spPr bwMode="auto">
              <a:xfrm>
                <a:off x="3417887" y="3746499"/>
                <a:ext cx="2268943" cy="1160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rm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𝑖𝐶</m:t>
                      </m:r>
                      <m:sSup>
                        <m:sSupPr>
                          <m:ctrlP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CL" sz="1800" dirty="0"/>
              </a:p>
            </p:txBody>
          </p:sp>
        </mc:Choice>
        <mc:Fallback xmlns="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C14DA8B4-E6AF-4EEB-8AC7-CA59426F8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17887" y="3746499"/>
                <a:ext cx="2268943" cy="116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AC23CD13-5D89-4FFA-B3FF-B14D9601F8F2}"/>
                  </a:ext>
                </a:extLst>
              </p:cNvPr>
              <p:cNvSpPr txBox="1"/>
              <p:nvPr/>
            </p:nvSpPr>
            <p:spPr bwMode="auto">
              <a:xfrm>
                <a:off x="3422649" y="4549774"/>
                <a:ext cx="2268943" cy="1160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rm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s-CL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sz="1800" dirty="0"/>
              </a:p>
            </p:txBody>
          </p:sp>
        </mc:Choice>
        <mc:Fallback xmlns="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AC23CD13-5D89-4FFA-B3FF-B14D9601F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2649" y="4549774"/>
                <a:ext cx="2268943" cy="11609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1176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ABDFC-0CCD-4753-8CE2-71043DFB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Problema </a:t>
            </a:r>
            <a:r>
              <a:rPr lang="es-ES" dirty="0" err="1"/>
              <a:t>Deterministico</a:t>
            </a:r>
            <a:r>
              <a:rPr lang="es-ES" dirty="0"/>
              <a:t> 2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035AFE-5503-4166-9FA9-40D178083A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29</a:t>
            </a:fld>
            <a:endParaRPr lang="es-ES_tradnl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73CA794-4A49-4A91-BF8E-E4935BFB60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948166"/>
              </p:ext>
            </p:extLst>
          </p:nvPr>
        </p:nvGraphicFramePr>
        <p:xfrm>
          <a:off x="457200" y="1806182"/>
          <a:ext cx="8229600" cy="3250399"/>
        </p:xfrm>
        <a:graphic>
          <a:graphicData uri="http://schemas.openxmlformats.org/drawingml/2006/table">
            <a:tbl>
              <a:tblPr/>
              <a:tblGrid>
                <a:gridCol w="1036767">
                  <a:extLst>
                    <a:ext uri="{9D8B030D-6E8A-4147-A177-3AD203B41FA5}">
                      <a16:colId xmlns:a16="http://schemas.microsoft.com/office/drawing/2014/main" val="3884035558"/>
                    </a:ext>
                  </a:extLst>
                </a:gridCol>
                <a:gridCol w="749470">
                  <a:extLst>
                    <a:ext uri="{9D8B030D-6E8A-4147-A177-3AD203B41FA5}">
                      <a16:colId xmlns:a16="http://schemas.microsoft.com/office/drawing/2014/main" val="4108246206"/>
                    </a:ext>
                  </a:extLst>
                </a:gridCol>
                <a:gridCol w="2113090">
                  <a:extLst>
                    <a:ext uri="{9D8B030D-6E8A-4147-A177-3AD203B41FA5}">
                      <a16:colId xmlns:a16="http://schemas.microsoft.com/office/drawing/2014/main" val="3521539361"/>
                    </a:ext>
                  </a:extLst>
                </a:gridCol>
                <a:gridCol w="374735">
                  <a:extLst>
                    <a:ext uri="{9D8B030D-6E8A-4147-A177-3AD203B41FA5}">
                      <a16:colId xmlns:a16="http://schemas.microsoft.com/office/drawing/2014/main" val="4010273425"/>
                    </a:ext>
                  </a:extLst>
                </a:gridCol>
                <a:gridCol w="947247">
                  <a:extLst>
                    <a:ext uri="{9D8B030D-6E8A-4147-A177-3AD203B41FA5}">
                      <a16:colId xmlns:a16="http://schemas.microsoft.com/office/drawing/2014/main" val="397542791"/>
                    </a:ext>
                  </a:extLst>
                </a:gridCol>
                <a:gridCol w="1009703">
                  <a:extLst>
                    <a:ext uri="{9D8B030D-6E8A-4147-A177-3AD203B41FA5}">
                      <a16:colId xmlns:a16="http://schemas.microsoft.com/office/drawing/2014/main" val="3517538297"/>
                    </a:ext>
                  </a:extLst>
                </a:gridCol>
                <a:gridCol w="1207480">
                  <a:extLst>
                    <a:ext uri="{9D8B030D-6E8A-4147-A177-3AD203B41FA5}">
                      <a16:colId xmlns:a16="http://schemas.microsoft.com/office/drawing/2014/main" val="54392876"/>
                    </a:ext>
                  </a:extLst>
                </a:gridCol>
                <a:gridCol w="791108">
                  <a:extLst>
                    <a:ext uri="{9D8B030D-6E8A-4147-A177-3AD203B41FA5}">
                      <a16:colId xmlns:a16="http://schemas.microsoft.com/office/drawing/2014/main" val="629635682"/>
                    </a:ext>
                  </a:extLst>
                </a:gridCol>
              </a:tblGrid>
              <a:tr h="14209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282323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Compra de MH $/Unidades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Modelo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por Periodo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225622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10,000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20,000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316,228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939705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18,000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20,000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354,965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681335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                       13,294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20,000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475,395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130372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3741913"/>
                  </a:ext>
                </a:extLst>
              </a:tr>
              <a:tr h="14209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59441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040786"/>
                  </a:ext>
                </a:extLst>
              </a:tr>
              <a:tr h="260505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fijo por Orden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10,000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002680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Capital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985052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316.23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952904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197.20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2873987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357.60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8364738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Periodo 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8938237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Periodo 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4582212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Periodo 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2753"/>
                  </a:ext>
                </a:extLst>
              </a:tr>
              <a:tr h="153935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Periodos y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1149508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Periodos 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0929265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periodos YZ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726882"/>
                  </a:ext>
                </a:extLst>
              </a:tr>
              <a:tr h="142094"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80356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D21380C-14ED-4F0C-8AA3-889641E32ACB}"/>
                  </a:ext>
                </a:extLst>
              </p:cNvPr>
              <p:cNvSpPr txBox="1"/>
              <p:nvPr/>
            </p:nvSpPr>
            <p:spPr bwMode="auto">
              <a:xfrm>
                <a:off x="3422650" y="2914650"/>
                <a:ext cx="2103438" cy="5242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2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sz="1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L" sz="1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lang="es-CL" sz="12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1200" dirty="0"/>
              </a:p>
            </p:txBody>
          </p:sp>
        </mc:Choice>
        <mc:Fallback xmlns="">
          <p:sp>
            <p:nvSpPr>
              <p:cNvPr id="11" name="Object 6">
                <a:extLst>
                  <a:ext uri="{FF2B5EF4-FFF2-40B4-BE49-F238E27FC236}">
                    <a16:creationId xmlns:a16="http://schemas.microsoft.com/office/drawing/2014/main" id="{7D21380C-14ED-4F0C-8AA3-889641E32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2650" y="2914650"/>
                <a:ext cx="2103438" cy="524268"/>
              </a:xfrm>
              <a:prstGeom prst="rect">
                <a:avLst/>
              </a:prstGeom>
              <a:blipFill>
                <a:blip r:embed="rId3"/>
                <a:stretch>
                  <a:fillRect b="-12791"/>
                </a:stretch>
              </a:blipFill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C14DA8B4-E6AF-4EEB-8AC7-CA59426F8AEE}"/>
                  </a:ext>
                </a:extLst>
              </p:cNvPr>
              <p:cNvSpPr txBox="1"/>
              <p:nvPr/>
            </p:nvSpPr>
            <p:spPr bwMode="auto">
              <a:xfrm>
                <a:off x="3380813" y="3544333"/>
                <a:ext cx="2325964" cy="10030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rm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𝑖𝐶</m:t>
                      </m:r>
                      <m:sSup>
                        <m:sSupPr>
                          <m:ctrlP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CL" sz="1800" dirty="0"/>
              </a:p>
            </p:txBody>
          </p:sp>
        </mc:Choice>
        <mc:Fallback xmlns=""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C14DA8B4-E6AF-4EEB-8AC7-CA59426F8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0813" y="3544333"/>
                <a:ext cx="2325964" cy="10030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AC23CD13-5D89-4FFA-B3FF-B14D9601F8F2}"/>
                  </a:ext>
                </a:extLst>
              </p:cNvPr>
              <p:cNvSpPr txBox="1"/>
              <p:nvPr/>
            </p:nvSpPr>
            <p:spPr bwMode="auto">
              <a:xfrm>
                <a:off x="3422650" y="4402137"/>
                <a:ext cx="2108200" cy="8143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rm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s-CL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sSup>
                            <m:sSupPr>
                              <m:ctrlPr>
                                <a:rPr lang="es-CL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1800" b="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CL" sz="1800" dirty="0"/>
              </a:p>
            </p:txBody>
          </p:sp>
        </mc:Choice>
        <mc:Fallback xmlns="">
          <p:sp>
            <p:nvSpPr>
              <p:cNvPr id="13" name="Object 4">
                <a:extLst>
                  <a:ext uri="{FF2B5EF4-FFF2-40B4-BE49-F238E27FC236}">
                    <a16:creationId xmlns:a16="http://schemas.microsoft.com/office/drawing/2014/main" id="{AC23CD13-5D89-4FFA-B3FF-B14D9601F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2650" y="4402137"/>
                <a:ext cx="2108200" cy="8143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90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756E83D-357D-4464-BAEE-AD609A61B76D}"/>
              </a:ext>
            </a:extLst>
          </p:cNvPr>
          <p:cNvGraphicFramePr>
            <a:graphicFrameLocks noGrp="1"/>
          </p:cNvGraphicFramePr>
          <p:nvPr/>
        </p:nvGraphicFramePr>
        <p:xfrm>
          <a:off x="5911561" y="1997075"/>
          <a:ext cx="2660937" cy="906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6979">
                  <a:extLst>
                    <a:ext uri="{9D8B030D-6E8A-4147-A177-3AD203B41FA5}">
                      <a16:colId xmlns:a16="http://schemas.microsoft.com/office/drawing/2014/main" val="2993359464"/>
                    </a:ext>
                  </a:extLst>
                </a:gridCol>
                <a:gridCol w="886979">
                  <a:extLst>
                    <a:ext uri="{9D8B030D-6E8A-4147-A177-3AD203B41FA5}">
                      <a16:colId xmlns:a16="http://schemas.microsoft.com/office/drawing/2014/main" val="2792210924"/>
                    </a:ext>
                  </a:extLst>
                </a:gridCol>
                <a:gridCol w="886979">
                  <a:extLst>
                    <a:ext uri="{9D8B030D-6E8A-4147-A177-3AD203B41FA5}">
                      <a16:colId xmlns:a16="http://schemas.microsoft.com/office/drawing/2014/main" val="1105218619"/>
                    </a:ext>
                  </a:extLst>
                </a:gridCol>
              </a:tblGrid>
              <a:tr h="27432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Coeficientes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830893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722197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74107751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192BA1-A000-4C7E-A8CF-BAA1D69F1B65}"/>
              </a:ext>
            </a:extLst>
          </p:cNvPr>
          <p:cNvGraphicFramePr>
            <a:graphicFrameLocks noGrp="1"/>
          </p:cNvGraphicFramePr>
          <p:nvPr/>
        </p:nvGraphicFramePr>
        <p:xfrm>
          <a:off x="158108" y="1817831"/>
          <a:ext cx="5484155" cy="3474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6831">
                  <a:extLst>
                    <a:ext uri="{9D8B030D-6E8A-4147-A177-3AD203B41FA5}">
                      <a16:colId xmlns:a16="http://schemas.microsoft.com/office/drawing/2014/main" val="1697857675"/>
                    </a:ext>
                  </a:extLst>
                </a:gridCol>
                <a:gridCol w="1096831">
                  <a:extLst>
                    <a:ext uri="{9D8B030D-6E8A-4147-A177-3AD203B41FA5}">
                      <a16:colId xmlns:a16="http://schemas.microsoft.com/office/drawing/2014/main" val="1513294320"/>
                    </a:ext>
                  </a:extLst>
                </a:gridCol>
                <a:gridCol w="1096831">
                  <a:extLst>
                    <a:ext uri="{9D8B030D-6E8A-4147-A177-3AD203B41FA5}">
                      <a16:colId xmlns:a16="http://schemas.microsoft.com/office/drawing/2014/main" val="789192958"/>
                    </a:ext>
                  </a:extLst>
                </a:gridCol>
                <a:gridCol w="1096831">
                  <a:extLst>
                    <a:ext uri="{9D8B030D-6E8A-4147-A177-3AD203B41FA5}">
                      <a16:colId xmlns:a16="http://schemas.microsoft.com/office/drawing/2014/main" val="2418990743"/>
                    </a:ext>
                  </a:extLst>
                </a:gridCol>
                <a:gridCol w="1096831">
                  <a:extLst>
                    <a:ext uri="{9D8B030D-6E8A-4147-A177-3AD203B41FA5}">
                      <a16:colId xmlns:a16="http://schemas.microsoft.com/office/drawing/2014/main" val="131441826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/>
                        <a:t>Dependiente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Independiente</a:t>
                      </a:r>
                    </a:p>
                    <a:p>
                      <a:pPr algn="ctr"/>
                      <a:r>
                        <a:rPr lang="en-US" sz="900" dirty="0"/>
                        <a:t>X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Independiente</a:t>
                      </a:r>
                    </a:p>
                    <a:p>
                      <a:pPr algn="ctr"/>
                      <a:r>
                        <a:rPr lang="en-US" sz="1000" dirty="0"/>
                        <a:t>W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Pronostico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Error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631992"/>
                  </a:ext>
                </a:extLst>
              </a:tr>
              <a:tr h="427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20338099"/>
                  </a:ext>
                </a:extLst>
              </a:tr>
              <a:tr h="427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-0.79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79598581"/>
                  </a:ext>
                </a:extLst>
              </a:tr>
              <a:tr h="427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-3.82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11535922"/>
                  </a:ext>
                </a:extLst>
              </a:tr>
              <a:tr h="427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27439485"/>
                  </a:ext>
                </a:extLst>
              </a:tr>
              <a:tr h="427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84884530"/>
                  </a:ext>
                </a:extLst>
              </a:tr>
              <a:tr h="427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44964093"/>
                  </a:ext>
                </a:extLst>
              </a:tr>
              <a:tr h="4277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5715" marR="5715" marT="571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-2.81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559453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7EF7C25-3A2C-44F8-99D1-F5273503EDAB}"/>
              </a:ext>
            </a:extLst>
          </p:cNvPr>
          <p:cNvGraphicFramePr>
            <a:graphicFrameLocks noGrp="1"/>
          </p:cNvGraphicFramePr>
          <p:nvPr/>
        </p:nvGraphicFramePr>
        <p:xfrm>
          <a:off x="5880741" y="4862206"/>
          <a:ext cx="3105152" cy="713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5152">
                  <a:extLst>
                    <a:ext uri="{9D8B030D-6E8A-4147-A177-3AD203B41FA5}">
                      <a16:colId xmlns:a16="http://schemas.microsoft.com/office/drawing/2014/main" val="3244707120"/>
                    </a:ext>
                  </a:extLst>
                </a:gridCol>
              </a:tblGrid>
              <a:tr h="37105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Suma de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errores</a:t>
                      </a:r>
                      <a:r>
                        <a:rPr lang="en-US" sz="14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cuadrados</a:t>
                      </a:r>
                      <a:endParaRPr lang="en-US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588910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90.97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201697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7D9ED88-EE68-4CFB-9CC5-12DB18D3440C}"/>
              </a:ext>
            </a:extLst>
          </p:cNvPr>
          <p:cNvSpPr txBox="1"/>
          <p:nvPr/>
        </p:nvSpPr>
        <p:spPr>
          <a:xfrm>
            <a:off x="158108" y="504480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0" kern="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Agregar Variables Independientes</a:t>
            </a:r>
            <a:endParaRPr lang="es-ES" sz="1400" b="0" kern="0" dirty="0"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FA2FE4-14BF-4109-9FAC-E90697D7E6D8}"/>
              </a:ext>
            </a:extLst>
          </p:cNvPr>
          <p:cNvSpPr txBox="1"/>
          <p:nvPr/>
        </p:nvSpPr>
        <p:spPr>
          <a:xfrm>
            <a:off x="5987570" y="3429000"/>
            <a:ext cx="189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Y=ax+bw+c</a:t>
            </a:r>
            <a:endParaRPr lang="es-C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FA3F4-8692-9F7E-A8AD-8BAF5434EEBB}"/>
              </a:ext>
            </a:extLst>
          </p:cNvPr>
          <p:cNvSpPr/>
          <p:nvPr/>
        </p:nvSpPr>
        <p:spPr bwMode="auto">
          <a:xfrm>
            <a:off x="7044613" y="5230927"/>
            <a:ext cx="718457" cy="345233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A053FC-FD7D-F974-B474-53179057CA09}"/>
              </a:ext>
            </a:extLst>
          </p:cNvPr>
          <p:cNvSpPr txBox="1"/>
          <p:nvPr/>
        </p:nvSpPr>
        <p:spPr>
          <a:xfrm>
            <a:off x="7006838" y="5933735"/>
            <a:ext cx="756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90.79</a:t>
            </a:r>
            <a:endParaRPr lang="es-CL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B036950-CD8E-EF83-3086-DE2D0D98DD09}"/>
              </a:ext>
            </a:extLst>
          </p:cNvPr>
          <p:cNvCxnSpPr>
            <a:stCxn id="11" idx="0"/>
          </p:cNvCxnSpPr>
          <p:nvPr/>
        </p:nvCxnSpPr>
        <p:spPr bwMode="auto">
          <a:xfrm flipV="1">
            <a:off x="7384955" y="5576160"/>
            <a:ext cx="18886" cy="3575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091301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Costo por Periodo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175" y="1143000"/>
            <a:ext cx="8229600" cy="4525963"/>
          </a:xfrm>
        </p:spPr>
        <p:txBody>
          <a:bodyPr/>
          <a:lstStyle/>
          <a:p>
            <a:pPr lvl="2" eaLnBrk="1" hangingPunct="1"/>
            <a:r>
              <a:rPr lang="es-CL" sz="1800" dirty="0"/>
              <a:t>Considerando Q optimo:</a:t>
            </a:r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r>
              <a:rPr lang="es-CL" sz="1800" dirty="0"/>
              <a:t>Costo por periodo:</a:t>
            </a:r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Object 4"/>
              <p:cNvSpPr txBox="1"/>
              <p:nvPr/>
            </p:nvSpPr>
            <p:spPr bwMode="auto">
              <a:xfrm>
                <a:off x="962734" y="3024996"/>
                <a:ext cx="2108200" cy="814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𝑖𝐶</m:t>
                      </m:r>
                      <m:sSup>
                        <m:sSup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09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734" y="3024996"/>
                <a:ext cx="2108200" cy="814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Object 6"/>
              <p:cNvSpPr txBox="1"/>
              <p:nvPr/>
            </p:nvSpPr>
            <p:spPr bwMode="auto">
              <a:xfrm>
                <a:off x="2844800" y="1603161"/>
                <a:ext cx="4789488" cy="9064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100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44800" y="1603161"/>
                <a:ext cx="4789488" cy="9064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30</a:t>
            </a:fld>
            <a:endParaRPr lang="es-ES_tradn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082360E9-0EF5-467E-920B-382651C28C3D}"/>
                  </a:ext>
                </a:extLst>
              </p:cNvPr>
              <p:cNvSpPr txBox="1"/>
              <p:nvPr/>
            </p:nvSpPr>
            <p:spPr bwMode="auto">
              <a:xfrm>
                <a:off x="962734" y="3787285"/>
                <a:ext cx="2108200" cy="814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𝑖𝐶</m:t>
                      </m:r>
                      <m:sSup>
                        <m:sSup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3" name="Object 4">
                <a:extLst>
                  <a:ext uri="{FF2B5EF4-FFF2-40B4-BE49-F238E27FC236}">
                    <a16:creationId xmlns:a16="http://schemas.microsoft.com/office/drawing/2014/main" id="{082360E9-0EF5-467E-920B-382651C28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734" y="3787285"/>
                <a:ext cx="2108200" cy="8143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B235C27-ED8C-4D13-8AE3-69B40A8E90CD}"/>
                  </a:ext>
                </a:extLst>
              </p:cNvPr>
              <p:cNvSpPr txBox="1"/>
              <p:nvPr/>
            </p:nvSpPr>
            <p:spPr bwMode="auto">
              <a:xfrm>
                <a:off x="962734" y="4608868"/>
                <a:ext cx="2108200" cy="814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CL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𝑖𝐶</m:t>
                      </m:r>
                      <m:sSup>
                        <m:sSup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4" name="Object 4">
                <a:extLst>
                  <a:ext uri="{FF2B5EF4-FFF2-40B4-BE49-F238E27FC236}">
                    <a16:creationId xmlns:a16="http://schemas.microsoft.com/office/drawing/2014/main" id="{2B235C27-ED8C-4D13-8AE3-69B40A8E90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734" y="4608868"/>
                <a:ext cx="2108200" cy="8143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CE1A3DE-71E9-403C-A53D-9FB6D1321290}"/>
                  </a:ext>
                </a:extLst>
              </p:cNvPr>
              <p:cNvSpPr txBox="1"/>
              <p:nvPr/>
            </p:nvSpPr>
            <p:spPr bwMode="auto">
              <a:xfrm>
                <a:off x="962734" y="5268965"/>
                <a:ext cx="2108200" cy="814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C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𝑖𝐶</m:t>
                          </m:r>
                          <m:sSup>
                            <m:sSupPr>
                              <m:ctrlP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DCE1A3DE-71E9-403C-A53D-9FB6D1321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2734" y="5268965"/>
                <a:ext cx="2108200" cy="814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D272FD6C-CB49-4142-B446-769397618E47}"/>
                  </a:ext>
                </a:extLst>
              </p:cNvPr>
              <p:cNvSpPr txBox="1"/>
              <p:nvPr/>
            </p:nvSpPr>
            <p:spPr bwMode="auto">
              <a:xfrm>
                <a:off x="5802544" y="2998787"/>
                <a:ext cx="2108200" cy="814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CL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𝑖𝐶</m:t>
                          </m:r>
                          <m:f>
                            <m:fPr>
                              <m:ctrlP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𝑖𝐶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D272FD6C-CB49-4142-B446-769397618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2544" y="2998787"/>
                <a:ext cx="2108200" cy="8143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2F97F864-B273-4FCC-BFBD-7F3DC4E6CACF}"/>
                  </a:ext>
                </a:extLst>
              </p:cNvPr>
              <p:cNvSpPr txBox="1"/>
              <p:nvPr/>
            </p:nvSpPr>
            <p:spPr bwMode="auto">
              <a:xfrm>
                <a:off x="5802544" y="3958217"/>
                <a:ext cx="2108200" cy="8143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s-CL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7" name="Object 4">
                <a:extLst>
                  <a:ext uri="{FF2B5EF4-FFF2-40B4-BE49-F238E27FC236}">
                    <a16:creationId xmlns:a16="http://schemas.microsoft.com/office/drawing/2014/main" id="{2F97F864-B273-4FCC-BFBD-7F3DC4E6CA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02544" y="3958217"/>
                <a:ext cx="2108200" cy="814387"/>
              </a:xfrm>
              <a:prstGeom prst="rect">
                <a:avLst/>
              </a:prstGeom>
              <a:blipFill>
                <a:blip r:embed="rId8"/>
                <a:stretch>
                  <a:fillRect l="-867"/>
                </a:stretch>
              </a:blipFill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E86B3DD-4DB6-4959-8993-CE4002AFB0AF}"/>
              </a:ext>
            </a:extLst>
          </p:cNvPr>
          <p:cNvSpPr/>
          <p:nvPr/>
        </p:nvSpPr>
        <p:spPr bwMode="auto">
          <a:xfrm>
            <a:off x="6856644" y="4465468"/>
            <a:ext cx="165593" cy="136204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L" sz="2400" i="0" u="none" strike="noStrike" normalizeH="0" baseline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846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s-CL"/>
              <a:t>Con ventas pendientes:</a:t>
            </a:r>
          </a:p>
          <a:p>
            <a:pPr lvl="2" eaLnBrk="1" hangingPunct="1"/>
            <a:r>
              <a:rPr lang="es-CL" sz="1800"/>
              <a:t>Notación:</a:t>
            </a:r>
          </a:p>
          <a:p>
            <a:pPr lvl="3" eaLnBrk="1" hangingPunct="1"/>
            <a:r>
              <a:rPr lang="es-CL"/>
              <a:t>S: ventas pendientes.</a:t>
            </a:r>
          </a:p>
          <a:p>
            <a:pPr lvl="3" eaLnBrk="1" hangingPunct="1"/>
            <a:r>
              <a:rPr lang="es-CL">
                <a:sym typeface="Symbol" pitchFamily="18" charset="2"/>
              </a:rPr>
              <a:t>: costo por venta pendiente.</a:t>
            </a:r>
          </a:p>
          <a:p>
            <a:pPr lvl="3" eaLnBrk="1" hangingPunct="1"/>
            <a:r>
              <a:rPr lang="es-CL">
                <a:sym typeface="Symbol" pitchFamily="18" charset="2"/>
              </a:rPr>
              <a:t>    : costo por venta pendiente por tiempo en satisfacerlas.</a:t>
            </a:r>
          </a:p>
          <a:p>
            <a:pPr lvl="2" eaLnBrk="1" hangingPunct="1"/>
            <a:r>
              <a:rPr lang="es-CL" sz="1800"/>
              <a:t>Representación gráfica:</a:t>
            </a:r>
          </a:p>
          <a:p>
            <a:pPr eaLnBrk="1" hangingPunct="1"/>
            <a:endParaRPr lang="es-CL"/>
          </a:p>
        </p:txBody>
      </p:sp>
      <p:grpSp>
        <p:nvGrpSpPr>
          <p:cNvPr id="6149" name="Group 18"/>
          <p:cNvGrpSpPr>
            <a:grpSpLocks/>
          </p:cNvGrpSpPr>
          <p:nvPr/>
        </p:nvGrpSpPr>
        <p:grpSpPr bwMode="auto">
          <a:xfrm>
            <a:off x="1724025" y="4013200"/>
            <a:ext cx="5508625" cy="1981200"/>
            <a:chOff x="1086" y="2528"/>
            <a:chExt cx="3470" cy="1248"/>
          </a:xfrm>
        </p:grpSpPr>
        <p:sp>
          <p:nvSpPr>
            <p:cNvPr id="6150" name="Line 5"/>
            <p:cNvSpPr>
              <a:spLocks noChangeShapeType="1"/>
            </p:cNvSpPr>
            <p:nvPr/>
          </p:nvSpPr>
          <p:spPr bwMode="auto">
            <a:xfrm flipH="1">
              <a:off x="1871" y="2528"/>
              <a:ext cx="5" cy="124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1" name="Line 6"/>
            <p:cNvSpPr>
              <a:spLocks noChangeShapeType="1"/>
            </p:cNvSpPr>
            <p:nvPr/>
          </p:nvSpPr>
          <p:spPr bwMode="auto">
            <a:xfrm>
              <a:off x="1871" y="3448"/>
              <a:ext cx="2119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med" len="sm"/>
              <a:tailEnd type="triangl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Line 7"/>
            <p:cNvSpPr>
              <a:spLocks noChangeShapeType="1"/>
            </p:cNvSpPr>
            <p:nvPr/>
          </p:nvSpPr>
          <p:spPr bwMode="auto">
            <a:xfrm>
              <a:off x="1876" y="2943"/>
              <a:ext cx="852" cy="8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Line 8"/>
            <p:cNvSpPr>
              <a:spLocks noChangeShapeType="1"/>
            </p:cNvSpPr>
            <p:nvPr/>
          </p:nvSpPr>
          <p:spPr bwMode="auto">
            <a:xfrm>
              <a:off x="2715" y="2882"/>
              <a:ext cx="0" cy="86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Line 9"/>
            <p:cNvSpPr>
              <a:spLocks noChangeShapeType="1"/>
            </p:cNvSpPr>
            <p:nvPr/>
          </p:nvSpPr>
          <p:spPr bwMode="auto">
            <a:xfrm>
              <a:off x="2715" y="2888"/>
              <a:ext cx="1116" cy="71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med" len="sm"/>
              <a:tailEnd type="none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5" name="Rectangle 10"/>
            <p:cNvSpPr>
              <a:spLocks noChangeArrowheads="1"/>
            </p:cNvSpPr>
            <p:nvPr/>
          </p:nvSpPr>
          <p:spPr bwMode="auto">
            <a:xfrm>
              <a:off x="2180" y="3013"/>
              <a:ext cx="126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l" eaLnBrk="0" hangingPunct="0"/>
              <a:r>
                <a:rPr lang="es-ES" sz="1400">
                  <a:latin typeface="Times New Roman" pitchFamily="18" charset="0"/>
                </a:rPr>
                <a:t>D</a:t>
              </a:r>
              <a:endParaRPr lang="es-ES" sz="1000">
                <a:latin typeface="Times New Roman" pitchFamily="18" charset="0"/>
              </a:endParaRPr>
            </a:p>
          </p:txBody>
        </p:sp>
        <p:sp>
          <p:nvSpPr>
            <p:cNvPr id="6156" name="Rectangle 11"/>
            <p:cNvSpPr>
              <a:spLocks noChangeArrowheads="1"/>
            </p:cNvSpPr>
            <p:nvPr/>
          </p:nvSpPr>
          <p:spPr bwMode="auto">
            <a:xfrm>
              <a:off x="1949" y="3490"/>
              <a:ext cx="205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l" eaLnBrk="0" hangingPunct="0"/>
              <a:r>
                <a:rPr lang="es-ES" sz="1400">
                  <a:latin typeface="Times New Roman" pitchFamily="18" charset="0"/>
                </a:rPr>
                <a:t>T</a:t>
              </a:r>
              <a:r>
                <a:rPr lang="es-ES" sz="1400" baseline="-25000">
                  <a:latin typeface="Times New Roman" pitchFamily="18" charset="0"/>
                </a:rPr>
                <a:t>1</a:t>
              </a:r>
              <a:endParaRPr lang="es-ES" sz="1000">
                <a:latin typeface="Times New Roman" pitchFamily="18" charset="0"/>
              </a:endParaRPr>
            </a:p>
          </p:txBody>
        </p:sp>
        <p:sp>
          <p:nvSpPr>
            <p:cNvPr id="6157" name="Rectangle 12"/>
            <p:cNvSpPr>
              <a:spLocks noChangeArrowheads="1"/>
            </p:cNvSpPr>
            <p:nvPr/>
          </p:nvSpPr>
          <p:spPr bwMode="auto">
            <a:xfrm>
              <a:off x="2563" y="3456"/>
              <a:ext cx="139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l" eaLnBrk="0" hangingPunct="0"/>
              <a:r>
                <a:rPr lang="es-ES" sz="1500">
                  <a:latin typeface="Times New Roman" pitchFamily="18" charset="0"/>
                </a:rPr>
                <a:t>T</a:t>
              </a:r>
              <a:r>
                <a:rPr lang="es-ES" sz="1500" baseline="-25000">
                  <a:latin typeface="Times New Roman" pitchFamily="18" charset="0"/>
                </a:rPr>
                <a:t>2</a:t>
              </a:r>
              <a:endParaRPr lang="es-ES" sz="1400">
                <a:latin typeface="Times New Roman" pitchFamily="18" charset="0"/>
              </a:endParaRPr>
            </a:p>
          </p:txBody>
        </p:sp>
        <p:sp>
          <p:nvSpPr>
            <p:cNvPr id="6158" name="Rectangle 13"/>
            <p:cNvSpPr>
              <a:spLocks noChangeArrowheads="1"/>
            </p:cNvSpPr>
            <p:nvPr/>
          </p:nvSpPr>
          <p:spPr bwMode="auto">
            <a:xfrm>
              <a:off x="2761" y="3593"/>
              <a:ext cx="106" cy="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l" eaLnBrk="0" hangingPunct="0"/>
              <a:r>
                <a:rPr lang="es-ES" sz="1400"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6159" name="Rectangle 14"/>
            <p:cNvSpPr>
              <a:spLocks noChangeArrowheads="1"/>
            </p:cNvSpPr>
            <p:nvPr/>
          </p:nvSpPr>
          <p:spPr bwMode="auto">
            <a:xfrm>
              <a:off x="1546" y="2820"/>
              <a:ext cx="298" cy="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algn="l" eaLnBrk="0" hangingPunct="0"/>
              <a:r>
                <a:rPr lang="es-ES" sz="1400">
                  <a:latin typeface="Times New Roman" pitchFamily="18" charset="0"/>
                </a:rPr>
                <a:t>(Q-S)</a:t>
              </a:r>
              <a:endParaRPr lang="es-ES" sz="1000">
                <a:latin typeface="Times New Roman" pitchFamily="18" charset="0"/>
              </a:endParaRPr>
            </a:p>
          </p:txBody>
        </p:sp>
        <p:sp>
          <p:nvSpPr>
            <p:cNvPr id="6160" name="Text Box 15"/>
            <p:cNvSpPr txBox="1">
              <a:spLocks noChangeArrowheads="1"/>
            </p:cNvSpPr>
            <p:nvPr/>
          </p:nvSpPr>
          <p:spPr bwMode="auto">
            <a:xfrm>
              <a:off x="1086" y="2580"/>
              <a:ext cx="71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400" b="1"/>
                <a:t>Inventario</a:t>
              </a:r>
            </a:p>
            <a:p>
              <a:pPr algn="l" eaLnBrk="0" hangingPunct="0"/>
              <a:r>
                <a:rPr lang="es-ES_tradnl" sz="1400" b="1"/>
                <a:t>Neto</a:t>
              </a:r>
            </a:p>
          </p:txBody>
        </p:sp>
        <p:sp>
          <p:nvSpPr>
            <p:cNvPr id="6161" name="Text Box 16"/>
            <p:cNvSpPr txBox="1">
              <a:spLocks noChangeArrowheads="1"/>
            </p:cNvSpPr>
            <p:nvPr/>
          </p:nvSpPr>
          <p:spPr bwMode="auto">
            <a:xfrm>
              <a:off x="4024" y="3354"/>
              <a:ext cx="53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400" b="1"/>
                <a:t>Tiempo</a:t>
              </a:r>
            </a:p>
          </p:txBody>
        </p:sp>
      </p:grpSp>
      <p:graphicFrame>
        <p:nvGraphicFramePr>
          <p:cNvPr id="6146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856226"/>
              </p:ext>
            </p:extLst>
          </p:nvPr>
        </p:nvGraphicFramePr>
        <p:xfrm>
          <a:off x="2058988" y="2477533"/>
          <a:ext cx="230187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64880" imgH="203040" progId="Equation.3">
                  <p:embed/>
                </p:oleObj>
              </mc:Choice>
              <mc:Fallback>
                <p:oleObj name="Ecuación" r:id="rId2" imgW="164880" imgH="203040" progId="Equation.3">
                  <p:embed/>
                  <p:pic>
                    <p:nvPicPr>
                      <p:cNvPr id="6146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988" y="2477533"/>
                        <a:ext cx="230187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31</a:t>
            </a:fld>
            <a:endParaRPr lang="es-ES_tradnl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/>
              <a:t>Costo por período:</a:t>
            </a:r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r>
              <a:rPr lang="es-CL" sz="1800"/>
              <a:t>Costo óptimo:</a:t>
            </a:r>
          </a:p>
          <a:p>
            <a:pPr lvl="3" eaLnBrk="1" hangingPunct="1"/>
            <a:r>
              <a:rPr lang="es-CL"/>
              <a:t>Derivar con respecto a Q y S.</a:t>
            </a:r>
          </a:p>
          <a:p>
            <a:pPr lvl="2" eaLnBrk="1" hangingPunct="1"/>
            <a:endParaRPr lang="es-CL" sz="180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341563" y="2103438"/>
          <a:ext cx="4495800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20760" imgH="393480" progId="Equation.3">
                  <p:embed/>
                </p:oleObj>
              </mc:Choice>
              <mc:Fallback>
                <p:oleObj name="Equation" r:id="rId2" imgW="2120760" imgH="393480" progId="Equation.3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563" y="2103438"/>
                        <a:ext cx="4495800" cy="830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32</a:t>
            </a:fld>
            <a:endParaRPr lang="es-ES_tradnl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CL"/>
              <a:t>2.- Demanda Aleatoria:</a:t>
            </a:r>
          </a:p>
          <a:p>
            <a:pPr lvl="1" eaLnBrk="1" hangingPunct="1">
              <a:lnSpc>
                <a:spcPct val="90000"/>
              </a:lnSpc>
            </a:pPr>
            <a:r>
              <a:rPr lang="es-CL"/>
              <a:t>Sistema de Revisión Continua (Q):</a:t>
            </a:r>
          </a:p>
          <a:p>
            <a:pPr lvl="2" eaLnBrk="1" hangingPunct="1">
              <a:lnSpc>
                <a:spcPct val="90000"/>
              </a:lnSpc>
            </a:pPr>
            <a:r>
              <a:rPr lang="es-CL" sz="1800"/>
              <a:t>Se conoce en cada momento el inventario.</a:t>
            </a:r>
          </a:p>
          <a:p>
            <a:pPr lvl="2" eaLnBrk="1" hangingPunct="1">
              <a:lnSpc>
                <a:spcPct val="90000"/>
              </a:lnSpc>
            </a:pPr>
            <a:r>
              <a:rPr lang="es-CL" sz="1800"/>
              <a:t>Se debe decidir en que momento ordenar.</a:t>
            </a:r>
          </a:p>
          <a:p>
            <a:pPr lvl="2" eaLnBrk="1" hangingPunct="1">
              <a:lnSpc>
                <a:spcPct val="90000"/>
              </a:lnSpc>
            </a:pPr>
            <a:endParaRPr lang="es-CL" sz="1800"/>
          </a:p>
          <a:p>
            <a:pPr lvl="2" eaLnBrk="1" hangingPunct="1">
              <a:lnSpc>
                <a:spcPct val="90000"/>
              </a:lnSpc>
            </a:pPr>
            <a:r>
              <a:rPr lang="es-CL" sz="1800"/>
              <a:t>Notación:</a:t>
            </a:r>
          </a:p>
          <a:p>
            <a:pPr lvl="3" eaLnBrk="1" hangingPunct="1">
              <a:lnSpc>
                <a:spcPct val="90000"/>
              </a:lnSpc>
            </a:pPr>
            <a:r>
              <a:rPr lang="es-CL"/>
              <a:t>Q: tamaño de la orden (se usa Q* por ser robusto).</a:t>
            </a:r>
          </a:p>
          <a:p>
            <a:pPr lvl="3" eaLnBrk="1" hangingPunct="1">
              <a:lnSpc>
                <a:spcPct val="90000"/>
              </a:lnSpc>
            </a:pPr>
            <a:r>
              <a:rPr lang="es-CL"/>
              <a:t>R: punto de reorden.</a:t>
            </a:r>
          </a:p>
          <a:p>
            <a:pPr lvl="3" eaLnBrk="1" hangingPunct="1">
              <a:lnSpc>
                <a:spcPct val="90000"/>
              </a:lnSpc>
            </a:pPr>
            <a:r>
              <a:rPr lang="es-CL"/>
              <a:t>L: tiempo de entrega.</a:t>
            </a:r>
          </a:p>
          <a:p>
            <a:pPr lvl="3" eaLnBrk="1" hangingPunct="1">
              <a:lnSpc>
                <a:spcPct val="90000"/>
              </a:lnSpc>
            </a:pPr>
            <a:r>
              <a:rPr lang="es-CL"/>
              <a:t>m: demanda media.</a:t>
            </a:r>
          </a:p>
          <a:p>
            <a:pPr lvl="3" eaLnBrk="1" hangingPunct="1">
              <a:lnSpc>
                <a:spcPct val="90000"/>
              </a:lnSpc>
            </a:pPr>
            <a:r>
              <a:rPr lang="es-CL"/>
              <a:t>s: inventario de seguridad.</a:t>
            </a:r>
          </a:p>
          <a:p>
            <a:pPr lvl="3" eaLnBrk="1" hangingPunct="1">
              <a:lnSpc>
                <a:spcPct val="90000"/>
              </a:lnSpc>
            </a:pPr>
            <a:r>
              <a:rPr lang="es-CL"/>
              <a:t>Nivel de servicio: probabilidad de servir todas las demandas.</a:t>
            </a:r>
          </a:p>
          <a:p>
            <a:pPr lvl="3" eaLnBrk="1" hangingPunct="1">
              <a:lnSpc>
                <a:spcPct val="90000"/>
              </a:lnSpc>
            </a:pPr>
            <a:endParaRPr lang="es-C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33</a:t>
            </a:fld>
            <a:endParaRPr lang="es-ES_tradn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162050" lvl="2" eaLnBrk="1" hangingPunct="1"/>
            <a:r>
              <a:rPr lang="es-CL" sz="1800"/>
              <a:t>Representación gráfica:</a:t>
            </a:r>
          </a:p>
          <a:p>
            <a:pPr marL="1162050" lvl="2" eaLnBrk="1" hangingPunct="1"/>
            <a:endParaRPr lang="es-CL" sz="1800"/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767013" y="5657850"/>
            <a:ext cx="4700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</a:rPr>
              <a:t>Sistema de Revisión Continua (Q)</a:t>
            </a:r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2200275" y="2052638"/>
            <a:ext cx="1588" cy="319405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>
            <a:off x="2138363" y="5257800"/>
            <a:ext cx="5141912" cy="3175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1" name="Rectangle 7"/>
          <p:cNvSpPr>
            <a:spLocks noChangeArrowheads="1"/>
          </p:cNvSpPr>
          <p:nvPr/>
        </p:nvSpPr>
        <p:spPr bwMode="auto">
          <a:xfrm>
            <a:off x="650875" y="323056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Existencias</a:t>
            </a:r>
          </a:p>
        </p:txBody>
      </p:sp>
      <p:sp>
        <p:nvSpPr>
          <p:cNvPr id="180232" name="Rectangle 8"/>
          <p:cNvSpPr>
            <a:spLocks noChangeArrowheads="1"/>
          </p:cNvSpPr>
          <p:nvPr/>
        </p:nvSpPr>
        <p:spPr bwMode="auto">
          <a:xfrm>
            <a:off x="6342063" y="530383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Tiempo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3333750" y="2551113"/>
            <a:ext cx="0" cy="2303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V="1">
            <a:off x="5089525" y="2312988"/>
            <a:ext cx="0" cy="2303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5" name="Rectangle 11"/>
          <p:cNvSpPr>
            <a:spLocks noChangeArrowheads="1"/>
          </p:cNvSpPr>
          <p:nvPr/>
        </p:nvSpPr>
        <p:spPr bwMode="auto">
          <a:xfrm>
            <a:off x="2895600" y="2894013"/>
            <a:ext cx="36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2192338" y="4008438"/>
            <a:ext cx="50149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37" name="Rectangle 13"/>
          <p:cNvSpPr>
            <a:spLocks noChangeArrowheads="1"/>
          </p:cNvSpPr>
          <p:nvPr/>
        </p:nvSpPr>
        <p:spPr bwMode="auto">
          <a:xfrm>
            <a:off x="6480175" y="3562350"/>
            <a:ext cx="1951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Punto de reorden</a:t>
            </a:r>
          </a:p>
          <a:p>
            <a:pPr eaLnBrk="0" hangingPunct="0">
              <a:defRPr/>
            </a:pPr>
            <a:r>
              <a:rPr lang="es-CL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</a:t>
            </a:r>
          </a:p>
        </p:txBody>
      </p:sp>
      <p:sp>
        <p:nvSpPr>
          <p:cNvPr id="36878" name="Freeform 14"/>
          <p:cNvSpPr>
            <a:spLocks/>
          </p:cNvSpPr>
          <p:nvPr/>
        </p:nvSpPr>
        <p:spPr bwMode="auto">
          <a:xfrm>
            <a:off x="3348038" y="2541588"/>
            <a:ext cx="1739900" cy="2073275"/>
          </a:xfrm>
          <a:custGeom>
            <a:avLst/>
            <a:gdLst>
              <a:gd name="T0" fmla="*/ 0 w 1096"/>
              <a:gd name="T1" fmla="*/ 0 h 1306"/>
              <a:gd name="T2" fmla="*/ 2147483647 w 1096"/>
              <a:gd name="T3" fmla="*/ 2147483647 h 1306"/>
              <a:gd name="T4" fmla="*/ 2147483647 w 1096"/>
              <a:gd name="T5" fmla="*/ 2147483647 h 1306"/>
              <a:gd name="T6" fmla="*/ 2147483647 w 1096"/>
              <a:gd name="T7" fmla="*/ 2147483647 h 1306"/>
              <a:gd name="T8" fmla="*/ 2147483647 w 1096"/>
              <a:gd name="T9" fmla="*/ 2147483647 h 1306"/>
              <a:gd name="T10" fmla="*/ 2147483647 w 1096"/>
              <a:gd name="T11" fmla="*/ 2147483647 h 1306"/>
              <a:gd name="T12" fmla="*/ 2147483647 w 1096"/>
              <a:gd name="T13" fmla="*/ 2147483647 h 1306"/>
              <a:gd name="T14" fmla="*/ 2147483647 w 1096"/>
              <a:gd name="T15" fmla="*/ 2147483647 h 1306"/>
              <a:gd name="T16" fmla="*/ 2147483647 w 1096"/>
              <a:gd name="T17" fmla="*/ 2147483647 h 1306"/>
              <a:gd name="T18" fmla="*/ 2147483647 w 1096"/>
              <a:gd name="T19" fmla="*/ 2147483647 h 1306"/>
              <a:gd name="T20" fmla="*/ 2147483647 w 1096"/>
              <a:gd name="T21" fmla="*/ 2147483647 h 13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96"/>
              <a:gd name="T34" fmla="*/ 0 h 1306"/>
              <a:gd name="T35" fmla="*/ 1096 w 1096"/>
              <a:gd name="T36" fmla="*/ 1306 h 13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96" h="1306">
                <a:moveTo>
                  <a:pt x="0" y="0"/>
                </a:moveTo>
                <a:lnTo>
                  <a:pt x="261" y="167"/>
                </a:lnTo>
                <a:lnTo>
                  <a:pt x="218" y="297"/>
                </a:lnTo>
                <a:lnTo>
                  <a:pt x="392" y="517"/>
                </a:lnTo>
                <a:lnTo>
                  <a:pt x="590" y="633"/>
                </a:lnTo>
                <a:lnTo>
                  <a:pt x="590" y="684"/>
                </a:lnTo>
                <a:lnTo>
                  <a:pt x="721" y="813"/>
                </a:lnTo>
                <a:lnTo>
                  <a:pt x="831" y="943"/>
                </a:lnTo>
                <a:lnTo>
                  <a:pt x="853" y="1020"/>
                </a:lnTo>
                <a:lnTo>
                  <a:pt x="1028" y="1162"/>
                </a:lnTo>
                <a:lnTo>
                  <a:pt x="1095" y="1305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879" name="Freeform 15"/>
          <p:cNvSpPr>
            <a:spLocks/>
          </p:cNvSpPr>
          <p:nvPr/>
        </p:nvSpPr>
        <p:spPr bwMode="auto">
          <a:xfrm>
            <a:off x="2400300" y="3024188"/>
            <a:ext cx="917575" cy="1852612"/>
          </a:xfrm>
          <a:custGeom>
            <a:avLst/>
            <a:gdLst>
              <a:gd name="T0" fmla="*/ 0 w 578"/>
              <a:gd name="T1" fmla="*/ 0 h 1167"/>
              <a:gd name="T2" fmla="*/ 2147483647 w 578"/>
              <a:gd name="T3" fmla="*/ 2147483647 h 1167"/>
              <a:gd name="T4" fmla="*/ 2147483647 w 578"/>
              <a:gd name="T5" fmla="*/ 2147483647 h 1167"/>
              <a:gd name="T6" fmla="*/ 2147483647 w 578"/>
              <a:gd name="T7" fmla="*/ 2147483647 h 1167"/>
              <a:gd name="T8" fmla="*/ 2147483647 w 578"/>
              <a:gd name="T9" fmla="*/ 2147483647 h 1167"/>
              <a:gd name="T10" fmla="*/ 2147483647 w 578"/>
              <a:gd name="T11" fmla="*/ 2147483647 h 1167"/>
              <a:gd name="T12" fmla="*/ 2147483647 w 578"/>
              <a:gd name="T13" fmla="*/ 2147483647 h 1167"/>
              <a:gd name="T14" fmla="*/ 2147483647 w 578"/>
              <a:gd name="T15" fmla="*/ 2147483647 h 1167"/>
              <a:gd name="T16" fmla="*/ 2147483647 w 578"/>
              <a:gd name="T17" fmla="*/ 2147483647 h 1167"/>
              <a:gd name="T18" fmla="*/ 2147483647 w 578"/>
              <a:gd name="T19" fmla="*/ 2147483647 h 1167"/>
              <a:gd name="T20" fmla="*/ 2147483647 w 578"/>
              <a:gd name="T21" fmla="*/ 2147483647 h 1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8"/>
              <a:gd name="T34" fmla="*/ 0 h 1167"/>
              <a:gd name="T35" fmla="*/ 578 w 578"/>
              <a:gd name="T36" fmla="*/ 1167 h 1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8" h="1167">
                <a:moveTo>
                  <a:pt x="0" y="0"/>
                </a:moveTo>
                <a:lnTo>
                  <a:pt x="138" y="150"/>
                </a:lnTo>
                <a:lnTo>
                  <a:pt x="115" y="266"/>
                </a:lnTo>
                <a:lnTo>
                  <a:pt x="207" y="462"/>
                </a:lnTo>
                <a:lnTo>
                  <a:pt x="311" y="566"/>
                </a:lnTo>
                <a:lnTo>
                  <a:pt x="311" y="612"/>
                </a:lnTo>
                <a:lnTo>
                  <a:pt x="380" y="727"/>
                </a:lnTo>
                <a:lnTo>
                  <a:pt x="438" y="843"/>
                </a:lnTo>
                <a:lnTo>
                  <a:pt x="450" y="912"/>
                </a:lnTo>
                <a:lnTo>
                  <a:pt x="542" y="1039"/>
                </a:lnTo>
                <a:lnTo>
                  <a:pt x="577" y="1166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880" name="Freeform 16"/>
          <p:cNvSpPr>
            <a:spLocks/>
          </p:cNvSpPr>
          <p:nvPr/>
        </p:nvSpPr>
        <p:spPr bwMode="auto">
          <a:xfrm>
            <a:off x="5075238" y="2309813"/>
            <a:ext cx="1217612" cy="2706687"/>
          </a:xfrm>
          <a:custGeom>
            <a:avLst/>
            <a:gdLst>
              <a:gd name="T0" fmla="*/ 0 w 767"/>
              <a:gd name="T1" fmla="*/ 0 h 1705"/>
              <a:gd name="T2" fmla="*/ 2147483647 w 767"/>
              <a:gd name="T3" fmla="*/ 2147483647 h 1705"/>
              <a:gd name="T4" fmla="*/ 2147483647 w 767"/>
              <a:gd name="T5" fmla="*/ 2147483647 h 1705"/>
              <a:gd name="T6" fmla="*/ 2147483647 w 767"/>
              <a:gd name="T7" fmla="*/ 2147483647 h 1705"/>
              <a:gd name="T8" fmla="*/ 2147483647 w 767"/>
              <a:gd name="T9" fmla="*/ 2147483647 h 1705"/>
              <a:gd name="T10" fmla="*/ 2147483647 w 767"/>
              <a:gd name="T11" fmla="*/ 2147483647 h 1705"/>
              <a:gd name="T12" fmla="*/ 2147483647 w 767"/>
              <a:gd name="T13" fmla="*/ 2147483647 h 1705"/>
              <a:gd name="T14" fmla="*/ 2147483647 w 767"/>
              <a:gd name="T15" fmla="*/ 2147483647 h 1705"/>
              <a:gd name="T16" fmla="*/ 2147483647 w 767"/>
              <a:gd name="T17" fmla="*/ 2147483647 h 1705"/>
              <a:gd name="T18" fmla="*/ 2147483647 w 767"/>
              <a:gd name="T19" fmla="*/ 2147483647 h 1705"/>
              <a:gd name="T20" fmla="*/ 2147483647 w 767"/>
              <a:gd name="T21" fmla="*/ 2147483647 h 170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7"/>
              <a:gd name="T34" fmla="*/ 0 h 1705"/>
              <a:gd name="T35" fmla="*/ 767 w 767"/>
              <a:gd name="T36" fmla="*/ 1705 h 170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7" h="1705">
                <a:moveTo>
                  <a:pt x="0" y="0"/>
                </a:moveTo>
                <a:lnTo>
                  <a:pt x="183" y="219"/>
                </a:lnTo>
                <a:lnTo>
                  <a:pt x="152" y="388"/>
                </a:lnTo>
                <a:lnTo>
                  <a:pt x="274" y="675"/>
                </a:lnTo>
                <a:lnTo>
                  <a:pt x="412" y="827"/>
                </a:lnTo>
                <a:lnTo>
                  <a:pt x="412" y="894"/>
                </a:lnTo>
                <a:lnTo>
                  <a:pt x="504" y="1062"/>
                </a:lnTo>
                <a:lnTo>
                  <a:pt x="581" y="1231"/>
                </a:lnTo>
                <a:lnTo>
                  <a:pt x="597" y="1332"/>
                </a:lnTo>
                <a:lnTo>
                  <a:pt x="719" y="1518"/>
                </a:lnTo>
                <a:lnTo>
                  <a:pt x="766" y="1704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V="1">
            <a:off x="6286500" y="2703513"/>
            <a:ext cx="0" cy="2303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>
            <a:off x="2867025" y="4013200"/>
            <a:ext cx="0" cy="12779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3343275" y="4856163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44" name="Rectangle 20"/>
          <p:cNvSpPr>
            <a:spLocks noChangeArrowheads="1"/>
          </p:cNvSpPr>
          <p:nvPr/>
        </p:nvSpPr>
        <p:spPr bwMode="auto">
          <a:xfrm>
            <a:off x="2949575" y="52720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34</a:t>
            </a:fld>
            <a:endParaRPr lang="es-ES_tradnl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100263" y="5562600"/>
            <a:ext cx="6053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</a:rPr>
              <a:t>Distribución de Probabilidad de la Demanda</a:t>
            </a:r>
          </a:p>
        </p:txBody>
      </p:sp>
      <p:sp>
        <p:nvSpPr>
          <p:cNvPr id="37892" name="Arc 4"/>
          <p:cNvSpPr>
            <a:spLocks/>
          </p:cNvSpPr>
          <p:nvPr/>
        </p:nvSpPr>
        <p:spPr bwMode="auto">
          <a:xfrm>
            <a:off x="2473325" y="3659188"/>
            <a:ext cx="1008063" cy="8064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Arc 5"/>
          <p:cNvSpPr>
            <a:spLocks/>
          </p:cNvSpPr>
          <p:nvPr/>
        </p:nvSpPr>
        <p:spPr bwMode="auto">
          <a:xfrm rot="10800000">
            <a:off x="3471863" y="2760663"/>
            <a:ext cx="569912" cy="9890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Arc 6"/>
          <p:cNvSpPr>
            <a:spLocks/>
          </p:cNvSpPr>
          <p:nvPr/>
        </p:nvSpPr>
        <p:spPr bwMode="auto">
          <a:xfrm>
            <a:off x="4619625" y="3684588"/>
            <a:ext cx="1008063" cy="806450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Arc 7"/>
          <p:cNvSpPr>
            <a:spLocks/>
          </p:cNvSpPr>
          <p:nvPr/>
        </p:nvSpPr>
        <p:spPr bwMode="auto">
          <a:xfrm rot="10800000">
            <a:off x="4051300" y="2767013"/>
            <a:ext cx="569913" cy="989012"/>
          </a:xfrm>
          <a:custGeom>
            <a:avLst/>
            <a:gdLst>
              <a:gd name="T0" fmla="*/ 2147483647 w 21600"/>
              <a:gd name="T1" fmla="*/ 2147483647 h 21600"/>
              <a:gd name="T2" fmla="*/ 0 w 21600"/>
              <a:gd name="T3" fmla="*/ 0 h 21600"/>
              <a:gd name="T4" fmla="*/ 2147483647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1830388" y="4649788"/>
            <a:ext cx="46831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2520950" y="4452938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5511800" y="4475163"/>
            <a:ext cx="0" cy="17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4022725" y="2584450"/>
            <a:ext cx="0" cy="2065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4846638" y="42338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V="1">
            <a:off x="4262438" y="2551113"/>
            <a:ext cx="80010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5165725" y="3821113"/>
            <a:ext cx="800100" cy="746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5049838" y="2452688"/>
            <a:ext cx="145573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s-CL" sz="1400">
                <a:latin typeface="Arial" charset="0"/>
              </a:rPr>
              <a:t>Probabilidad del</a:t>
            </a:r>
          </a:p>
          <a:p>
            <a:pPr eaLnBrk="0" hangingPunct="0"/>
            <a:r>
              <a:rPr lang="es-CL" sz="1400">
                <a:latin typeface="Arial" charset="0"/>
              </a:rPr>
              <a:t>nivel de servicio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661025" y="3355975"/>
            <a:ext cx="14160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s-CL" sz="1400">
                <a:latin typeface="Arial" charset="0"/>
              </a:rPr>
              <a:t>Probabilidad de</a:t>
            </a:r>
          </a:p>
          <a:p>
            <a:pPr eaLnBrk="0" hangingPunct="0"/>
            <a:r>
              <a:rPr lang="es-CL" sz="1400">
                <a:latin typeface="Arial" charset="0"/>
              </a:rPr>
              <a:t>inexistencias</a:t>
            </a:r>
          </a:p>
        </p:txBody>
      </p:sp>
      <p:sp>
        <p:nvSpPr>
          <p:cNvPr id="181265" name="Rectangle 17"/>
          <p:cNvSpPr>
            <a:spLocks noChangeArrowheads="1"/>
          </p:cNvSpPr>
          <p:nvPr/>
        </p:nvSpPr>
        <p:spPr bwMode="auto">
          <a:xfrm>
            <a:off x="3878263" y="4610100"/>
            <a:ext cx="3540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</a:t>
            </a:r>
          </a:p>
        </p:txBody>
      </p:sp>
      <p:sp>
        <p:nvSpPr>
          <p:cNvPr id="181266" name="Rectangle 18"/>
          <p:cNvSpPr>
            <a:spLocks noChangeArrowheads="1"/>
          </p:cNvSpPr>
          <p:nvPr/>
        </p:nvSpPr>
        <p:spPr bwMode="auto">
          <a:xfrm>
            <a:off x="4706938" y="4629150"/>
            <a:ext cx="330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</a:t>
            </a:r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>
            <a:off x="4022725" y="4899025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>
            <a:off x="4841875" y="4899025"/>
            <a:ext cx="0" cy="104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69" name="Rectangle 21"/>
          <p:cNvSpPr>
            <a:spLocks noChangeArrowheads="1"/>
          </p:cNvSpPr>
          <p:nvPr/>
        </p:nvSpPr>
        <p:spPr bwMode="auto">
          <a:xfrm>
            <a:off x="4291013" y="48053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4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s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4027488" y="4949825"/>
            <a:ext cx="325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4522788" y="4949825"/>
            <a:ext cx="3254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35</a:t>
            </a:fld>
            <a:endParaRPr lang="es-ES_tradnl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Modelos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 dirty="0"/>
              <a:t>Punto de reorden:</a:t>
            </a:r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  <a:p>
            <a:pPr lvl="2" eaLnBrk="1" hangingPunct="1"/>
            <a:r>
              <a:rPr lang="es-CL" sz="1800" dirty="0"/>
              <a:t>Existe relación entre z y el nivel de servicio deseado, asumiendo un distribución de demanda normal:</a:t>
            </a:r>
          </a:p>
          <a:p>
            <a:pPr lvl="3" eaLnBrk="1" hangingPunct="1"/>
            <a:endParaRPr lang="es-CL" dirty="0"/>
          </a:p>
          <a:p>
            <a:pPr lvl="3" eaLnBrk="1" hangingPunct="1"/>
            <a:r>
              <a:rPr lang="es-CL" dirty="0"/>
              <a:t>Z = 1.0	Nivel de Servicio 84.1%.</a:t>
            </a:r>
          </a:p>
          <a:p>
            <a:pPr lvl="3" eaLnBrk="1" hangingPunct="1"/>
            <a:r>
              <a:rPr lang="es-CL" dirty="0"/>
              <a:t>Z = 2.0	Nivel de Servicio 97.7%.</a:t>
            </a:r>
          </a:p>
          <a:p>
            <a:pPr lvl="3" eaLnBrk="1" hangingPunct="1"/>
            <a:r>
              <a:rPr lang="es-CL" dirty="0"/>
              <a:t>Z = 3.0	Nivel de Servicio 99.9%.</a:t>
            </a:r>
          </a:p>
          <a:p>
            <a:pPr lvl="3" eaLnBrk="1" hangingPunct="1"/>
            <a:endParaRPr lang="es-CL" dirty="0"/>
          </a:p>
          <a:p>
            <a:pPr lvl="3" eaLnBrk="1" hangingPunct="1"/>
            <a:endParaRPr lang="es-CL" dirty="0"/>
          </a:p>
          <a:p>
            <a:pPr lvl="2" eaLnBrk="1" hangingPunct="1"/>
            <a:endParaRPr lang="es-CL" sz="1800" dirty="0"/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5033206"/>
              </p:ext>
            </p:extLst>
          </p:nvPr>
        </p:nvGraphicFramePr>
        <p:xfrm>
          <a:off x="2430884" y="1799416"/>
          <a:ext cx="4419600" cy="1058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2641320" imgH="634680" progId="Equation.3">
                  <p:embed/>
                </p:oleObj>
              </mc:Choice>
              <mc:Fallback>
                <p:oleObj name="Ecuación" r:id="rId2" imgW="2641320" imgH="634680" progId="Equation.3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0884" y="1799416"/>
                        <a:ext cx="4419600" cy="1058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36</a:t>
            </a:fld>
            <a:endParaRPr lang="es-ES_tradnl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683AF-721D-4359-9A1D-6A0746AB2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Tabla</a:t>
            </a:r>
            <a:r>
              <a:rPr lang="en-US" dirty="0"/>
              <a:t> </a:t>
            </a:r>
            <a:r>
              <a:rPr lang="en-US" dirty="0" err="1"/>
              <a:t>Distribucion</a:t>
            </a:r>
            <a:r>
              <a:rPr lang="en-US" dirty="0"/>
              <a:t> Normal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85220-755A-4F8A-910C-DEF131D5B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37</a:t>
            </a:fld>
            <a:endParaRPr lang="es-ES_tradnl"/>
          </a:p>
        </p:txBody>
      </p:sp>
      <p:pic>
        <p:nvPicPr>
          <p:cNvPr id="150530" name="Picture 2" descr="Resultado de imagen para normal distribution table">
            <a:extLst>
              <a:ext uri="{FF2B5EF4-FFF2-40B4-BE49-F238E27FC236}">
                <a16:creationId xmlns:a16="http://schemas.microsoft.com/office/drawing/2014/main" id="{40771639-4597-45E9-A2BB-3F579822E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53" y="1600200"/>
            <a:ext cx="57292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033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Ejemplo Estocástico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 dirty="0"/>
              <a:t>Ejercicio 2:</a:t>
            </a:r>
          </a:p>
          <a:p>
            <a:pPr lvl="3" eaLnBrk="1" hangingPunct="1"/>
            <a:r>
              <a:rPr lang="es-CL" dirty="0"/>
              <a:t>Demanda promedio: 200 cajas al día.</a:t>
            </a:r>
          </a:p>
          <a:p>
            <a:pPr lvl="3" eaLnBrk="1" hangingPunct="1"/>
            <a:r>
              <a:rPr lang="es-CL" dirty="0"/>
              <a:t>Tiempo de entrega: 4 días.</a:t>
            </a:r>
          </a:p>
          <a:p>
            <a:pPr lvl="3" eaLnBrk="1" hangingPunct="1"/>
            <a:r>
              <a:rPr lang="es-CL" dirty="0"/>
              <a:t>Desviación estándar de la demanda diaria: 150 cajas.</a:t>
            </a:r>
          </a:p>
          <a:p>
            <a:pPr lvl="3" eaLnBrk="1" hangingPunct="1"/>
            <a:r>
              <a:rPr lang="es-CL" dirty="0"/>
              <a:t>Nivel de servicio deseado: 95%.</a:t>
            </a:r>
          </a:p>
          <a:p>
            <a:pPr lvl="3" eaLnBrk="1" hangingPunct="1"/>
            <a:r>
              <a:rPr lang="es-CL" dirty="0"/>
              <a:t>S = $20 por orden.</a:t>
            </a:r>
          </a:p>
          <a:p>
            <a:pPr lvl="3" eaLnBrk="1" hangingPunct="1"/>
            <a:r>
              <a:rPr lang="es-CL" dirty="0"/>
              <a:t>I = 20% anual.</a:t>
            </a:r>
          </a:p>
          <a:p>
            <a:pPr lvl="3" eaLnBrk="1" hangingPunct="1"/>
            <a:r>
              <a:rPr lang="es-CL" dirty="0"/>
              <a:t>C = $10 por unidad.</a:t>
            </a:r>
          </a:p>
          <a:p>
            <a:pPr lvl="3" eaLnBrk="1" hangingPunct="1"/>
            <a:r>
              <a:rPr lang="es-CL" dirty="0"/>
              <a:t>Almacén funciona 5 días a la semana, 50 semanas al año (250 días al año).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38</a:t>
            </a:fld>
            <a:endParaRPr lang="es-ES_tradn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Ejemplo Estocástico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39</a:t>
            </a:fld>
            <a:endParaRPr lang="es-ES_tradnl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F3961E-A4B0-4D5D-8B06-E646EB763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226830"/>
              </p:ext>
            </p:extLst>
          </p:nvPr>
        </p:nvGraphicFramePr>
        <p:xfrm>
          <a:off x="388398" y="1438706"/>
          <a:ext cx="8367204" cy="2634657"/>
        </p:xfrm>
        <a:graphic>
          <a:graphicData uri="http://schemas.openxmlformats.org/drawingml/2006/table">
            <a:tbl>
              <a:tblPr/>
              <a:tblGrid>
                <a:gridCol w="761801">
                  <a:extLst>
                    <a:ext uri="{9D8B030D-6E8A-4147-A177-3AD203B41FA5}">
                      <a16:colId xmlns:a16="http://schemas.microsoft.com/office/drawing/2014/main" val="3034291449"/>
                    </a:ext>
                  </a:extLst>
                </a:gridCol>
                <a:gridCol w="767203">
                  <a:extLst>
                    <a:ext uri="{9D8B030D-6E8A-4147-A177-3AD203B41FA5}">
                      <a16:colId xmlns:a16="http://schemas.microsoft.com/office/drawing/2014/main" val="17677691"/>
                    </a:ext>
                  </a:extLst>
                </a:gridCol>
                <a:gridCol w="588910">
                  <a:extLst>
                    <a:ext uri="{9D8B030D-6E8A-4147-A177-3AD203B41FA5}">
                      <a16:colId xmlns:a16="http://schemas.microsoft.com/office/drawing/2014/main" val="2457114797"/>
                    </a:ext>
                  </a:extLst>
                </a:gridCol>
                <a:gridCol w="1179621">
                  <a:extLst>
                    <a:ext uri="{9D8B030D-6E8A-4147-A177-3AD203B41FA5}">
                      <a16:colId xmlns:a16="http://schemas.microsoft.com/office/drawing/2014/main" val="2621005401"/>
                    </a:ext>
                  </a:extLst>
                </a:gridCol>
                <a:gridCol w="1521801">
                  <a:extLst>
                    <a:ext uri="{9D8B030D-6E8A-4147-A177-3AD203B41FA5}">
                      <a16:colId xmlns:a16="http://schemas.microsoft.com/office/drawing/2014/main" val="495761695"/>
                    </a:ext>
                  </a:extLst>
                </a:gridCol>
                <a:gridCol w="1584835">
                  <a:extLst>
                    <a:ext uri="{9D8B030D-6E8A-4147-A177-3AD203B41FA5}">
                      <a16:colId xmlns:a16="http://schemas.microsoft.com/office/drawing/2014/main" val="647870107"/>
                    </a:ext>
                  </a:extLst>
                </a:gridCol>
                <a:gridCol w="936493">
                  <a:extLst>
                    <a:ext uri="{9D8B030D-6E8A-4147-A177-3AD203B41FA5}">
                      <a16:colId xmlns:a16="http://schemas.microsoft.com/office/drawing/2014/main" val="2788131434"/>
                    </a:ext>
                  </a:extLst>
                </a:gridCol>
                <a:gridCol w="1026540">
                  <a:extLst>
                    <a:ext uri="{9D8B030D-6E8A-4147-A177-3AD203B41FA5}">
                      <a16:colId xmlns:a16="http://schemas.microsoft.com/office/drawing/2014/main" val="1940936970"/>
                    </a:ext>
                  </a:extLst>
                </a:gridCol>
              </a:tblGrid>
              <a:tr h="13634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</a:t>
                      </a: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19678"/>
                  </a:ext>
                </a:extLst>
              </a:tr>
              <a:tr h="2556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Diaria Media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Diaria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Anual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Unidad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Activos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24414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Cajas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607132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951483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97515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563887"/>
                  </a:ext>
                </a:extLst>
              </a:tr>
              <a:tr h="1363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05937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57193"/>
                  </a:ext>
                </a:extLst>
              </a:tr>
              <a:tr h="2556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fijo por Orden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20  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017749"/>
                  </a:ext>
                </a:extLst>
              </a:tr>
              <a:tr h="2556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Capital Anual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181883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98334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Cajas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Periodo de Orden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</a:t>
                      </a: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Tiempo de Orden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de Seguridad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Punto de Reorden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25501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723611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5FDE7E04-667D-44F2-A1DD-32AD6BD71DC0}"/>
                  </a:ext>
                </a:extLst>
              </p:cNvPr>
              <p:cNvSpPr txBox="1"/>
              <p:nvPr/>
            </p:nvSpPr>
            <p:spPr bwMode="auto">
              <a:xfrm>
                <a:off x="3316117" y="2422463"/>
                <a:ext cx="2028239" cy="6671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lc="http://schemas.openxmlformats.org/drawingml/2006/lockedCanvas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normAutofit fontScale="85000" lnSpcReduction="10000"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CL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sz="1400" b="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s-CL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CL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CL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CL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𝑆𝐷</m:t>
                              </m:r>
                            </m:num>
                            <m:den>
                              <m:r>
                                <a:rPr lang="es-CL" sz="1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𝑖𝐶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s-CL" sz="1400" dirty="0"/>
              </a:p>
            </p:txBody>
          </p:sp>
        </mc:Choice>
        <mc:Fallback xmlns="">
          <p:sp>
            <p:nvSpPr>
              <p:cNvPr id="5" name="Object 6">
                <a:extLst>
                  <a:ext uri="{FF2B5EF4-FFF2-40B4-BE49-F238E27FC236}">
                    <a16:creationId xmlns:a16="http://schemas.microsoft.com/office/drawing/2014/main" id="{5FDE7E04-667D-44F2-A1DD-32AD6BD71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6117" y="2422463"/>
                <a:ext cx="2028239" cy="66714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xtLst>
                <a:ext uri="{909E8E84-426E-40dd-AFC4-6F175D3DCCD1}">
                  <a14:hiddenFill xmlns:lc="http://schemas.openxmlformats.org/drawingml/2006/lockedCanvas"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866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245" y="802670"/>
            <a:ext cx="3392751" cy="493981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Modelos Mono Periodo	</a:t>
            </a:r>
          </a:p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Modelos Multi Periodo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Determinístico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Estocástico</a:t>
            </a:r>
          </a:p>
          <a:p>
            <a:pPr algn="l">
              <a:lnSpc>
                <a:spcPct val="250000"/>
              </a:lnSpc>
            </a:pPr>
            <a:r>
              <a:rPr lang="es-ES" sz="1800" dirty="0"/>
              <a:t>	</a:t>
            </a:r>
            <a:endParaRPr lang="es-ES" sz="1800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ES" sz="1800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ES" sz="1800" b="1" dirty="0"/>
          </a:p>
          <a:p>
            <a:pPr algn="l"/>
            <a:endParaRPr lang="es-ES" sz="18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E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151D3-360B-471C-9F81-D25615DF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y Modelos</a:t>
            </a:r>
            <a:endParaRPr lang="es-C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DFC65-FF71-4FA7-A3CD-DBA4A6D2D0EE}"/>
              </a:ext>
            </a:extLst>
          </p:cNvPr>
          <p:cNvSpPr txBox="1"/>
          <p:nvPr/>
        </p:nvSpPr>
        <p:spPr>
          <a:xfrm>
            <a:off x="461174" y="1148919"/>
            <a:ext cx="4726645" cy="3429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Definición de estrategia</a:t>
            </a:r>
          </a:p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Estructurar un problema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Establecer costos/beneficios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Optimizar decisiones 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Calcular y simular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143897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dirty="0">
                <a:solidFill>
                  <a:schemeClr val="bg2">
                    <a:lumMod val="75000"/>
                  </a:schemeClr>
                </a:solidFill>
              </a:rPr>
              <a:t>Ejemplo Estocástico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40</a:t>
            </a:fld>
            <a:endParaRPr lang="es-ES_tradnl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0F3961E-A4B0-4D5D-8B06-E646EB7639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87418"/>
              </p:ext>
            </p:extLst>
          </p:nvPr>
        </p:nvGraphicFramePr>
        <p:xfrm>
          <a:off x="388398" y="1438706"/>
          <a:ext cx="8367204" cy="2634657"/>
        </p:xfrm>
        <a:graphic>
          <a:graphicData uri="http://schemas.openxmlformats.org/drawingml/2006/table">
            <a:tbl>
              <a:tblPr/>
              <a:tblGrid>
                <a:gridCol w="761801">
                  <a:extLst>
                    <a:ext uri="{9D8B030D-6E8A-4147-A177-3AD203B41FA5}">
                      <a16:colId xmlns:a16="http://schemas.microsoft.com/office/drawing/2014/main" val="3034291449"/>
                    </a:ext>
                  </a:extLst>
                </a:gridCol>
                <a:gridCol w="767203">
                  <a:extLst>
                    <a:ext uri="{9D8B030D-6E8A-4147-A177-3AD203B41FA5}">
                      <a16:colId xmlns:a16="http://schemas.microsoft.com/office/drawing/2014/main" val="17677691"/>
                    </a:ext>
                  </a:extLst>
                </a:gridCol>
                <a:gridCol w="588910">
                  <a:extLst>
                    <a:ext uri="{9D8B030D-6E8A-4147-A177-3AD203B41FA5}">
                      <a16:colId xmlns:a16="http://schemas.microsoft.com/office/drawing/2014/main" val="2457114797"/>
                    </a:ext>
                  </a:extLst>
                </a:gridCol>
                <a:gridCol w="1179621">
                  <a:extLst>
                    <a:ext uri="{9D8B030D-6E8A-4147-A177-3AD203B41FA5}">
                      <a16:colId xmlns:a16="http://schemas.microsoft.com/office/drawing/2014/main" val="2621005401"/>
                    </a:ext>
                  </a:extLst>
                </a:gridCol>
                <a:gridCol w="1521801">
                  <a:extLst>
                    <a:ext uri="{9D8B030D-6E8A-4147-A177-3AD203B41FA5}">
                      <a16:colId xmlns:a16="http://schemas.microsoft.com/office/drawing/2014/main" val="495761695"/>
                    </a:ext>
                  </a:extLst>
                </a:gridCol>
                <a:gridCol w="1584835">
                  <a:extLst>
                    <a:ext uri="{9D8B030D-6E8A-4147-A177-3AD203B41FA5}">
                      <a16:colId xmlns:a16="http://schemas.microsoft.com/office/drawing/2014/main" val="647870107"/>
                    </a:ext>
                  </a:extLst>
                </a:gridCol>
                <a:gridCol w="936493">
                  <a:extLst>
                    <a:ext uri="{9D8B030D-6E8A-4147-A177-3AD203B41FA5}">
                      <a16:colId xmlns:a16="http://schemas.microsoft.com/office/drawing/2014/main" val="2788131434"/>
                    </a:ext>
                  </a:extLst>
                </a:gridCol>
                <a:gridCol w="1026540">
                  <a:extLst>
                    <a:ext uri="{9D8B030D-6E8A-4147-A177-3AD203B41FA5}">
                      <a16:colId xmlns:a16="http://schemas.microsoft.com/office/drawing/2014/main" val="1940936970"/>
                    </a:ext>
                  </a:extLst>
                </a:gridCol>
              </a:tblGrid>
              <a:tr h="136341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</a:t>
                      </a: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219678"/>
                  </a:ext>
                </a:extLst>
              </a:tr>
              <a:tr h="2556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Diaria Media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Diaria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Anual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Unidad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Activos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24414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Cajas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607132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951483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197515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563887"/>
                  </a:ext>
                </a:extLst>
              </a:tr>
              <a:tr h="1363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1305937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57193"/>
                  </a:ext>
                </a:extLst>
              </a:tr>
              <a:tr h="2556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fijo por Orden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20   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3017749"/>
                  </a:ext>
                </a:extLst>
              </a:tr>
              <a:tr h="255641"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Capital Anual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181883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98334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Cajas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Periodo de Orden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</a:t>
                      </a:r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Tiempo de Orden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de Seguridad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Punto de Reorden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725501"/>
                  </a:ext>
                </a:extLst>
              </a:tr>
              <a:tr h="136341"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93" marR="4993" marT="4993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1000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800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300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1.65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993" marR="4993" marT="49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7236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8B9069F-2509-44D4-90EE-60437247E74E}"/>
              </a:ext>
            </a:extLst>
          </p:cNvPr>
          <p:cNvSpPr txBox="1"/>
          <p:nvPr/>
        </p:nvSpPr>
        <p:spPr>
          <a:xfrm>
            <a:off x="2317921" y="4873841"/>
            <a:ext cx="6151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 </a:t>
            </a:r>
            <a:r>
              <a:rPr lang="en-US" dirty="0" err="1"/>
              <a:t>desviacion</a:t>
            </a:r>
            <a:r>
              <a:rPr lang="en-US" dirty="0"/>
              <a:t> </a:t>
            </a:r>
            <a:r>
              <a:rPr lang="en-US" dirty="0" err="1"/>
              <a:t>estandar</a:t>
            </a:r>
            <a:r>
              <a:rPr lang="en-US" dirty="0"/>
              <a:t> de la </a:t>
            </a:r>
            <a:r>
              <a:rPr lang="en-US" dirty="0" err="1"/>
              <a:t>suma</a:t>
            </a:r>
            <a:r>
              <a:rPr lang="en-US" dirty="0"/>
              <a:t> de variables </a:t>
            </a:r>
            <a:r>
              <a:rPr lang="en-US" dirty="0" err="1"/>
              <a:t>normales</a:t>
            </a:r>
            <a:r>
              <a:rPr lang="en-US" dirty="0"/>
              <a:t> es </a:t>
            </a:r>
            <a:r>
              <a:rPr lang="en-US" dirty="0" err="1"/>
              <a:t>igual</a:t>
            </a:r>
            <a:r>
              <a:rPr lang="en-US" dirty="0"/>
              <a:t> a la </a:t>
            </a:r>
            <a:r>
              <a:rPr lang="en-US" dirty="0" err="1"/>
              <a:t>raiz</a:t>
            </a:r>
            <a:r>
              <a:rPr lang="en-US" dirty="0"/>
              <a:t> de la </a:t>
            </a:r>
            <a:r>
              <a:rPr lang="en-US" dirty="0" err="1"/>
              <a:t>cantidad</a:t>
            </a:r>
            <a:r>
              <a:rPr lang="en-US" dirty="0"/>
              <a:t> de variables </a:t>
            </a:r>
            <a:r>
              <a:rPr lang="en-US" dirty="0" err="1"/>
              <a:t>multiplicado</a:t>
            </a:r>
            <a:r>
              <a:rPr lang="en-US" dirty="0"/>
              <a:t> por la </a:t>
            </a:r>
            <a:r>
              <a:rPr lang="en-US" dirty="0" err="1"/>
              <a:t>desviacion</a:t>
            </a:r>
            <a:r>
              <a:rPr lang="en-US" dirty="0"/>
              <a:t> de una.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170626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8" y="1676400"/>
            <a:ext cx="7772400" cy="4456113"/>
          </a:xfrm>
        </p:spPr>
        <p:txBody>
          <a:bodyPr/>
          <a:lstStyle/>
          <a:p>
            <a:pPr eaLnBrk="1" hangingPunct="1"/>
            <a:endParaRPr lang="es-CL"/>
          </a:p>
          <a:p>
            <a:pPr eaLnBrk="1" hangingPunct="1"/>
            <a:endParaRPr lang="es-CL"/>
          </a:p>
          <a:p>
            <a:pPr eaLnBrk="1" hangingPunct="1"/>
            <a:endParaRPr lang="es-CL"/>
          </a:p>
          <a:p>
            <a:pPr eaLnBrk="1" hangingPunct="1"/>
            <a:endParaRPr lang="es-CL"/>
          </a:p>
          <a:p>
            <a:pPr eaLnBrk="1" hangingPunct="1"/>
            <a:endParaRPr lang="es-CL"/>
          </a:p>
          <a:p>
            <a:pPr eaLnBrk="1" hangingPunct="1"/>
            <a:endParaRPr lang="es-CL"/>
          </a:p>
          <a:p>
            <a:pPr lvl="2" eaLnBrk="1" hangingPunct="1"/>
            <a:r>
              <a:rPr lang="es-CL" sz="1800"/>
              <a:t>La regla sería colocar una orden de 1.000 cajas cada vez que el inventario alcance 1.295 unidades (en promedio de pide cada 5 días).</a:t>
            </a:r>
          </a:p>
        </p:txBody>
      </p:sp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1809750" y="1476375"/>
          <a:ext cx="6400800" cy="275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4190760" imgH="1803240" progId="Equation.3">
                  <p:embed/>
                </p:oleObj>
              </mc:Choice>
              <mc:Fallback>
                <p:oleObj name="Ecuación" r:id="rId2" imgW="4190760" imgH="1803240" progId="Equation.3">
                  <p:embed/>
                  <p:pic>
                    <p:nvPicPr>
                      <p:cNvPr id="921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0" y="1476375"/>
                        <a:ext cx="6400800" cy="275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333625" y="5867400"/>
            <a:ext cx="64357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 sz="1400" baseline="30000"/>
              <a:t>1</a:t>
            </a:r>
            <a:r>
              <a:rPr lang="es-ES_tradnl" sz="1400"/>
              <a:t> La varianza de una suma es la suma de las varianzas cuando las variables son</a:t>
            </a:r>
          </a:p>
          <a:p>
            <a:pPr algn="l" eaLnBrk="0" hangingPunct="0"/>
            <a:r>
              <a:rPr lang="es-ES_tradnl" sz="1400"/>
              <a:t> independientes.</a:t>
            </a:r>
            <a:endParaRPr lang="es-ES_tradnl" sz="1400" baseline="3000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41</a:t>
            </a:fld>
            <a:endParaRPr lang="es-ES_tradnl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/>
              <a:t>Simulación de la operación del sistema Q: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5175" y="2073275"/>
            <a:ext cx="5522913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42</a:t>
            </a:fld>
            <a:endParaRPr lang="es-ES_tradnl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350E-6FBF-42F6-AE1A-31B714F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Ejercicio</a:t>
            </a:r>
            <a:r>
              <a:rPr lang="en-US" dirty="0"/>
              <a:t> 2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28F04-03C7-4F8E-A9BE-18A7C0720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B11-FE8C-4A8C-A1AA-A3DA66784F11}" type="slidenum">
              <a:rPr lang="es-ES_tradnl" smtClean="0"/>
              <a:pPr/>
              <a:t>43</a:t>
            </a:fld>
            <a:endParaRPr lang="es-ES_trad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6C8A6-C314-4379-947D-9BD701390BE8}"/>
              </a:ext>
            </a:extLst>
          </p:cNvPr>
          <p:cNvSpPr txBox="1"/>
          <p:nvPr/>
        </p:nvSpPr>
        <p:spPr>
          <a:xfrm>
            <a:off x="648929" y="867697"/>
            <a:ext cx="797748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Una </a:t>
            </a:r>
            <a:r>
              <a:rPr lang="en-US" dirty="0" err="1"/>
              <a:t>empresa</a:t>
            </a:r>
            <a:r>
              <a:rPr lang="en-US" dirty="0"/>
              <a:t> de </a:t>
            </a:r>
            <a:r>
              <a:rPr lang="en-US" dirty="0" err="1"/>
              <a:t>manufactura</a:t>
            </a:r>
            <a:r>
              <a:rPr lang="en-US" dirty="0"/>
              <a:t> </a:t>
            </a:r>
            <a:r>
              <a:rPr lang="en-US" dirty="0" err="1"/>
              <a:t>realiza</a:t>
            </a:r>
            <a:r>
              <a:rPr lang="en-US" dirty="0"/>
              <a:t> una </a:t>
            </a:r>
            <a:r>
              <a:rPr lang="en-US" dirty="0" err="1"/>
              <a:t>orden</a:t>
            </a:r>
            <a:r>
              <a:rPr lang="en-US" dirty="0"/>
              <a:t> </a:t>
            </a:r>
            <a:r>
              <a:rPr lang="en-US" dirty="0" err="1"/>
              <a:t>anual</a:t>
            </a:r>
            <a:r>
              <a:rPr lang="en-US" dirty="0"/>
              <a:t> de 48,000 </a:t>
            </a:r>
            <a:r>
              <a:rPr lang="en-US" dirty="0" err="1"/>
              <a:t>unidades</a:t>
            </a:r>
            <a:r>
              <a:rPr lang="en-US" dirty="0"/>
              <a:t> a un </a:t>
            </a:r>
            <a:r>
              <a:rPr lang="en-US" dirty="0" err="1"/>
              <a:t>precio</a:t>
            </a:r>
            <a:r>
              <a:rPr lang="en-US" dirty="0"/>
              <a:t> de $ 20 um. El </a:t>
            </a:r>
            <a:r>
              <a:rPr lang="en-US" dirty="0" err="1"/>
              <a:t>costo</a:t>
            </a:r>
            <a:r>
              <a:rPr lang="en-US" dirty="0"/>
              <a:t> de </a:t>
            </a:r>
            <a:r>
              <a:rPr lang="en-US" dirty="0" err="1"/>
              <a:t>almacenaje</a:t>
            </a:r>
            <a:r>
              <a:rPr lang="en-US" dirty="0"/>
              <a:t> es del 15% y </a:t>
            </a:r>
            <a:r>
              <a:rPr lang="en-US" dirty="0" err="1"/>
              <a:t>el</a:t>
            </a:r>
            <a:r>
              <a:rPr lang="en-US" dirty="0"/>
              <a:t> </a:t>
            </a:r>
            <a:r>
              <a:rPr lang="en-US" dirty="0" err="1"/>
              <a:t>costo</a:t>
            </a:r>
            <a:r>
              <a:rPr lang="en-US" dirty="0"/>
              <a:t> de </a:t>
            </a:r>
            <a:r>
              <a:rPr lang="en-US" dirty="0" err="1"/>
              <a:t>realizar</a:t>
            </a:r>
            <a:r>
              <a:rPr lang="en-US" dirty="0"/>
              <a:t> una </a:t>
            </a:r>
            <a:r>
              <a:rPr lang="en-US" dirty="0" err="1"/>
              <a:t>orden</a:t>
            </a:r>
            <a:r>
              <a:rPr lang="en-US" dirty="0"/>
              <a:t> es de $ 12 um.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La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observa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promedio</a:t>
            </a:r>
            <a:r>
              <a:rPr lang="en-US" dirty="0"/>
              <a:t> la </a:t>
            </a:r>
            <a:r>
              <a:rPr lang="en-US" dirty="0" err="1"/>
              <a:t>demanda</a:t>
            </a:r>
            <a:r>
              <a:rPr lang="en-US" dirty="0"/>
              <a:t> annual son 48,000 </a:t>
            </a:r>
            <a:r>
              <a:rPr lang="en-US" dirty="0" err="1"/>
              <a:t>unidades</a:t>
            </a:r>
            <a:r>
              <a:rPr lang="en-US" dirty="0"/>
              <a:t>. Mas </a:t>
            </a:r>
            <a:r>
              <a:rPr lang="en-US" dirty="0" err="1"/>
              <a:t>aun</a:t>
            </a:r>
            <a:r>
              <a:rPr lang="en-US" dirty="0"/>
              <a:t>, </a:t>
            </a:r>
            <a:r>
              <a:rPr lang="en-US" dirty="0" err="1"/>
              <a:t>observa</a:t>
            </a:r>
            <a:r>
              <a:rPr lang="en-US" dirty="0"/>
              <a:t> que las </a:t>
            </a:r>
            <a:r>
              <a:rPr lang="en-US" dirty="0" err="1"/>
              <a:t>desviaciones</a:t>
            </a:r>
            <a:r>
              <a:rPr lang="en-US" dirty="0"/>
              <a:t> </a:t>
            </a:r>
            <a:r>
              <a:rPr lang="en-US" dirty="0" err="1"/>
              <a:t>estandar</a:t>
            </a:r>
            <a:r>
              <a:rPr lang="en-US" dirty="0"/>
              <a:t> </a:t>
            </a:r>
            <a:r>
              <a:rPr lang="en-US" dirty="0" err="1"/>
              <a:t>diarias</a:t>
            </a:r>
            <a:r>
              <a:rPr lang="en-US" dirty="0"/>
              <a:t> son </a:t>
            </a:r>
            <a:r>
              <a:rPr lang="en-US" dirty="0" err="1"/>
              <a:t>similares</a:t>
            </a:r>
            <a:r>
              <a:rPr lang="en-US" dirty="0"/>
              <a:t> y que la </a:t>
            </a:r>
            <a:r>
              <a:rPr lang="en-US" dirty="0" err="1"/>
              <a:t>desviacion</a:t>
            </a:r>
            <a:r>
              <a:rPr lang="en-US" dirty="0"/>
              <a:t> annual es de 15,000 </a:t>
            </a:r>
            <a:r>
              <a:rPr lang="en-US" dirty="0" err="1"/>
              <a:t>unidades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El </a:t>
            </a:r>
            <a:r>
              <a:rPr lang="en-US" dirty="0" err="1"/>
              <a:t>proveedor</a:t>
            </a:r>
            <a:r>
              <a:rPr lang="en-US" dirty="0"/>
              <a:t> se </a:t>
            </a:r>
            <a:r>
              <a:rPr lang="en-US" dirty="0" err="1"/>
              <a:t>demora</a:t>
            </a:r>
            <a:r>
              <a:rPr lang="en-US" dirty="0"/>
              <a:t> 5 </a:t>
            </a:r>
            <a:r>
              <a:rPr lang="en-US" dirty="0" err="1"/>
              <a:t>dias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entrega</a:t>
            </a:r>
            <a:r>
              <a:rPr lang="en-US" dirty="0"/>
              <a:t>, la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funciona</a:t>
            </a:r>
            <a:r>
              <a:rPr lang="en-US" dirty="0"/>
              <a:t> 250 </a:t>
            </a:r>
            <a:r>
              <a:rPr lang="en-US" dirty="0" err="1"/>
              <a:t>dias</a:t>
            </a:r>
            <a:r>
              <a:rPr lang="en-US" dirty="0"/>
              <a:t> del </a:t>
            </a:r>
            <a:r>
              <a:rPr lang="en-US" dirty="0" err="1"/>
              <a:t>año</a:t>
            </a:r>
            <a:r>
              <a:rPr lang="en-US" dirty="0"/>
              <a:t>. </a:t>
            </a:r>
            <a:r>
              <a:rPr lang="en-US" dirty="0" err="1"/>
              <a:t>Considere</a:t>
            </a:r>
            <a:r>
              <a:rPr lang="en-US" dirty="0"/>
              <a:t> un </a:t>
            </a: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r>
              <a:rPr lang="en-US" dirty="0"/>
              <a:t> del 95%.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678598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350E-6FBF-42F6-AE1A-31B714F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Ejercicio</a:t>
            </a:r>
            <a:r>
              <a:rPr lang="en-US" dirty="0"/>
              <a:t> 2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28F04-03C7-4F8E-A9BE-18A7C0720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B11-FE8C-4A8C-A1AA-A3DA66784F11}" type="slidenum">
              <a:rPr lang="es-ES_tradnl" smtClean="0"/>
              <a:pPr/>
              <a:t>44</a:t>
            </a:fld>
            <a:endParaRPr lang="es-ES_tradnl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22707A-B13B-4C76-8C25-F303EF5FF8D6}"/>
              </a:ext>
            </a:extLst>
          </p:cNvPr>
          <p:cNvSpPr txBox="1"/>
          <p:nvPr/>
        </p:nvSpPr>
        <p:spPr>
          <a:xfrm>
            <a:off x="3507855" y="1087371"/>
            <a:ext cx="54394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Determine la </a:t>
            </a:r>
            <a:r>
              <a:rPr lang="en-US" dirty="0" err="1"/>
              <a:t>politica</a:t>
            </a:r>
            <a:r>
              <a:rPr lang="en-US" dirty="0"/>
              <a:t> optima de </a:t>
            </a:r>
            <a:r>
              <a:rPr lang="en-US" dirty="0" err="1"/>
              <a:t>inventarios</a:t>
            </a:r>
            <a:r>
              <a:rPr lang="en-US" dirty="0"/>
              <a:t> y </a:t>
            </a:r>
            <a:r>
              <a:rPr lang="en-US" dirty="0" err="1"/>
              <a:t>comparela</a:t>
            </a:r>
            <a:r>
              <a:rPr lang="en-US" dirty="0"/>
              <a:t> con la </a:t>
            </a:r>
            <a:r>
              <a:rPr lang="en-US" dirty="0" err="1"/>
              <a:t>orden</a:t>
            </a:r>
            <a:r>
              <a:rPr lang="en-US" dirty="0"/>
              <a:t> annual de la </a:t>
            </a:r>
            <a:r>
              <a:rPr lang="en-US" dirty="0" err="1"/>
              <a:t>empresa</a:t>
            </a:r>
            <a:r>
              <a:rPr lang="en-US" dirty="0"/>
              <a:t> </a:t>
            </a:r>
            <a:r>
              <a:rPr lang="en-US" dirty="0" err="1"/>
              <a:t>manufacturera</a:t>
            </a:r>
            <a:r>
              <a:rPr lang="en-US" dirty="0"/>
              <a:t>.</a:t>
            </a:r>
          </a:p>
          <a:p>
            <a:pPr algn="l"/>
            <a:endParaRPr lang="en-US" dirty="0"/>
          </a:p>
          <a:p>
            <a:pPr algn="l"/>
            <a:r>
              <a:rPr lang="en-US" dirty="0" err="1"/>
              <a:t>Calcule</a:t>
            </a:r>
            <a:r>
              <a:rPr lang="en-US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Cantidad</a:t>
            </a:r>
            <a:r>
              <a:rPr lang="en-US" dirty="0"/>
              <a:t> a </a:t>
            </a:r>
            <a:r>
              <a:rPr lang="en-US" dirty="0" err="1"/>
              <a:t>ordenar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Punto de </a:t>
            </a:r>
            <a:r>
              <a:rPr lang="en-US" dirty="0" err="1"/>
              <a:t>reorden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 err="1"/>
              <a:t>Inventario</a:t>
            </a:r>
            <a:r>
              <a:rPr lang="en-US" dirty="0"/>
              <a:t> de </a:t>
            </a:r>
            <a:r>
              <a:rPr lang="en-US" dirty="0" err="1"/>
              <a:t>seguridad</a:t>
            </a: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Complete la </a:t>
            </a:r>
            <a:r>
              <a:rPr lang="en-US" dirty="0" err="1"/>
              <a:t>simulacion</a:t>
            </a:r>
            <a:r>
              <a:rPr lang="en-US" dirty="0"/>
              <a:t> de los </a:t>
            </a:r>
            <a:r>
              <a:rPr lang="en-US" dirty="0" err="1"/>
              <a:t>primeros</a:t>
            </a:r>
            <a:r>
              <a:rPr lang="en-US" dirty="0"/>
              <a:t> 30 </a:t>
            </a:r>
            <a:r>
              <a:rPr lang="en-US" dirty="0" err="1"/>
              <a:t>dias</a:t>
            </a:r>
            <a:endParaRPr lang="en-US" dirty="0"/>
          </a:p>
          <a:p>
            <a:pPr algn="l"/>
            <a:endParaRPr lang="es-CL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D3B1CAA-0EFC-4FD7-BC44-8148F72D7D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663105"/>
              </p:ext>
            </p:extLst>
          </p:nvPr>
        </p:nvGraphicFramePr>
        <p:xfrm>
          <a:off x="631722" y="1248619"/>
          <a:ext cx="1981200" cy="1828800"/>
        </p:xfrm>
        <a:graphic>
          <a:graphicData uri="http://schemas.openxmlformats.org/drawingml/2006/table">
            <a:tbl>
              <a:tblPr/>
              <a:tblGrid>
                <a:gridCol w="1349513">
                  <a:extLst>
                    <a:ext uri="{9D8B030D-6E8A-4147-A177-3AD203B41FA5}">
                      <a16:colId xmlns:a16="http://schemas.microsoft.com/office/drawing/2014/main" val="1891723353"/>
                    </a:ext>
                  </a:extLst>
                </a:gridCol>
                <a:gridCol w="631687">
                  <a:extLst>
                    <a:ext uri="{9D8B030D-6E8A-4147-A177-3AD203B41FA5}">
                      <a16:colId xmlns:a16="http://schemas.microsoft.com/office/drawing/2014/main" val="2353051559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867966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3438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48,000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7164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Unitario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466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Almacenaje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8444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</a:t>
                      </a:r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7336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67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del Año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7433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66043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ordenar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251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04960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350E-6FBF-42F6-AE1A-31B714F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Ejercicio</a:t>
            </a:r>
            <a:r>
              <a:rPr lang="en-US" dirty="0"/>
              <a:t> 2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28F04-03C7-4F8E-A9BE-18A7C0720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B11-FE8C-4A8C-A1AA-A3DA66784F11}" type="slidenum">
              <a:rPr lang="es-ES_tradnl" smtClean="0"/>
              <a:pPr/>
              <a:t>45</a:t>
            </a:fld>
            <a:endParaRPr lang="es-ES_tradn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3F8DBFA-438B-4391-BD6C-7E46EA890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051097"/>
              </p:ext>
            </p:extLst>
          </p:nvPr>
        </p:nvGraphicFramePr>
        <p:xfrm>
          <a:off x="3069208" y="1098813"/>
          <a:ext cx="5819152" cy="4660373"/>
        </p:xfrm>
        <a:graphic>
          <a:graphicData uri="http://schemas.openxmlformats.org/drawingml/2006/table">
            <a:tbl>
              <a:tblPr/>
              <a:tblGrid>
                <a:gridCol w="486663">
                  <a:extLst>
                    <a:ext uri="{9D8B030D-6E8A-4147-A177-3AD203B41FA5}">
                      <a16:colId xmlns:a16="http://schemas.microsoft.com/office/drawing/2014/main" val="4130204397"/>
                    </a:ext>
                  </a:extLst>
                </a:gridCol>
                <a:gridCol w="486663">
                  <a:extLst>
                    <a:ext uri="{9D8B030D-6E8A-4147-A177-3AD203B41FA5}">
                      <a16:colId xmlns:a16="http://schemas.microsoft.com/office/drawing/2014/main" val="2658002317"/>
                    </a:ext>
                  </a:extLst>
                </a:gridCol>
                <a:gridCol w="1165963">
                  <a:extLst>
                    <a:ext uri="{9D8B030D-6E8A-4147-A177-3AD203B41FA5}">
                      <a16:colId xmlns:a16="http://schemas.microsoft.com/office/drawing/2014/main" val="341758235"/>
                    </a:ext>
                  </a:extLst>
                </a:gridCol>
                <a:gridCol w="1267351">
                  <a:extLst>
                    <a:ext uri="{9D8B030D-6E8A-4147-A177-3AD203B41FA5}">
                      <a16:colId xmlns:a16="http://schemas.microsoft.com/office/drawing/2014/main" val="3826313518"/>
                    </a:ext>
                  </a:extLst>
                </a:gridCol>
                <a:gridCol w="890216">
                  <a:extLst>
                    <a:ext uri="{9D8B030D-6E8A-4147-A177-3AD203B41FA5}">
                      <a16:colId xmlns:a16="http://schemas.microsoft.com/office/drawing/2014/main" val="2589172255"/>
                    </a:ext>
                  </a:extLst>
                </a:gridCol>
                <a:gridCol w="745548">
                  <a:extLst>
                    <a:ext uri="{9D8B030D-6E8A-4147-A177-3AD203B41FA5}">
                      <a16:colId xmlns:a16="http://schemas.microsoft.com/office/drawing/2014/main" val="3698885941"/>
                    </a:ext>
                  </a:extLst>
                </a:gridCol>
                <a:gridCol w="776748">
                  <a:extLst>
                    <a:ext uri="{9D8B030D-6E8A-4147-A177-3AD203B41FA5}">
                      <a16:colId xmlns:a16="http://schemas.microsoft.com/office/drawing/2014/main" val="3700429757"/>
                    </a:ext>
                  </a:extLst>
                </a:gridCol>
              </a:tblGrid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 Inicio Periodo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Pedido al inicio del periodo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inicio del periodo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Ordenada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Recibida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10855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3,000   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409132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319302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6514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9406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65660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50127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709498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69720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43553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46845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35919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53929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6106746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8770253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88258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40861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057837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34043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96164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3449398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076596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919370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3013982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1400214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833670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067021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217589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23557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0369715"/>
                  </a:ext>
                </a:extLst>
              </a:tr>
              <a:tr h="145999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83" marR="6083" marT="60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760571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D45CF8D-995C-4F91-BBD0-7AAA732884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015527"/>
              </p:ext>
            </p:extLst>
          </p:nvPr>
        </p:nvGraphicFramePr>
        <p:xfrm>
          <a:off x="779206" y="3565100"/>
          <a:ext cx="1981200" cy="1463040"/>
        </p:xfrm>
        <a:graphic>
          <a:graphicData uri="http://schemas.openxmlformats.org/drawingml/2006/table">
            <a:tbl>
              <a:tblPr/>
              <a:tblGrid>
                <a:gridCol w="1349513">
                  <a:extLst>
                    <a:ext uri="{9D8B030D-6E8A-4147-A177-3AD203B41FA5}">
                      <a16:colId xmlns:a16="http://schemas.microsoft.com/office/drawing/2014/main" val="3408356511"/>
                    </a:ext>
                  </a:extLst>
                </a:gridCol>
                <a:gridCol w="631687">
                  <a:extLst>
                    <a:ext uri="{9D8B030D-6E8A-4147-A177-3AD203B41FA5}">
                      <a16:colId xmlns:a16="http://schemas.microsoft.com/office/drawing/2014/main" val="2961752411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Determine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2932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479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Optimo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619.7 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275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Dda promedio 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751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LT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212.2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57624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Seguridad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1.65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4984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Seguridad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4299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Punto de Reorden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1310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0784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5522862-F522-4446-B100-DE14676E1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331673"/>
              </p:ext>
            </p:extLst>
          </p:nvPr>
        </p:nvGraphicFramePr>
        <p:xfrm>
          <a:off x="779206" y="1098813"/>
          <a:ext cx="1981200" cy="1828800"/>
        </p:xfrm>
        <a:graphic>
          <a:graphicData uri="http://schemas.openxmlformats.org/drawingml/2006/table">
            <a:tbl>
              <a:tblPr/>
              <a:tblGrid>
                <a:gridCol w="1349513">
                  <a:extLst>
                    <a:ext uri="{9D8B030D-6E8A-4147-A177-3AD203B41FA5}">
                      <a16:colId xmlns:a16="http://schemas.microsoft.com/office/drawing/2014/main" val="3747350244"/>
                    </a:ext>
                  </a:extLst>
                </a:gridCol>
                <a:gridCol w="631687">
                  <a:extLst>
                    <a:ext uri="{9D8B030D-6E8A-4147-A177-3AD203B41FA5}">
                      <a16:colId xmlns:a16="http://schemas.microsoft.com/office/drawing/2014/main" val="1567077774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3982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756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Annual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48,000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42244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Unitario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722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Almacenaje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4994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Annual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956444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404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del Año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4204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843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ordenar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29974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687FC21-4F0D-4FFD-8C83-A28134291ED3}"/>
              </a:ext>
            </a:extLst>
          </p:cNvPr>
          <p:cNvSpPr txBox="1"/>
          <p:nvPr/>
        </p:nvSpPr>
        <p:spPr>
          <a:xfrm>
            <a:off x="6997" y="5421086"/>
            <a:ext cx="2691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192 u. prom </a:t>
            </a:r>
            <a:r>
              <a:rPr lang="en-US" dirty="0" err="1"/>
              <a:t>diaria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993187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3350E-6FBF-42F6-AE1A-31B714FD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Ejercicio</a:t>
            </a:r>
            <a:r>
              <a:rPr lang="en-US" dirty="0"/>
              <a:t> 2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28F04-03C7-4F8E-A9BE-18A7C07201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B11-FE8C-4A8C-A1AA-A3DA66784F11}" type="slidenum">
              <a:rPr lang="es-ES_tradnl" smtClean="0"/>
              <a:pPr/>
              <a:t>46</a:t>
            </a:fld>
            <a:endParaRPr lang="es-ES_tradn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07998E-F5EF-4781-B6E5-86E4E4B9FE13}"/>
              </a:ext>
            </a:extLst>
          </p:cNvPr>
          <p:cNvGraphicFramePr>
            <a:graphicFrameLocks noGrp="1"/>
          </p:cNvGraphicFramePr>
          <p:nvPr/>
        </p:nvGraphicFramePr>
        <p:xfrm>
          <a:off x="457201" y="911994"/>
          <a:ext cx="8229597" cy="5038775"/>
        </p:xfrm>
        <a:graphic>
          <a:graphicData uri="http://schemas.openxmlformats.org/drawingml/2006/table">
            <a:tbl>
              <a:tblPr/>
              <a:tblGrid>
                <a:gridCol w="762902">
                  <a:extLst>
                    <a:ext uri="{9D8B030D-6E8A-4147-A177-3AD203B41FA5}">
                      <a16:colId xmlns:a16="http://schemas.microsoft.com/office/drawing/2014/main" val="803199737"/>
                    </a:ext>
                  </a:extLst>
                </a:gridCol>
                <a:gridCol w="378745">
                  <a:extLst>
                    <a:ext uri="{9D8B030D-6E8A-4147-A177-3AD203B41FA5}">
                      <a16:colId xmlns:a16="http://schemas.microsoft.com/office/drawing/2014/main" val="1130837977"/>
                    </a:ext>
                  </a:extLst>
                </a:gridCol>
                <a:gridCol w="432852">
                  <a:extLst>
                    <a:ext uri="{9D8B030D-6E8A-4147-A177-3AD203B41FA5}">
                      <a16:colId xmlns:a16="http://schemas.microsoft.com/office/drawing/2014/main" val="2117250194"/>
                    </a:ext>
                  </a:extLst>
                </a:gridCol>
                <a:gridCol w="432852">
                  <a:extLst>
                    <a:ext uri="{9D8B030D-6E8A-4147-A177-3AD203B41FA5}">
                      <a16:colId xmlns:a16="http://schemas.microsoft.com/office/drawing/2014/main" val="171200609"/>
                    </a:ext>
                  </a:extLst>
                </a:gridCol>
                <a:gridCol w="432852">
                  <a:extLst>
                    <a:ext uri="{9D8B030D-6E8A-4147-A177-3AD203B41FA5}">
                      <a16:colId xmlns:a16="http://schemas.microsoft.com/office/drawing/2014/main" val="4237887892"/>
                    </a:ext>
                  </a:extLst>
                </a:gridCol>
                <a:gridCol w="432852">
                  <a:extLst>
                    <a:ext uri="{9D8B030D-6E8A-4147-A177-3AD203B41FA5}">
                      <a16:colId xmlns:a16="http://schemas.microsoft.com/office/drawing/2014/main" val="2923509096"/>
                    </a:ext>
                  </a:extLst>
                </a:gridCol>
                <a:gridCol w="432852">
                  <a:extLst>
                    <a:ext uri="{9D8B030D-6E8A-4147-A177-3AD203B41FA5}">
                      <a16:colId xmlns:a16="http://schemas.microsoft.com/office/drawing/2014/main" val="153553754"/>
                    </a:ext>
                  </a:extLst>
                </a:gridCol>
                <a:gridCol w="1037041">
                  <a:extLst>
                    <a:ext uri="{9D8B030D-6E8A-4147-A177-3AD203B41FA5}">
                      <a16:colId xmlns:a16="http://schemas.microsoft.com/office/drawing/2014/main" val="1773216221"/>
                    </a:ext>
                  </a:extLst>
                </a:gridCol>
                <a:gridCol w="1127219">
                  <a:extLst>
                    <a:ext uri="{9D8B030D-6E8A-4147-A177-3AD203B41FA5}">
                      <a16:colId xmlns:a16="http://schemas.microsoft.com/office/drawing/2014/main" val="1636751508"/>
                    </a:ext>
                  </a:extLst>
                </a:gridCol>
                <a:gridCol w="1172307">
                  <a:extLst>
                    <a:ext uri="{9D8B030D-6E8A-4147-A177-3AD203B41FA5}">
                      <a16:colId xmlns:a16="http://schemas.microsoft.com/office/drawing/2014/main" val="2662295673"/>
                    </a:ext>
                  </a:extLst>
                </a:gridCol>
                <a:gridCol w="820615">
                  <a:extLst>
                    <a:ext uri="{9D8B030D-6E8A-4147-A177-3AD203B41FA5}">
                      <a16:colId xmlns:a16="http://schemas.microsoft.com/office/drawing/2014/main" val="1069037868"/>
                    </a:ext>
                  </a:extLst>
                </a:gridCol>
                <a:gridCol w="766508">
                  <a:extLst>
                    <a:ext uri="{9D8B030D-6E8A-4147-A177-3AD203B41FA5}">
                      <a16:colId xmlns:a16="http://schemas.microsoft.com/office/drawing/2014/main" val="4282296738"/>
                    </a:ext>
                  </a:extLst>
                </a:gridCol>
              </a:tblGrid>
              <a:tr h="1254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 Inicio Periodo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Pedido al inicio del periodo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inicio del periodo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Ordenada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Recibida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443112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3,000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3,000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40900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Annual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48,000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2,875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69592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2,744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800352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Almacenaje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2,610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9942691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Annual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2,485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106413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2,373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8863628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del Año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2,201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002396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2,040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164277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ordenar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1,821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695941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619.6773354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1,516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659942"/>
                  </a:ext>
                </a:extLst>
              </a:tr>
              <a:tr h="12540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Determine</a:t>
                      </a: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1,955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188927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1,765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319278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Optimo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619.7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619.6773354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1,632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2687596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Dda promedio LT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960.0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2,602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1,239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6065543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LT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474.3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1148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1,767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7722485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Seguridad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1.6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978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619.6773354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1,597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201217"/>
                  </a:ext>
                </a:extLst>
              </a:tr>
              <a:tr h="235131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Seguridad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780.2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2,805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1,239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286346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Punto de Reorden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1,740.2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1337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1,957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680357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1,801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1998820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2,180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137632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619.6773354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1,464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8163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1,872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677078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1,752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400253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619.6773354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1,506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874755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2,642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1,239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693409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1189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1,808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0922027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619.6773354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1,673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5366291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2,683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1,239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0855921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1,983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142625"/>
                  </a:ext>
                </a:extLst>
              </a:tr>
              <a:tr h="125403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5" marR="5225" marT="52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1197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1,817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620   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25" marR="5225" marT="52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277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761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s-CL"/>
              <a:t>Sistema de Revisión Periódica (P):</a:t>
            </a:r>
          </a:p>
          <a:p>
            <a:pPr lvl="2" eaLnBrk="1" hangingPunct="1"/>
            <a:r>
              <a:rPr lang="es-CL" sz="1800"/>
              <a:t>Se conoce el inventario periódicamente al revisar.</a:t>
            </a:r>
          </a:p>
          <a:p>
            <a:pPr lvl="3" eaLnBrk="1" hangingPunct="1"/>
            <a:r>
              <a:rPr lang="es-CL"/>
              <a:t>Ejemplo: se hace un pedido semanal.</a:t>
            </a:r>
          </a:p>
          <a:p>
            <a:pPr lvl="2" eaLnBrk="1" hangingPunct="1"/>
            <a:r>
              <a:rPr lang="es-CL" sz="1800"/>
              <a:t>Se debe cubrir demanda cuando se hace la revisión y se hace pedido para llegar a un nivel objetivo (T).</a:t>
            </a:r>
          </a:p>
          <a:p>
            <a:pPr lvl="2" eaLnBrk="1" hangingPunct="1"/>
            <a:endParaRPr lang="es-CL" sz="1800"/>
          </a:p>
          <a:p>
            <a:pPr lvl="2" eaLnBrk="1" hangingPunct="1"/>
            <a:r>
              <a:rPr lang="es-CL" sz="1800"/>
              <a:t>Notación:</a:t>
            </a:r>
          </a:p>
          <a:p>
            <a:pPr lvl="3" eaLnBrk="1" hangingPunct="1"/>
            <a:r>
              <a:rPr lang="es-CL"/>
              <a:t>P: tiempo entre pedidos.</a:t>
            </a:r>
          </a:p>
          <a:p>
            <a:pPr lvl="3" eaLnBrk="1" hangingPunct="1"/>
            <a:r>
              <a:rPr lang="es-CL"/>
              <a:t>T: inventario meta u objetivo, debe cubrir hasta que llegue el siguiente pedido.</a:t>
            </a:r>
          </a:p>
          <a:p>
            <a:pPr lvl="3" eaLnBrk="1" hangingPunct="1"/>
            <a:r>
              <a:rPr lang="es-CL"/>
              <a:t>m’: demanda promedio P + L.</a:t>
            </a:r>
          </a:p>
          <a:p>
            <a:pPr lvl="3" eaLnBrk="1" hangingPunct="1"/>
            <a:r>
              <a:rPr lang="es-CL"/>
              <a:t>s’: inventario de seguridad en P + L.</a:t>
            </a:r>
          </a:p>
          <a:p>
            <a:pPr lvl="3" eaLnBrk="1" hangingPunct="1"/>
            <a:endParaRPr lang="es-CL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47</a:t>
            </a:fld>
            <a:endParaRPr lang="es-ES_tradnl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/>
              <a:t>Representación gráfica: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895600" y="5791200"/>
            <a:ext cx="417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>
                <a:solidFill>
                  <a:schemeClr val="tx2"/>
                </a:solidFill>
              </a:rPr>
              <a:t>Sistema de Revisión Periódica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2268538" y="2214563"/>
            <a:ext cx="1587" cy="3194050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 flipV="1">
            <a:off x="2206625" y="5422900"/>
            <a:ext cx="5141913" cy="9525"/>
          </a:xfrm>
          <a:prstGeom prst="line">
            <a:avLst/>
          </a:prstGeom>
          <a:noFill/>
          <a:ln w="127000">
            <a:solidFill>
              <a:srgbClr val="00008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399" name="Rectangle 7"/>
          <p:cNvSpPr>
            <a:spLocks noChangeArrowheads="1"/>
          </p:cNvSpPr>
          <p:nvPr/>
        </p:nvSpPr>
        <p:spPr bwMode="auto">
          <a:xfrm>
            <a:off x="708025" y="3392488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Existencias</a:t>
            </a:r>
          </a:p>
        </p:txBody>
      </p:sp>
      <p:sp>
        <p:nvSpPr>
          <p:cNvPr id="187400" name="Rectangle 8"/>
          <p:cNvSpPr>
            <a:spLocks noChangeArrowheads="1"/>
          </p:cNvSpPr>
          <p:nvPr/>
        </p:nvSpPr>
        <p:spPr bwMode="auto">
          <a:xfrm>
            <a:off x="6875463" y="5465763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s-CL" sz="1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Tiempo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V="1">
            <a:off x="3390900" y="2713038"/>
            <a:ext cx="0" cy="2303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V="1">
            <a:off x="5146675" y="2474913"/>
            <a:ext cx="0" cy="23034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3" name="Rectangle 11"/>
          <p:cNvSpPr>
            <a:spLocks noChangeArrowheads="1"/>
          </p:cNvSpPr>
          <p:nvPr/>
        </p:nvSpPr>
        <p:spPr bwMode="auto">
          <a:xfrm>
            <a:off x="2513013" y="2763838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Q1</a:t>
            </a:r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2249488" y="2322513"/>
            <a:ext cx="50149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13"/>
          <p:cNvSpPr>
            <a:spLocks noChangeArrowheads="1"/>
          </p:cNvSpPr>
          <p:nvPr/>
        </p:nvSpPr>
        <p:spPr bwMode="auto">
          <a:xfrm>
            <a:off x="7273925" y="214312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T</a:t>
            </a:r>
          </a:p>
        </p:txBody>
      </p:sp>
      <p:sp>
        <p:nvSpPr>
          <p:cNvPr id="41998" name="Freeform 14"/>
          <p:cNvSpPr>
            <a:spLocks/>
          </p:cNvSpPr>
          <p:nvPr/>
        </p:nvSpPr>
        <p:spPr bwMode="auto">
          <a:xfrm>
            <a:off x="3405188" y="2703513"/>
            <a:ext cx="1739900" cy="2073275"/>
          </a:xfrm>
          <a:custGeom>
            <a:avLst/>
            <a:gdLst>
              <a:gd name="T0" fmla="*/ 0 w 1096"/>
              <a:gd name="T1" fmla="*/ 0 h 1306"/>
              <a:gd name="T2" fmla="*/ 2147483647 w 1096"/>
              <a:gd name="T3" fmla="*/ 2147483647 h 1306"/>
              <a:gd name="T4" fmla="*/ 2147483647 w 1096"/>
              <a:gd name="T5" fmla="*/ 2147483647 h 1306"/>
              <a:gd name="T6" fmla="*/ 2147483647 w 1096"/>
              <a:gd name="T7" fmla="*/ 2147483647 h 1306"/>
              <a:gd name="T8" fmla="*/ 2147483647 w 1096"/>
              <a:gd name="T9" fmla="*/ 2147483647 h 1306"/>
              <a:gd name="T10" fmla="*/ 2147483647 w 1096"/>
              <a:gd name="T11" fmla="*/ 2147483647 h 1306"/>
              <a:gd name="T12" fmla="*/ 2147483647 w 1096"/>
              <a:gd name="T13" fmla="*/ 2147483647 h 1306"/>
              <a:gd name="T14" fmla="*/ 2147483647 w 1096"/>
              <a:gd name="T15" fmla="*/ 2147483647 h 1306"/>
              <a:gd name="T16" fmla="*/ 2147483647 w 1096"/>
              <a:gd name="T17" fmla="*/ 2147483647 h 1306"/>
              <a:gd name="T18" fmla="*/ 2147483647 w 1096"/>
              <a:gd name="T19" fmla="*/ 2147483647 h 1306"/>
              <a:gd name="T20" fmla="*/ 2147483647 w 1096"/>
              <a:gd name="T21" fmla="*/ 2147483647 h 130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096"/>
              <a:gd name="T34" fmla="*/ 0 h 1306"/>
              <a:gd name="T35" fmla="*/ 1096 w 1096"/>
              <a:gd name="T36" fmla="*/ 1306 h 130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096" h="1306">
                <a:moveTo>
                  <a:pt x="0" y="0"/>
                </a:moveTo>
                <a:lnTo>
                  <a:pt x="261" y="167"/>
                </a:lnTo>
                <a:lnTo>
                  <a:pt x="218" y="297"/>
                </a:lnTo>
                <a:lnTo>
                  <a:pt x="392" y="517"/>
                </a:lnTo>
                <a:lnTo>
                  <a:pt x="590" y="633"/>
                </a:lnTo>
                <a:lnTo>
                  <a:pt x="590" y="684"/>
                </a:lnTo>
                <a:lnTo>
                  <a:pt x="721" y="813"/>
                </a:lnTo>
                <a:lnTo>
                  <a:pt x="831" y="943"/>
                </a:lnTo>
                <a:lnTo>
                  <a:pt x="853" y="1020"/>
                </a:lnTo>
                <a:lnTo>
                  <a:pt x="1028" y="1162"/>
                </a:lnTo>
                <a:lnTo>
                  <a:pt x="1095" y="1305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Freeform 15"/>
          <p:cNvSpPr>
            <a:spLocks/>
          </p:cNvSpPr>
          <p:nvPr/>
        </p:nvSpPr>
        <p:spPr bwMode="auto">
          <a:xfrm>
            <a:off x="2468563" y="3152775"/>
            <a:ext cx="917575" cy="1852613"/>
          </a:xfrm>
          <a:custGeom>
            <a:avLst/>
            <a:gdLst>
              <a:gd name="T0" fmla="*/ 0 w 578"/>
              <a:gd name="T1" fmla="*/ 0 h 1167"/>
              <a:gd name="T2" fmla="*/ 2147483647 w 578"/>
              <a:gd name="T3" fmla="*/ 2147483647 h 1167"/>
              <a:gd name="T4" fmla="*/ 2147483647 w 578"/>
              <a:gd name="T5" fmla="*/ 2147483647 h 1167"/>
              <a:gd name="T6" fmla="*/ 2147483647 w 578"/>
              <a:gd name="T7" fmla="*/ 2147483647 h 1167"/>
              <a:gd name="T8" fmla="*/ 2147483647 w 578"/>
              <a:gd name="T9" fmla="*/ 2147483647 h 1167"/>
              <a:gd name="T10" fmla="*/ 2147483647 w 578"/>
              <a:gd name="T11" fmla="*/ 2147483647 h 1167"/>
              <a:gd name="T12" fmla="*/ 2147483647 w 578"/>
              <a:gd name="T13" fmla="*/ 2147483647 h 1167"/>
              <a:gd name="T14" fmla="*/ 2147483647 w 578"/>
              <a:gd name="T15" fmla="*/ 2147483647 h 1167"/>
              <a:gd name="T16" fmla="*/ 2147483647 w 578"/>
              <a:gd name="T17" fmla="*/ 2147483647 h 1167"/>
              <a:gd name="T18" fmla="*/ 2147483647 w 578"/>
              <a:gd name="T19" fmla="*/ 2147483647 h 1167"/>
              <a:gd name="T20" fmla="*/ 2147483647 w 578"/>
              <a:gd name="T21" fmla="*/ 2147483647 h 116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78"/>
              <a:gd name="T34" fmla="*/ 0 h 1167"/>
              <a:gd name="T35" fmla="*/ 578 w 578"/>
              <a:gd name="T36" fmla="*/ 1167 h 1167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78" h="1167">
                <a:moveTo>
                  <a:pt x="0" y="0"/>
                </a:moveTo>
                <a:lnTo>
                  <a:pt x="138" y="150"/>
                </a:lnTo>
                <a:lnTo>
                  <a:pt x="115" y="266"/>
                </a:lnTo>
                <a:lnTo>
                  <a:pt x="207" y="462"/>
                </a:lnTo>
                <a:lnTo>
                  <a:pt x="311" y="566"/>
                </a:lnTo>
                <a:lnTo>
                  <a:pt x="311" y="612"/>
                </a:lnTo>
                <a:lnTo>
                  <a:pt x="380" y="727"/>
                </a:lnTo>
                <a:lnTo>
                  <a:pt x="438" y="843"/>
                </a:lnTo>
                <a:lnTo>
                  <a:pt x="450" y="912"/>
                </a:lnTo>
                <a:lnTo>
                  <a:pt x="542" y="1039"/>
                </a:lnTo>
                <a:lnTo>
                  <a:pt x="577" y="1166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Freeform 16"/>
          <p:cNvSpPr>
            <a:spLocks/>
          </p:cNvSpPr>
          <p:nvPr/>
        </p:nvSpPr>
        <p:spPr bwMode="auto">
          <a:xfrm>
            <a:off x="5132388" y="2471738"/>
            <a:ext cx="1776412" cy="1449387"/>
          </a:xfrm>
          <a:custGeom>
            <a:avLst/>
            <a:gdLst>
              <a:gd name="T0" fmla="*/ 0 w 767"/>
              <a:gd name="T1" fmla="*/ 0 h 621"/>
              <a:gd name="T2" fmla="*/ 2147483647 w 767"/>
              <a:gd name="T3" fmla="*/ 2147483647 h 621"/>
              <a:gd name="T4" fmla="*/ 2147483647 w 767"/>
              <a:gd name="T5" fmla="*/ 2147483647 h 621"/>
              <a:gd name="T6" fmla="*/ 2147483647 w 767"/>
              <a:gd name="T7" fmla="*/ 2147483647 h 621"/>
              <a:gd name="T8" fmla="*/ 2147483647 w 767"/>
              <a:gd name="T9" fmla="*/ 2147483647 h 621"/>
              <a:gd name="T10" fmla="*/ 2147483647 w 767"/>
              <a:gd name="T11" fmla="*/ 2147483647 h 621"/>
              <a:gd name="T12" fmla="*/ 2147483647 w 767"/>
              <a:gd name="T13" fmla="*/ 2147483647 h 621"/>
              <a:gd name="T14" fmla="*/ 2147483647 w 767"/>
              <a:gd name="T15" fmla="*/ 2147483647 h 621"/>
              <a:gd name="T16" fmla="*/ 2147483647 w 767"/>
              <a:gd name="T17" fmla="*/ 2147483647 h 621"/>
              <a:gd name="T18" fmla="*/ 2147483647 w 767"/>
              <a:gd name="T19" fmla="*/ 2147483647 h 621"/>
              <a:gd name="T20" fmla="*/ 2147483647 w 767"/>
              <a:gd name="T21" fmla="*/ 2147483647 h 62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7"/>
              <a:gd name="T34" fmla="*/ 0 h 621"/>
              <a:gd name="T35" fmla="*/ 767 w 767"/>
              <a:gd name="T36" fmla="*/ 621 h 62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7" h="621">
                <a:moveTo>
                  <a:pt x="0" y="0"/>
                </a:moveTo>
                <a:lnTo>
                  <a:pt x="183" y="79"/>
                </a:lnTo>
                <a:lnTo>
                  <a:pt x="152" y="141"/>
                </a:lnTo>
                <a:lnTo>
                  <a:pt x="274" y="245"/>
                </a:lnTo>
                <a:lnTo>
                  <a:pt x="412" y="300"/>
                </a:lnTo>
                <a:lnTo>
                  <a:pt x="412" y="325"/>
                </a:lnTo>
                <a:lnTo>
                  <a:pt x="504" y="386"/>
                </a:lnTo>
                <a:lnTo>
                  <a:pt x="581" y="448"/>
                </a:lnTo>
                <a:lnTo>
                  <a:pt x="597" y="484"/>
                </a:lnTo>
                <a:lnTo>
                  <a:pt x="719" y="552"/>
                </a:lnTo>
                <a:lnTo>
                  <a:pt x="766" y="620"/>
                </a:lnTo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V="1">
            <a:off x="6911975" y="2852738"/>
            <a:ext cx="0" cy="10461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2909888" y="4041775"/>
            <a:ext cx="1587" cy="158591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3" name="Line 19"/>
          <p:cNvSpPr>
            <a:spLocks noChangeShapeType="1"/>
          </p:cNvSpPr>
          <p:nvPr/>
        </p:nvSpPr>
        <p:spPr bwMode="auto">
          <a:xfrm>
            <a:off x="3400425" y="5018088"/>
            <a:ext cx="0" cy="360362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12" name="Rectangle 20"/>
          <p:cNvSpPr>
            <a:spLocks noChangeArrowheads="1"/>
          </p:cNvSpPr>
          <p:nvPr/>
        </p:nvSpPr>
        <p:spPr bwMode="auto">
          <a:xfrm>
            <a:off x="2990850" y="50498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</a:p>
        </p:txBody>
      </p:sp>
      <p:sp>
        <p:nvSpPr>
          <p:cNvPr id="42005" name="Line 21"/>
          <p:cNvSpPr>
            <a:spLocks noChangeShapeType="1"/>
          </p:cNvSpPr>
          <p:nvPr/>
        </p:nvSpPr>
        <p:spPr bwMode="auto">
          <a:xfrm flipH="1">
            <a:off x="4627563" y="4121150"/>
            <a:ext cx="3175" cy="1506538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6" name="Line 22"/>
          <p:cNvSpPr>
            <a:spLocks noChangeShapeType="1"/>
          </p:cNvSpPr>
          <p:nvPr/>
        </p:nvSpPr>
        <p:spPr bwMode="auto">
          <a:xfrm flipH="1">
            <a:off x="5145088" y="4814888"/>
            <a:ext cx="1587" cy="5746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15" name="Rectangle 23"/>
          <p:cNvSpPr>
            <a:spLocks noChangeArrowheads="1"/>
          </p:cNvSpPr>
          <p:nvPr/>
        </p:nvSpPr>
        <p:spPr bwMode="auto">
          <a:xfrm>
            <a:off x="4751388" y="5037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</a:p>
        </p:txBody>
      </p:sp>
      <p:sp>
        <p:nvSpPr>
          <p:cNvPr id="42008" name="Line 24"/>
          <p:cNvSpPr>
            <a:spLocks noChangeShapeType="1"/>
          </p:cNvSpPr>
          <p:nvPr/>
        </p:nvSpPr>
        <p:spPr bwMode="auto">
          <a:xfrm>
            <a:off x="2909888" y="5554663"/>
            <a:ext cx="60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Line 25"/>
          <p:cNvSpPr>
            <a:spLocks noChangeShapeType="1"/>
          </p:cNvSpPr>
          <p:nvPr/>
        </p:nvSpPr>
        <p:spPr bwMode="auto">
          <a:xfrm>
            <a:off x="4032250" y="5561013"/>
            <a:ext cx="60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18" name="Rectangle 26"/>
          <p:cNvSpPr>
            <a:spLocks noChangeArrowheads="1"/>
          </p:cNvSpPr>
          <p:nvPr/>
        </p:nvSpPr>
        <p:spPr bwMode="auto">
          <a:xfrm>
            <a:off x="3636963" y="5405438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</a:p>
        </p:txBody>
      </p:sp>
      <p:sp>
        <p:nvSpPr>
          <p:cNvPr id="42011" name="Line 27"/>
          <p:cNvSpPr>
            <a:spLocks noChangeShapeType="1"/>
          </p:cNvSpPr>
          <p:nvPr/>
        </p:nvSpPr>
        <p:spPr bwMode="auto">
          <a:xfrm flipH="1">
            <a:off x="6910388" y="3930650"/>
            <a:ext cx="1587" cy="1439863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2" name="Line 28"/>
          <p:cNvSpPr>
            <a:spLocks noChangeShapeType="1"/>
          </p:cNvSpPr>
          <p:nvPr/>
        </p:nvSpPr>
        <p:spPr bwMode="auto">
          <a:xfrm>
            <a:off x="4656138" y="5559425"/>
            <a:ext cx="60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3" name="Line 29"/>
          <p:cNvSpPr>
            <a:spLocks noChangeShapeType="1"/>
          </p:cNvSpPr>
          <p:nvPr/>
        </p:nvSpPr>
        <p:spPr bwMode="auto">
          <a:xfrm>
            <a:off x="5778500" y="5565775"/>
            <a:ext cx="600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2" name="Rectangle 30"/>
          <p:cNvSpPr>
            <a:spLocks noChangeArrowheads="1"/>
          </p:cNvSpPr>
          <p:nvPr/>
        </p:nvSpPr>
        <p:spPr bwMode="auto">
          <a:xfrm>
            <a:off x="5383213" y="54102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P</a:t>
            </a:r>
          </a:p>
        </p:txBody>
      </p:sp>
      <p:sp>
        <p:nvSpPr>
          <p:cNvPr id="42015" name="Line 31"/>
          <p:cNvSpPr>
            <a:spLocks noChangeShapeType="1"/>
          </p:cNvSpPr>
          <p:nvPr/>
        </p:nvSpPr>
        <p:spPr bwMode="auto">
          <a:xfrm flipV="1">
            <a:off x="6388100" y="3459163"/>
            <a:ext cx="0" cy="218122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4" name="Rectangle 32"/>
          <p:cNvSpPr>
            <a:spLocks noChangeArrowheads="1"/>
          </p:cNvSpPr>
          <p:nvPr/>
        </p:nvSpPr>
        <p:spPr bwMode="auto">
          <a:xfrm>
            <a:off x="6488113" y="50434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L</a:t>
            </a:r>
          </a:p>
        </p:txBody>
      </p:sp>
      <p:sp>
        <p:nvSpPr>
          <p:cNvPr id="42017" name="Line 33"/>
          <p:cNvSpPr>
            <a:spLocks noChangeShapeType="1"/>
          </p:cNvSpPr>
          <p:nvPr/>
        </p:nvSpPr>
        <p:spPr bwMode="auto">
          <a:xfrm flipV="1">
            <a:off x="2905125" y="2314575"/>
            <a:ext cx="0" cy="1660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18" name="Line 34"/>
          <p:cNvSpPr>
            <a:spLocks noChangeShapeType="1"/>
          </p:cNvSpPr>
          <p:nvPr/>
        </p:nvSpPr>
        <p:spPr bwMode="auto">
          <a:xfrm flipV="1">
            <a:off x="4638675" y="2332038"/>
            <a:ext cx="0" cy="1744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7" name="Rectangle 35"/>
          <p:cNvSpPr>
            <a:spLocks noChangeArrowheads="1"/>
          </p:cNvSpPr>
          <p:nvPr/>
        </p:nvSpPr>
        <p:spPr bwMode="auto">
          <a:xfrm>
            <a:off x="4202113" y="27686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Q2</a:t>
            </a:r>
          </a:p>
        </p:txBody>
      </p:sp>
      <p:sp>
        <p:nvSpPr>
          <p:cNvPr id="42020" name="Line 36"/>
          <p:cNvSpPr>
            <a:spLocks noChangeShapeType="1"/>
          </p:cNvSpPr>
          <p:nvPr/>
        </p:nvSpPr>
        <p:spPr bwMode="auto">
          <a:xfrm flipV="1">
            <a:off x="6383338" y="2341563"/>
            <a:ext cx="0" cy="1069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med"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29" name="Rectangle 37"/>
          <p:cNvSpPr>
            <a:spLocks noChangeArrowheads="1"/>
          </p:cNvSpPr>
          <p:nvPr/>
        </p:nvSpPr>
        <p:spPr bwMode="auto">
          <a:xfrm>
            <a:off x="5961063" y="26289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Q3</a:t>
            </a:r>
          </a:p>
        </p:txBody>
      </p:sp>
      <p:sp>
        <p:nvSpPr>
          <p:cNvPr id="187430" name="Rectangle 38"/>
          <p:cNvSpPr>
            <a:spLocks noChangeArrowheads="1"/>
          </p:cNvSpPr>
          <p:nvPr/>
        </p:nvSpPr>
        <p:spPr bwMode="auto">
          <a:xfrm>
            <a:off x="3346450" y="3759200"/>
            <a:ext cx="488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Q1</a:t>
            </a:r>
          </a:p>
        </p:txBody>
      </p:sp>
      <p:sp>
        <p:nvSpPr>
          <p:cNvPr id="187431" name="Rectangle 39"/>
          <p:cNvSpPr>
            <a:spLocks noChangeArrowheads="1"/>
          </p:cNvSpPr>
          <p:nvPr/>
        </p:nvSpPr>
        <p:spPr bwMode="auto">
          <a:xfrm>
            <a:off x="5105400" y="3433763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Q2</a:t>
            </a:r>
          </a:p>
        </p:txBody>
      </p: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6865938" y="3173413"/>
            <a:ext cx="488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eaLnBrk="0" hangingPunct="0">
              <a:defRPr/>
            </a:pPr>
            <a:r>
              <a:rPr lang="en-US" sz="1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Q3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48</a:t>
            </a:fld>
            <a:endParaRPr lang="es-ES_tradnl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/>
              <a:t>Cálculo de P usando Q* (Q óptimo):</a:t>
            </a:r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endParaRPr lang="es-CL" sz="1800"/>
          </a:p>
          <a:p>
            <a:pPr lvl="2" eaLnBrk="1" hangingPunct="1"/>
            <a:r>
              <a:rPr lang="es-CL" sz="1800"/>
              <a:t>Cálculo de T: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2400300" y="2133600"/>
          <a:ext cx="37338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1828800" imgH="444240" progId="Equation.3">
                  <p:embed/>
                </p:oleObj>
              </mc:Choice>
              <mc:Fallback>
                <p:oleObj name="Ecuación" r:id="rId2" imgW="1828800" imgH="444240" progId="Equation.3">
                  <p:embed/>
                  <p:pic>
                    <p:nvPicPr>
                      <p:cNvPr id="1024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0300" y="2133600"/>
                        <a:ext cx="3733800" cy="903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2333625" y="3336925"/>
            <a:ext cx="5324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 sz="2000"/>
              <a:t>Con lo que se obtiene un intervalo de revisión</a:t>
            </a:r>
          </a:p>
          <a:p>
            <a:pPr algn="l" eaLnBrk="0" hangingPunct="0"/>
            <a:r>
              <a:rPr lang="es-ES_tradnl" sz="2000"/>
              <a:t>aproximadamente óptimo.</a:t>
            </a:r>
          </a:p>
        </p:txBody>
      </p:sp>
      <p:graphicFrame>
        <p:nvGraphicFramePr>
          <p:cNvPr id="10243" name="Object 6"/>
          <p:cNvGraphicFramePr>
            <a:graphicFrameLocks noChangeAspect="1"/>
          </p:cNvGraphicFramePr>
          <p:nvPr/>
        </p:nvGraphicFramePr>
        <p:xfrm>
          <a:off x="2413000" y="4876800"/>
          <a:ext cx="3336925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4" imgW="1993680" imgH="634680" progId="Equation.3">
                  <p:embed/>
                </p:oleObj>
              </mc:Choice>
              <mc:Fallback>
                <p:oleObj name="Ecuación" r:id="rId4" imgW="1993680" imgH="634680" progId="Equation.3">
                  <p:embed/>
                  <p:pic>
                    <p:nvPicPr>
                      <p:cNvPr id="102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876800"/>
                        <a:ext cx="3336925" cy="105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49</a:t>
            </a:fld>
            <a:endParaRPr lang="es-ES_tradnl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Modelo Mono Periodo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</a:t>
            </a:fld>
            <a:endParaRPr lang="es-ES_tradnl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4A68DAB-BBE8-443C-A10A-77FCF830C2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550936"/>
              </p:ext>
            </p:extLst>
          </p:nvPr>
        </p:nvGraphicFramePr>
        <p:xfrm>
          <a:off x="694593" y="4224431"/>
          <a:ext cx="4232988" cy="1524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6494">
                  <a:extLst>
                    <a:ext uri="{9D8B030D-6E8A-4147-A177-3AD203B41FA5}">
                      <a16:colId xmlns:a16="http://schemas.microsoft.com/office/drawing/2014/main" val="2368123690"/>
                    </a:ext>
                  </a:extLst>
                </a:gridCol>
                <a:gridCol w="2116494">
                  <a:extLst>
                    <a:ext uri="{9D8B030D-6E8A-4147-A177-3AD203B41FA5}">
                      <a16:colId xmlns:a16="http://schemas.microsoft.com/office/drawing/2014/main" val="2574634115"/>
                    </a:ext>
                  </a:extLst>
                </a:gridCol>
              </a:tblGrid>
              <a:tr h="24596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Informacion</a:t>
                      </a:r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423582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r>
                        <a:rPr lang="en-US" sz="1400" dirty="0" err="1"/>
                        <a:t>Demanda</a:t>
                      </a:r>
                      <a:r>
                        <a:rPr lang="en-US" sz="1400" dirty="0"/>
                        <a:t> </a:t>
                      </a:r>
                      <a:r>
                        <a:rPr lang="en-US" sz="1400" dirty="0" err="1"/>
                        <a:t>Gorro</a:t>
                      </a:r>
                      <a:r>
                        <a:rPr lang="en-US" sz="1400" dirty="0"/>
                        <a:t> Similar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~N(100,25)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072925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r>
                        <a:rPr lang="en-US" sz="1400" dirty="0" err="1"/>
                        <a:t>Costo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633007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r>
                        <a:rPr lang="en-US" sz="1400" dirty="0" err="1"/>
                        <a:t>Venta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104080"/>
                  </a:ext>
                </a:extLst>
              </a:tr>
              <a:tr h="245962">
                <a:tc>
                  <a:txBody>
                    <a:bodyPr/>
                    <a:lstStyle/>
                    <a:p>
                      <a:r>
                        <a:rPr lang="en-US" sz="1400" dirty="0" err="1"/>
                        <a:t>Remate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364003"/>
                  </a:ext>
                </a:extLst>
              </a:tr>
            </a:tbl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9635C4B2-AA1A-42B5-AECE-1AF787A4B034}"/>
              </a:ext>
            </a:extLst>
          </p:cNvPr>
          <p:cNvGrpSpPr/>
          <p:nvPr/>
        </p:nvGrpSpPr>
        <p:grpSpPr>
          <a:xfrm>
            <a:off x="5422812" y="4207579"/>
            <a:ext cx="3419474" cy="1952818"/>
            <a:chOff x="2057401" y="3775140"/>
            <a:chExt cx="4638674" cy="2730628"/>
          </a:xfrm>
        </p:grpSpPr>
        <p:pic>
          <p:nvPicPr>
            <p:cNvPr id="14" name="Picture 4" descr="Resultado de imagen para normal distribution">
              <a:extLst>
                <a:ext uri="{FF2B5EF4-FFF2-40B4-BE49-F238E27FC236}">
                  <a16:creationId xmlns:a16="http://schemas.microsoft.com/office/drawing/2014/main" id="{0515D8E1-F0BC-4B11-BA16-2CBB6C448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3775140"/>
              <a:ext cx="4638674" cy="2381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2F4470-62B2-4B63-84A7-3CF730A8344D}"/>
                </a:ext>
              </a:extLst>
            </p:cNvPr>
            <p:cNvSpPr txBox="1"/>
            <p:nvPr/>
          </p:nvSpPr>
          <p:spPr>
            <a:xfrm>
              <a:off x="4031932" y="6044103"/>
              <a:ext cx="689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71B5A1E-6033-4FAA-8C39-49B246FE62E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6738" y="3943350"/>
              <a:ext cx="0" cy="2100753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CC45B-DCC7-4F52-9024-2285D4F31A58}"/>
              </a:ext>
            </a:extLst>
          </p:cNvPr>
          <p:cNvCxnSpPr>
            <a:cxnSpLocks/>
          </p:cNvCxnSpPr>
          <p:nvPr/>
        </p:nvCxnSpPr>
        <p:spPr bwMode="auto">
          <a:xfrm>
            <a:off x="6480376" y="5521198"/>
            <a:ext cx="263364" cy="185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A5915FA-360D-47CB-921E-E3BC5BE8EB49}"/>
              </a:ext>
            </a:extLst>
          </p:cNvPr>
          <p:cNvCxnSpPr>
            <a:cxnSpLocks/>
          </p:cNvCxnSpPr>
          <p:nvPr/>
        </p:nvCxnSpPr>
        <p:spPr bwMode="auto">
          <a:xfrm>
            <a:off x="6644501" y="5335461"/>
            <a:ext cx="363497" cy="2741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6CB6F2-1831-4749-9875-8BA3F1C5FFB6}"/>
              </a:ext>
            </a:extLst>
          </p:cNvPr>
          <p:cNvCxnSpPr>
            <a:cxnSpLocks/>
          </p:cNvCxnSpPr>
          <p:nvPr/>
        </p:nvCxnSpPr>
        <p:spPr bwMode="auto">
          <a:xfrm>
            <a:off x="6743740" y="5068051"/>
            <a:ext cx="314375" cy="2202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7A71E54-AC5D-49D7-B400-C54EDA21FB12}"/>
              </a:ext>
            </a:extLst>
          </p:cNvPr>
          <p:cNvCxnSpPr>
            <a:cxnSpLocks/>
          </p:cNvCxnSpPr>
          <p:nvPr/>
        </p:nvCxnSpPr>
        <p:spPr bwMode="auto">
          <a:xfrm>
            <a:off x="6826249" y="4846507"/>
            <a:ext cx="256450" cy="15879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7201182-22EE-4AF5-AAD2-CB9F2F82E549}"/>
              </a:ext>
            </a:extLst>
          </p:cNvPr>
          <p:cNvCxnSpPr>
            <a:cxnSpLocks/>
          </p:cNvCxnSpPr>
          <p:nvPr/>
        </p:nvCxnSpPr>
        <p:spPr bwMode="auto">
          <a:xfrm>
            <a:off x="6954474" y="4610805"/>
            <a:ext cx="158299" cy="4394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D35666-F5F0-4A58-9A7A-F0A0E61B3D6E}"/>
              </a:ext>
            </a:extLst>
          </p:cNvPr>
          <p:cNvGrpSpPr/>
          <p:nvPr/>
        </p:nvGrpSpPr>
        <p:grpSpPr>
          <a:xfrm>
            <a:off x="2109736" y="1168986"/>
            <a:ext cx="5635690" cy="2814425"/>
            <a:chOff x="900113" y="1316841"/>
            <a:chExt cx="8235874" cy="4418066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CAEA433-95D7-45C4-A483-FC7CD10CAB5D}"/>
                </a:ext>
              </a:extLst>
            </p:cNvPr>
            <p:cNvCxnSpPr/>
            <p:nvPr/>
          </p:nvCxnSpPr>
          <p:spPr bwMode="auto">
            <a:xfrm flipV="1">
              <a:off x="900113" y="3486150"/>
              <a:ext cx="7488000" cy="0"/>
            </a:xfrm>
            <a:prstGeom prst="straightConnector1">
              <a:avLst/>
            </a:prstGeom>
            <a:ln w="76200"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19" descr="A person wearing a blue hat&#10;&#10;Description automatically generated">
              <a:extLst>
                <a:ext uri="{FF2B5EF4-FFF2-40B4-BE49-F238E27FC236}">
                  <a16:creationId xmlns:a16="http://schemas.microsoft.com/office/drawing/2014/main" id="{DB279087-7972-4031-B841-B36D7A73D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482" y="1316841"/>
              <a:ext cx="1181906" cy="1523992"/>
            </a:xfrm>
            <a:prstGeom prst="rect">
              <a:avLst/>
            </a:prstGeom>
          </p:spPr>
        </p:pic>
        <p:pic>
          <p:nvPicPr>
            <p:cNvPr id="21" name="Picture 2" descr="Resultado de imagen para year stations">
              <a:extLst>
                <a:ext uri="{FF2B5EF4-FFF2-40B4-BE49-F238E27FC236}">
                  <a16:creationId xmlns:a16="http://schemas.microsoft.com/office/drawing/2014/main" id="{771CBC9D-D34B-4D55-91B5-BF9CBF0384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81" b="55030"/>
            <a:stretch/>
          </p:blipFill>
          <p:spPr bwMode="auto">
            <a:xfrm>
              <a:off x="900113" y="3719508"/>
              <a:ext cx="1381275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Resultado de imagen para year stations">
              <a:extLst>
                <a:ext uri="{FF2B5EF4-FFF2-40B4-BE49-F238E27FC236}">
                  <a16:creationId xmlns:a16="http://schemas.microsoft.com/office/drawing/2014/main" id="{3F681AD8-FF35-40CA-B83A-893C401F7A7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81" t="46447" b="8582"/>
            <a:stretch/>
          </p:blipFill>
          <p:spPr bwMode="auto">
            <a:xfrm>
              <a:off x="5334750" y="3746564"/>
              <a:ext cx="1381275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Resultado de imagen para year stations">
              <a:extLst>
                <a:ext uri="{FF2B5EF4-FFF2-40B4-BE49-F238E27FC236}">
                  <a16:creationId xmlns:a16="http://schemas.microsoft.com/office/drawing/2014/main" id="{46C0722B-70A8-4C4B-B6FC-FEECCDB0BAA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373" r="48881" b="7656"/>
            <a:stretch/>
          </p:blipFill>
          <p:spPr bwMode="auto">
            <a:xfrm>
              <a:off x="3953475" y="3746564"/>
              <a:ext cx="1381275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Resultado de imagen para year stations">
              <a:extLst>
                <a:ext uri="{FF2B5EF4-FFF2-40B4-BE49-F238E27FC236}">
                  <a16:creationId xmlns:a16="http://schemas.microsoft.com/office/drawing/2014/main" id="{22B74AA8-610A-48C5-AD53-E6B4B0D7A0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881" b="55030"/>
            <a:stretch/>
          </p:blipFill>
          <p:spPr bwMode="auto">
            <a:xfrm>
              <a:off x="7505549" y="3712130"/>
              <a:ext cx="1381275" cy="1247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6" descr="Resultado de imagen para truck png">
              <a:extLst>
                <a:ext uri="{FF2B5EF4-FFF2-40B4-BE49-F238E27FC236}">
                  <a16:creationId xmlns:a16="http://schemas.microsoft.com/office/drawing/2014/main" id="{8B67E372-B626-4E02-A080-FF364FC3B8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4805" y="2717864"/>
              <a:ext cx="1467195" cy="739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itle 1">
              <a:extLst>
                <a:ext uri="{FF2B5EF4-FFF2-40B4-BE49-F238E27FC236}">
                  <a16:creationId xmlns:a16="http://schemas.microsoft.com/office/drawing/2014/main" id="{1805CDBC-D6C1-4FDD-8AB0-3A2C015570D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590211" y="5254753"/>
              <a:ext cx="1489076" cy="480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r>
                <a:rPr lang="es-ES" sz="1800" kern="0" dirty="0">
                  <a:solidFill>
                    <a:srgbClr val="000000"/>
                  </a:solidFill>
                </a:rPr>
                <a:t>Venta</a:t>
              </a:r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8587EBEE-69E3-4D73-A2B9-3C0F8A2E87E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56387" y="5185885"/>
              <a:ext cx="1879600" cy="549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3200" b="1">
                  <a:solidFill>
                    <a:srgbClr val="333399"/>
                  </a:solidFill>
                  <a:latin typeface="Arial" charset="0"/>
                </a:defRPr>
              </a:lvl9pPr>
            </a:lstStyle>
            <a:p>
              <a:r>
                <a:rPr lang="es-ES" sz="1600" kern="0" dirty="0">
                  <a:solidFill>
                    <a:srgbClr val="000000"/>
                  </a:solidFill>
                </a:rPr>
                <a:t>Remate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54287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 dirty="0"/>
              <a:t>Ejemplo 2:</a:t>
            </a:r>
          </a:p>
          <a:p>
            <a:pPr lvl="3" eaLnBrk="1" hangingPunct="1"/>
            <a:r>
              <a:rPr lang="es-CL" dirty="0"/>
              <a:t>Q óptimo (Q*) = 1.000 cajas.</a:t>
            </a:r>
          </a:p>
          <a:p>
            <a:pPr lvl="3" eaLnBrk="1" hangingPunct="1"/>
            <a:r>
              <a:rPr lang="es-CL" dirty="0"/>
              <a:t>Demanda diaria = 200 cajas.</a:t>
            </a:r>
          </a:p>
          <a:p>
            <a:pPr lvl="3" eaLnBrk="1" hangingPunct="1"/>
            <a:r>
              <a:rPr lang="es-CL" dirty="0"/>
              <a:t>Nivel de servicio del 95%.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50</a:t>
            </a:fld>
            <a:endParaRPr lang="es-ES_tradnl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A5E0477-6068-473D-8CB1-C755E90AC0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675547"/>
              </p:ext>
            </p:extLst>
          </p:nvPr>
        </p:nvGraphicFramePr>
        <p:xfrm>
          <a:off x="457199" y="2543908"/>
          <a:ext cx="8229602" cy="1774947"/>
        </p:xfrm>
        <a:graphic>
          <a:graphicData uri="http://schemas.openxmlformats.org/drawingml/2006/table">
            <a:tbl>
              <a:tblPr/>
              <a:tblGrid>
                <a:gridCol w="1098839">
                  <a:extLst>
                    <a:ext uri="{9D8B030D-6E8A-4147-A177-3AD203B41FA5}">
                      <a16:colId xmlns:a16="http://schemas.microsoft.com/office/drawing/2014/main" val="29586534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773846180"/>
                    </a:ext>
                  </a:extLst>
                </a:gridCol>
                <a:gridCol w="545523">
                  <a:extLst>
                    <a:ext uri="{9D8B030D-6E8A-4147-A177-3AD203B41FA5}">
                      <a16:colId xmlns:a16="http://schemas.microsoft.com/office/drawing/2014/main" val="4126720030"/>
                    </a:ext>
                  </a:extLst>
                </a:gridCol>
                <a:gridCol w="1231323">
                  <a:extLst>
                    <a:ext uri="{9D8B030D-6E8A-4147-A177-3AD203B41FA5}">
                      <a16:colId xmlns:a16="http://schemas.microsoft.com/office/drawing/2014/main" val="2702600492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3200703817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1438603850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2395225632"/>
                    </a:ext>
                  </a:extLst>
                </a:gridCol>
                <a:gridCol w="966354">
                  <a:extLst>
                    <a:ext uri="{9D8B030D-6E8A-4147-A177-3AD203B41FA5}">
                      <a16:colId xmlns:a16="http://schemas.microsoft.com/office/drawing/2014/main" val="476380218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290637135"/>
                    </a:ext>
                  </a:extLst>
                </a:gridCol>
              </a:tblGrid>
              <a:tr h="1494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</a:t>
                      </a: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338681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Media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Anual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 Revision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Unidad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Activos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3183322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Cajas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5 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00803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0560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187704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086253"/>
                  </a:ext>
                </a:extLst>
              </a:tr>
              <a:tr h="1494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25748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1741695"/>
                  </a:ext>
                </a:extLst>
              </a:tr>
              <a:tr h="28020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fijo por Orden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20   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Cajas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Periodo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Periodo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de Seguridad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ivel</a:t>
                      </a: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 inventario objetivo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449646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Capital Anual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30493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Periodo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13267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 dirty="0"/>
              <a:t>Ejemplo 3:</a:t>
            </a:r>
          </a:p>
          <a:p>
            <a:pPr lvl="3" eaLnBrk="1" hangingPunct="1"/>
            <a:r>
              <a:rPr lang="es-CL" dirty="0"/>
              <a:t>Q óptimo (Q*) = 1.000 cajas.</a:t>
            </a:r>
          </a:p>
          <a:p>
            <a:pPr lvl="3" eaLnBrk="1" hangingPunct="1"/>
            <a:r>
              <a:rPr lang="es-CL" dirty="0"/>
              <a:t>Demanda diaria = 200 cajas.</a:t>
            </a:r>
          </a:p>
          <a:p>
            <a:pPr lvl="3" eaLnBrk="1" hangingPunct="1"/>
            <a:r>
              <a:rPr lang="es-CL" dirty="0"/>
              <a:t>Nivel de servicio del 95%.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51</a:t>
            </a:fld>
            <a:endParaRPr lang="es-ES_tradn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825B8E-759F-4D04-B495-212A8A4EA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568801"/>
              </p:ext>
            </p:extLst>
          </p:nvPr>
        </p:nvGraphicFramePr>
        <p:xfrm>
          <a:off x="457199" y="2543908"/>
          <a:ext cx="8229602" cy="1774947"/>
        </p:xfrm>
        <a:graphic>
          <a:graphicData uri="http://schemas.openxmlformats.org/drawingml/2006/table">
            <a:tbl>
              <a:tblPr/>
              <a:tblGrid>
                <a:gridCol w="1098839">
                  <a:extLst>
                    <a:ext uri="{9D8B030D-6E8A-4147-A177-3AD203B41FA5}">
                      <a16:colId xmlns:a16="http://schemas.microsoft.com/office/drawing/2014/main" val="3235133238"/>
                    </a:ext>
                  </a:extLst>
                </a:gridCol>
                <a:gridCol w="810491">
                  <a:extLst>
                    <a:ext uri="{9D8B030D-6E8A-4147-A177-3AD203B41FA5}">
                      <a16:colId xmlns:a16="http://schemas.microsoft.com/office/drawing/2014/main" val="1355928266"/>
                    </a:ext>
                  </a:extLst>
                </a:gridCol>
                <a:gridCol w="545523">
                  <a:extLst>
                    <a:ext uri="{9D8B030D-6E8A-4147-A177-3AD203B41FA5}">
                      <a16:colId xmlns:a16="http://schemas.microsoft.com/office/drawing/2014/main" val="3363394875"/>
                    </a:ext>
                  </a:extLst>
                </a:gridCol>
                <a:gridCol w="1231323">
                  <a:extLst>
                    <a:ext uri="{9D8B030D-6E8A-4147-A177-3AD203B41FA5}">
                      <a16:colId xmlns:a16="http://schemas.microsoft.com/office/drawing/2014/main" val="1907129532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3400657351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1056637550"/>
                    </a:ext>
                  </a:extLst>
                </a:gridCol>
                <a:gridCol w="935182">
                  <a:extLst>
                    <a:ext uri="{9D8B030D-6E8A-4147-A177-3AD203B41FA5}">
                      <a16:colId xmlns:a16="http://schemas.microsoft.com/office/drawing/2014/main" val="3093958389"/>
                    </a:ext>
                  </a:extLst>
                </a:gridCol>
                <a:gridCol w="966354">
                  <a:extLst>
                    <a:ext uri="{9D8B030D-6E8A-4147-A177-3AD203B41FA5}">
                      <a16:colId xmlns:a16="http://schemas.microsoft.com/office/drawing/2014/main" val="4219407183"/>
                    </a:ext>
                  </a:extLst>
                </a:gridCol>
                <a:gridCol w="880630">
                  <a:extLst>
                    <a:ext uri="{9D8B030D-6E8A-4147-A177-3AD203B41FA5}">
                      <a16:colId xmlns:a16="http://schemas.microsoft.com/office/drawing/2014/main" val="1213103576"/>
                    </a:ext>
                  </a:extLst>
                </a:gridCol>
              </a:tblGrid>
              <a:tr h="149440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Datos</a:t>
                      </a: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040469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Media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Anual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 Revision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Unidad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Activos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669166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Cajas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5   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3825467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557011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2739572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929746"/>
                  </a:ext>
                </a:extLst>
              </a:tr>
              <a:tr h="14944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Variables</a:t>
                      </a: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8759416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Resultados</a:t>
                      </a: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196509"/>
                  </a:ext>
                </a:extLst>
              </a:tr>
              <a:tr h="280201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fijo por Orden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20   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Cajas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Periodo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Periodo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de Seguridad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</a:t>
                      </a:r>
                      <a:r>
                        <a:rPr lang="es-CL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bjetivo</a:t>
                      </a:r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Inventario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318703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Capital Anual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1,000   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1,800   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450   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1.645   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2,540   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8020845"/>
                  </a:ext>
                </a:extLst>
              </a:tr>
              <a:tr h="149440"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Largo Periodo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27" marR="6227" marT="62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116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8471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/>
              <a:t>Ejemplo:</a:t>
            </a:r>
          </a:p>
          <a:p>
            <a:pPr lvl="3" eaLnBrk="1" hangingPunct="1"/>
            <a:r>
              <a:rPr lang="es-CL"/>
              <a:t>Q óptimo (Q*) = 1.000 cajas.</a:t>
            </a:r>
          </a:p>
          <a:p>
            <a:pPr lvl="3" eaLnBrk="1" hangingPunct="1"/>
            <a:r>
              <a:rPr lang="es-CL"/>
              <a:t>Demanda diaria = 200 cajas.</a:t>
            </a:r>
          </a:p>
          <a:p>
            <a:pPr lvl="3" eaLnBrk="1" hangingPunct="1"/>
            <a:r>
              <a:rPr lang="es-CL"/>
              <a:t>Nivel de servicio del 95%.</a:t>
            </a:r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2819400" y="3200400"/>
          <a:ext cx="5410200" cy="249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3365280" imgH="1549080" progId="Equation.3">
                  <p:embed/>
                </p:oleObj>
              </mc:Choice>
              <mc:Fallback>
                <p:oleObj name="Ecuación" r:id="rId2" imgW="3365280" imgH="1549080" progId="Equation.3">
                  <p:embed/>
                  <p:pic>
                    <p:nvPicPr>
                      <p:cNvPr id="1126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200400"/>
                        <a:ext cx="5410200" cy="2492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9036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/>
              <a:t>Simulación de la operación del sistema P: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1675" y="2152650"/>
            <a:ext cx="5465763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53</a:t>
            </a:fld>
            <a:endParaRPr lang="es-ES_tradnl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 eaLnBrk="1" hangingPunct="1"/>
            <a:r>
              <a:rPr lang="es-CL" sz="1800" dirty="0"/>
              <a:t>La regla sería revisar cada 5 días y llevar el nivel de inventario a 2.542 cajas.</a:t>
            </a:r>
          </a:p>
          <a:p>
            <a:pPr lvl="2" eaLnBrk="1" hangingPunct="1"/>
            <a:endParaRPr lang="es-CL" sz="1800" dirty="0"/>
          </a:p>
          <a:p>
            <a:pPr lvl="2" eaLnBrk="1" hangingPunct="1"/>
            <a:endParaRPr lang="es-CL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54</a:t>
            </a:fld>
            <a:endParaRPr lang="es-ES_tradnl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77F277-A1A9-4E15-9F73-F77D7461E8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984303"/>
              </p:ext>
            </p:extLst>
          </p:nvPr>
        </p:nvGraphicFramePr>
        <p:xfrm>
          <a:off x="1639465" y="2089499"/>
          <a:ext cx="6096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101069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053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Sistema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Inventario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Seguridad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Periodico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742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92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495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75403"/>
                  </a:ext>
                </a:extLst>
              </a:tr>
            </a:tbl>
          </a:graphicData>
        </a:graphic>
      </p:graphicFrame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95BF5EC-9F5B-492E-A482-BA478DA04D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248319"/>
              </p:ext>
            </p:extLst>
          </p:nvPr>
        </p:nvGraphicFramePr>
        <p:xfrm>
          <a:off x="1758528" y="3532698"/>
          <a:ext cx="5976937" cy="162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cuación" r:id="rId2" imgW="3073320" imgH="838080" progId="Equation.3">
                  <p:embed/>
                </p:oleObj>
              </mc:Choice>
              <mc:Fallback>
                <p:oleObj name="Ecuación" r:id="rId2" imgW="3073320" imgH="838080" progId="Equation.3">
                  <p:embed/>
                  <p:pic>
                    <p:nvPicPr>
                      <p:cNvPr id="1229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528" y="3532698"/>
                        <a:ext cx="5976937" cy="162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FEF374-5796-44F9-A8E6-FDCDB7437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0278" y="4442208"/>
            <a:ext cx="3581460" cy="2099888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Modelos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55</a:t>
            </a:fld>
            <a:endParaRPr lang="es-ES_tradnl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77F277-A1A9-4E15-9F73-F77D7461E8C9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838200"/>
          <a:ext cx="60960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1010692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7605344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Sistema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Inventario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Seguridad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0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Periodico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742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92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Continuo</a:t>
                      </a:r>
                      <a:endParaRPr lang="es-C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495</a:t>
                      </a:r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575403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E84D71E-2C3A-4B2D-9CF8-864CA7627B9F}"/>
              </a:ext>
            </a:extLst>
          </p:cNvPr>
          <p:cNvGraphicFramePr>
            <a:graphicFrameLocks noGrp="1"/>
          </p:cNvGraphicFramePr>
          <p:nvPr/>
        </p:nvGraphicFramePr>
        <p:xfrm>
          <a:off x="1954764" y="3608041"/>
          <a:ext cx="5234472" cy="1299240"/>
        </p:xfrm>
        <a:graphic>
          <a:graphicData uri="http://schemas.openxmlformats.org/drawingml/2006/table">
            <a:tbl>
              <a:tblPr/>
              <a:tblGrid>
                <a:gridCol w="1660736">
                  <a:extLst>
                    <a:ext uri="{9D8B030D-6E8A-4147-A177-3AD203B41FA5}">
                      <a16:colId xmlns:a16="http://schemas.microsoft.com/office/drawing/2014/main" val="3509986236"/>
                    </a:ext>
                  </a:extLst>
                </a:gridCol>
                <a:gridCol w="672703">
                  <a:extLst>
                    <a:ext uri="{9D8B030D-6E8A-4147-A177-3AD203B41FA5}">
                      <a16:colId xmlns:a16="http://schemas.microsoft.com/office/drawing/2014/main" val="829733191"/>
                    </a:ext>
                  </a:extLst>
                </a:gridCol>
                <a:gridCol w="840879">
                  <a:extLst>
                    <a:ext uri="{9D8B030D-6E8A-4147-A177-3AD203B41FA5}">
                      <a16:colId xmlns:a16="http://schemas.microsoft.com/office/drawing/2014/main" val="98336630"/>
                    </a:ext>
                  </a:extLst>
                </a:gridCol>
                <a:gridCol w="945989">
                  <a:extLst>
                    <a:ext uri="{9D8B030D-6E8A-4147-A177-3AD203B41FA5}">
                      <a16:colId xmlns:a16="http://schemas.microsoft.com/office/drawing/2014/main" val="1064829936"/>
                    </a:ext>
                  </a:extLst>
                </a:gridCol>
                <a:gridCol w="1114165">
                  <a:extLst>
                    <a:ext uri="{9D8B030D-6E8A-4147-A177-3AD203B41FA5}">
                      <a16:colId xmlns:a16="http://schemas.microsoft.com/office/drawing/2014/main" val="3340984485"/>
                    </a:ext>
                  </a:extLst>
                </a:gridCol>
              </a:tblGrid>
              <a:tr h="25984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Inventario Annual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382268"/>
                  </a:ext>
                </a:extLst>
              </a:tr>
              <a:tr h="25984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a Ordenar Cajas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1,000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P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1627678"/>
                  </a:ext>
                </a:extLst>
              </a:tr>
              <a:tr h="25984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Unidad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17846"/>
                  </a:ext>
                </a:extLst>
              </a:tr>
              <a:tr h="25984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fijo por Orden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20   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8132366"/>
                  </a:ext>
                </a:extLst>
              </a:tr>
              <a:tr h="259848"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Capital Anual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24602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52FC7A4-7D0B-4FA4-864C-92EEDAF4946D}"/>
              </a:ext>
            </a:extLst>
          </p:cNvPr>
          <p:cNvSpPr txBox="1"/>
          <p:nvPr/>
        </p:nvSpPr>
        <p:spPr>
          <a:xfrm>
            <a:off x="505408" y="2289605"/>
            <a:ext cx="7371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eaLnBrk="1" hangingPunct="1"/>
            <a:r>
              <a:rPr lang="es-CL" sz="2400" dirty="0"/>
              <a:t>Cuanto estaría dispuesto a pagar para pasar de un sistema P a un sistema C?</a:t>
            </a:r>
          </a:p>
        </p:txBody>
      </p:sp>
    </p:spTree>
    <p:extLst>
      <p:ext uri="{BB962C8B-B14F-4D97-AF65-F5344CB8AC3E}">
        <p14:creationId xmlns:p14="http://schemas.microsoft.com/office/powerpoint/2010/main" val="30007452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85B3-BFA3-4BB5-91E1-626BD948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Ejercicio</a:t>
            </a:r>
            <a:r>
              <a:rPr lang="en-US" dirty="0"/>
              <a:t> 3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CD97D-4EEB-46BC-9E73-C69EDE69E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B11-FE8C-4A8C-A1AA-A3DA66784F11}" type="slidenum">
              <a:rPr lang="es-ES_tradnl" smtClean="0"/>
              <a:pPr/>
              <a:t>56</a:t>
            </a:fld>
            <a:endParaRPr lang="es-ES_tradnl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FA419FE-D1DD-4916-9A3E-63CA6B044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508859"/>
              </p:ext>
            </p:extLst>
          </p:nvPr>
        </p:nvGraphicFramePr>
        <p:xfrm>
          <a:off x="457200" y="1224193"/>
          <a:ext cx="8229600" cy="4414376"/>
        </p:xfrm>
        <a:graphic>
          <a:graphicData uri="http://schemas.openxmlformats.org/drawingml/2006/table">
            <a:tbl>
              <a:tblPr/>
              <a:tblGrid>
                <a:gridCol w="727967">
                  <a:extLst>
                    <a:ext uri="{9D8B030D-6E8A-4147-A177-3AD203B41FA5}">
                      <a16:colId xmlns:a16="http://schemas.microsoft.com/office/drawing/2014/main" val="3821746852"/>
                    </a:ext>
                  </a:extLst>
                </a:gridCol>
                <a:gridCol w="372448">
                  <a:extLst>
                    <a:ext uri="{9D8B030D-6E8A-4147-A177-3AD203B41FA5}">
                      <a16:colId xmlns:a16="http://schemas.microsoft.com/office/drawing/2014/main" val="3821200282"/>
                    </a:ext>
                  </a:extLst>
                </a:gridCol>
                <a:gridCol w="451453">
                  <a:extLst>
                    <a:ext uri="{9D8B030D-6E8A-4147-A177-3AD203B41FA5}">
                      <a16:colId xmlns:a16="http://schemas.microsoft.com/office/drawing/2014/main" val="1066216156"/>
                    </a:ext>
                  </a:extLst>
                </a:gridCol>
                <a:gridCol w="451453">
                  <a:extLst>
                    <a:ext uri="{9D8B030D-6E8A-4147-A177-3AD203B41FA5}">
                      <a16:colId xmlns:a16="http://schemas.microsoft.com/office/drawing/2014/main" val="4085762446"/>
                    </a:ext>
                  </a:extLst>
                </a:gridCol>
                <a:gridCol w="451453">
                  <a:extLst>
                    <a:ext uri="{9D8B030D-6E8A-4147-A177-3AD203B41FA5}">
                      <a16:colId xmlns:a16="http://schemas.microsoft.com/office/drawing/2014/main" val="1129311278"/>
                    </a:ext>
                  </a:extLst>
                </a:gridCol>
                <a:gridCol w="188105">
                  <a:extLst>
                    <a:ext uri="{9D8B030D-6E8A-4147-A177-3AD203B41FA5}">
                      <a16:colId xmlns:a16="http://schemas.microsoft.com/office/drawing/2014/main" val="1380747535"/>
                    </a:ext>
                  </a:extLst>
                </a:gridCol>
                <a:gridCol w="442047">
                  <a:extLst>
                    <a:ext uri="{9D8B030D-6E8A-4147-A177-3AD203B41FA5}">
                      <a16:colId xmlns:a16="http://schemas.microsoft.com/office/drawing/2014/main" val="2342332085"/>
                    </a:ext>
                  </a:extLst>
                </a:gridCol>
                <a:gridCol w="1091010">
                  <a:extLst>
                    <a:ext uri="{9D8B030D-6E8A-4147-A177-3AD203B41FA5}">
                      <a16:colId xmlns:a16="http://schemas.microsoft.com/office/drawing/2014/main" val="76115193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865315249"/>
                    </a:ext>
                  </a:extLst>
                </a:gridCol>
                <a:gridCol w="1222683">
                  <a:extLst>
                    <a:ext uri="{9D8B030D-6E8A-4147-A177-3AD203B41FA5}">
                      <a16:colId xmlns:a16="http://schemas.microsoft.com/office/drawing/2014/main" val="3535359646"/>
                    </a:ext>
                  </a:extLst>
                </a:gridCol>
                <a:gridCol w="855878">
                  <a:extLst>
                    <a:ext uri="{9D8B030D-6E8A-4147-A177-3AD203B41FA5}">
                      <a16:colId xmlns:a16="http://schemas.microsoft.com/office/drawing/2014/main" val="1467221436"/>
                    </a:ext>
                  </a:extLst>
                </a:gridCol>
                <a:gridCol w="799446">
                  <a:extLst>
                    <a:ext uri="{9D8B030D-6E8A-4147-A177-3AD203B41FA5}">
                      <a16:colId xmlns:a16="http://schemas.microsoft.com/office/drawing/2014/main" val="2582783734"/>
                    </a:ext>
                  </a:extLst>
                </a:gridCol>
              </a:tblGrid>
              <a:tr h="1309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 Inicio Periodo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Pedido al inicio del periodo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inicio del periodo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Ordenada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Recibida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308807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3,000   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642330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Annual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48,000   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6907299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Unitario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1020590"/>
                  </a:ext>
                </a:extLst>
              </a:tr>
              <a:tr h="245524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Almacenaje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4569581"/>
                  </a:ext>
                </a:extLst>
              </a:tr>
              <a:tr h="245524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Annual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8462776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376831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del Año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7329254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601699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ordenar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3297892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93613"/>
                  </a:ext>
                </a:extLst>
              </a:tr>
              <a:tr h="13094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Determine</a:t>
                      </a: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2338701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737622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Optimo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535082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Dda promedio LT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772130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LT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938736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Seguridad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501129"/>
                  </a:ext>
                </a:extLst>
              </a:tr>
              <a:tr h="245524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Seguridad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905841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 Revision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CL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832854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152455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978335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443567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3237309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107875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404886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6537291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8003401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54436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6521492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5667655"/>
                  </a:ext>
                </a:extLst>
              </a:tr>
              <a:tr h="13094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56" marR="5456" marT="545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56" marR="5456" marT="54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25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90173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85B3-BFA3-4BB5-91E1-626BD948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Ejercicio</a:t>
            </a:r>
            <a:r>
              <a:rPr lang="en-US" dirty="0"/>
              <a:t> 3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0CD97D-4EEB-46BC-9E73-C69EDE69E6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B11-FE8C-4A8C-A1AA-A3DA66784F11}" type="slidenum">
              <a:rPr lang="es-ES_tradnl" smtClean="0"/>
              <a:pPr/>
              <a:t>57</a:t>
            </a:fld>
            <a:endParaRPr lang="es-ES_tradnl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42EA306-F9D7-4BDC-BE00-9AC5E277D015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154796"/>
          <a:ext cx="8229603" cy="4553172"/>
        </p:xfrm>
        <a:graphic>
          <a:graphicData uri="http://schemas.openxmlformats.org/drawingml/2006/table">
            <a:tbl>
              <a:tblPr/>
              <a:tblGrid>
                <a:gridCol w="891571">
                  <a:extLst>
                    <a:ext uri="{9D8B030D-6E8A-4147-A177-3AD203B41FA5}">
                      <a16:colId xmlns:a16="http://schemas.microsoft.com/office/drawing/2014/main" val="767534054"/>
                    </a:ext>
                  </a:extLst>
                </a:gridCol>
                <a:gridCol w="385247">
                  <a:extLst>
                    <a:ext uri="{9D8B030D-6E8A-4147-A177-3AD203B41FA5}">
                      <a16:colId xmlns:a16="http://schemas.microsoft.com/office/drawing/2014/main" val="1261984055"/>
                    </a:ext>
                  </a:extLst>
                </a:gridCol>
                <a:gridCol w="440282">
                  <a:extLst>
                    <a:ext uri="{9D8B030D-6E8A-4147-A177-3AD203B41FA5}">
                      <a16:colId xmlns:a16="http://schemas.microsoft.com/office/drawing/2014/main" val="3948888663"/>
                    </a:ext>
                  </a:extLst>
                </a:gridCol>
                <a:gridCol w="440282">
                  <a:extLst>
                    <a:ext uri="{9D8B030D-6E8A-4147-A177-3AD203B41FA5}">
                      <a16:colId xmlns:a16="http://schemas.microsoft.com/office/drawing/2014/main" val="491454240"/>
                    </a:ext>
                  </a:extLst>
                </a:gridCol>
                <a:gridCol w="440282">
                  <a:extLst>
                    <a:ext uri="{9D8B030D-6E8A-4147-A177-3AD203B41FA5}">
                      <a16:colId xmlns:a16="http://schemas.microsoft.com/office/drawing/2014/main" val="3709740792"/>
                    </a:ext>
                  </a:extLst>
                </a:gridCol>
                <a:gridCol w="183451">
                  <a:extLst>
                    <a:ext uri="{9D8B030D-6E8A-4147-A177-3AD203B41FA5}">
                      <a16:colId xmlns:a16="http://schemas.microsoft.com/office/drawing/2014/main" val="795780655"/>
                    </a:ext>
                  </a:extLst>
                </a:gridCol>
                <a:gridCol w="431109">
                  <a:extLst>
                    <a:ext uri="{9D8B030D-6E8A-4147-A177-3AD203B41FA5}">
                      <a16:colId xmlns:a16="http://schemas.microsoft.com/office/drawing/2014/main" val="2454368649"/>
                    </a:ext>
                  </a:extLst>
                </a:gridCol>
                <a:gridCol w="1064015">
                  <a:extLst>
                    <a:ext uri="{9D8B030D-6E8A-4147-A177-3AD203B41FA5}">
                      <a16:colId xmlns:a16="http://schemas.microsoft.com/office/drawing/2014/main" val="2541528570"/>
                    </a:ext>
                  </a:extLst>
                </a:gridCol>
                <a:gridCol w="1146567">
                  <a:extLst>
                    <a:ext uri="{9D8B030D-6E8A-4147-A177-3AD203B41FA5}">
                      <a16:colId xmlns:a16="http://schemas.microsoft.com/office/drawing/2014/main" val="2149720268"/>
                    </a:ext>
                  </a:extLst>
                </a:gridCol>
                <a:gridCol w="1192430">
                  <a:extLst>
                    <a:ext uri="{9D8B030D-6E8A-4147-A177-3AD203B41FA5}">
                      <a16:colId xmlns:a16="http://schemas.microsoft.com/office/drawing/2014/main" val="1882185760"/>
                    </a:ext>
                  </a:extLst>
                </a:gridCol>
                <a:gridCol w="834701">
                  <a:extLst>
                    <a:ext uri="{9D8B030D-6E8A-4147-A177-3AD203B41FA5}">
                      <a16:colId xmlns:a16="http://schemas.microsoft.com/office/drawing/2014/main" val="736585704"/>
                    </a:ext>
                  </a:extLst>
                </a:gridCol>
                <a:gridCol w="779666">
                  <a:extLst>
                    <a:ext uri="{9D8B030D-6E8A-4147-A177-3AD203B41FA5}">
                      <a16:colId xmlns:a16="http://schemas.microsoft.com/office/drawing/2014/main" val="2080687258"/>
                    </a:ext>
                  </a:extLst>
                </a:gridCol>
              </a:tblGrid>
              <a:tr h="1270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Parametros</a:t>
                      </a: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Disponible Inicio Periodo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Pedido al inicio del periodo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inicio del periodo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Ordenada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Cantidad Recibida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969927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3,000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3,000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0840399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Demanda Annual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48,000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2,875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197482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Unitario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2,744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9124710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Almacenaje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2,610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971797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Annual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2,485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743229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Lead Time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2,373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615361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Dias del Año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2,201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4611902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Servicio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2,040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408218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Costo de ordenar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1,821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65.0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8292681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1,886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6891726"/>
                  </a:ext>
                </a:extLst>
              </a:tr>
              <a:tr h="1270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Determine</a:t>
                      </a: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1,705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181.0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54467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2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1,515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371.0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5750469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 Optimo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619.7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1,886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9898379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Dda promedio LT+periodo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1,536.0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1,617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269.0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381717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Desviacion LT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212.1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1,402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484.0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9023620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Factor Seguridad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1.6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1,886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451089"/>
                  </a:ext>
                </a:extLst>
              </a:tr>
              <a:tr h="23815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Inventario Seguridad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348.9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1,854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32.0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069415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Periodo Revision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3.2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1,626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260.0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867260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Nivel de Inventario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1,885.0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1,886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935929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1,645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241.0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729870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1,549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337.0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90476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1,886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143819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1217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1,766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120.0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814782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1,520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366.0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9622539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1,886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1054729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1,672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214.0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172245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1,537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349.0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7299497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1,886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-  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4854007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1227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1,806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80.0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734124"/>
                  </a:ext>
                </a:extLst>
              </a:tr>
              <a:tr h="127016"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92" marR="5292" marT="52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1061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1,640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246.0   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292" marR="5292" marT="52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9693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2441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 sz="2400">
                <a:solidFill>
                  <a:schemeClr val="bg1"/>
                </a:solidFill>
              </a:rPr>
              <a:t>Nivel de Servicio versus Inventario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587500" y="5411788"/>
            <a:ext cx="6392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s-ES_tradnl" sz="1800">
                <a:solidFill>
                  <a:schemeClr val="tx2"/>
                </a:solidFill>
              </a:rPr>
              <a:t>Nivel de Servicio versus Nivel de Inventario (Q=100, </a:t>
            </a:r>
            <a:r>
              <a:rPr lang="es-ES_tradnl" sz="1800">
                <a:solidFill>
                  <a:schemeClr val="tx2"/>
                </a:solidFill>
                <a:sym typeface="Symbol" pitchFamily="18" charset="2"/>
              </a:rPr>
              <a:t></a:t>
            </a:r>
            <a:r>
              <a:rPr lang="es-ES_tradnl" sz="1800">
                <a:solidFill>
                  <a:schemeClr val="tx2"/>
                </a:solidFill>
              </a:rPr>
              <a:t> =100)</a:t>
            </a:r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1663700" y="1981200"/>
            <a:ext cx="5715000" cy="3352800"/>
            <a:chOff x="1248" y="1248"/>
            <a:chExt cx="3600" cy="2112"/>
          </a:xfrm>
        </p:grpSpPr>
        <p:grpSp>
          <p:nvGrpSpPr>
            <p:cNvPr id="46085" name="Group 5"/>
            <p:cNvGrpSpPr>
              <a:grpSpLocks/>
            </p:cNvGrpSpPr>
            <p:nvPr/>
          </p:nvGrpSpPr>
          <p:grpSpPr bwMode="auto">
            <a:xfrm>
              <a:off x="1248" y="1248"/>
              <a:ext cx="3600" cy="2112"/>
              <a:chOff x="1200" y="2064"/>
              <a:chExt cx="3400" cy="1887"/>
            </a:xfrm>
          </p:grpSpPr>
          <p:grpSp>
            <p:nvGrpSpPr>
              <p:cNvPr id="46096" name="Group 6"/>
              <p:cNvGrpSpPr>
                <a:grpSpLocks/>
              </p:cNvGrpSpPr>
              <p:nvPr/>
            </p:nvGrpSpPr>
            <p:grpSpPr bwMode="auto">
              <a:xfrm>
                <a:off x="1200" y="2064"/>
                <a:ext cx="3400" cy="1887"/>
                <a:chOff x="1200" y="2064"/>
                <a:chExt cx="3400" cy="1887"/>
              </a:xfrm>
            </p:grpSpPr>
            <p:pic>
              <p:nvPicPr>
                <p:cNvPr id="46098" name="Picture 7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1200" y="2064"/>
                  <a:ext cx="3374" cy="18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6099" name="Line 8"/>
                <p:cNvSpPr>
                  <a:spLocks noChangeShapeType="1"/>
                </p:cNvSpPr>
                <p:nvPr/>
              </p:nvSpPr>
              <p:spPr bwMode="auto">
                <a:xfrm>
                  <a:off x="1624" y="3544"/>
                  <a:ext cx="29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6097" name="Line 9"/>
              <p:cNvSpPr>
                <a:spLocks noChangeShapeType="1"/>
              </p:cNvSpPr>
              <p:nvPr/>
            </p:nvSpPr>
            <p:spPr bwMode="auto">
              <a:xfrm flipV="1">
                <a:off x="1632" y="2160"/>
                <a:ext cx="0" cy="13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086" name="Text Box 10"/>
            <p:cNvSpPr txBox="1">
              <a:spLocks noChangeArrowheads="1"/>
            </p:cNvSpPr>
            <p:nvPr/>
          </p:nvSpPr>
          <p:spPr bwMode="auto">
            <a:xfrm>
              <a:off x="2400" y="3120"/>
              <a:ext cx="133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Nivel promedio de inventario</a:t>
              </a:r>
            </a:p>
          </p:txBody>
        </p:sp>
        <p:sp>
          <p:nvSpPr>
            <p:cNvPr id="46087" name="Text Box 11"/>
            <p:cNvSpPr txBox="1">
              <a:spLocks noChangeArrowheads="1"/>
            </p:cNvSpPr>
            <p:nvPr/>
          </p:nvSpPr>
          <p:spPr bwMode="auto">
            <a:xfrm rot="-5400000">
              <a:off x="668" y="1996"/>
              <a:ext cx="1333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Nivel de servicio (por ciento)</a:t>
              </a:r>
            </a:p>
          </p:txBody>
        </p:sp>
        <p:sp>
          <p:nvSpPr>
            <p:cNvPr id="46088" name="Text Box 12"/>
            <p:cNvSpPr txBox="1">
              <a:spLocks noChangeArrowheads="1"/>
            </p:cNvSpPr>
            <p:nvPr/>
          </p:nvSpPr>
          <p:spPr bwMode="auto">
            <a:xfrm>
              <a:off x="1776" y="2640"/>
              <a:ext cx="42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z = 1.0</a:t>
              </a:r>
            </a:p>
          </p:txBody>
        </p:sp>
        <p:sp>
          <p:nvSpPr>
            <p:cNvPr id="46089" name="Text Box 13"/>
            <p:cNvSpPr txBox="1">
              <a:spLocks noChangeArrowheads="1"/>
            </p:cNvSpPr>
            <p:nvPr/>
          </p:nvSpPr>
          <p:spPr bwMode="auto">
            <a:xfrm>
              <a:off x="2010" y="2392"/>
              <a:ext cx="42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z = 1.2</a:t>
              </a:r>
            </a:p>
          </p:txBody>
        </p:sp>
        <p:sp>
          <p:nvSpPr>
            <p:cNvPr id="46090" name="Text Box 14"/>
            <p:cNvSpPr txBox="1">
              <a:spLocks noChangeArrowheads="1"/>
            </p:cNvSpPr>
            <p:nvPr/>
          </p:nvSpPr>
          <p:spPr bwMode="auto">
            <a:xfrm>
              <a:off x="2226" y="2208"/>
              <a:ext cx="42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z = 1.3</a:t>
              </a:r>
            </a:p>
          </p:txBody>
        </p:sp>
        <p:sp>
          <p:nvSpPr>
            <p:cNvPr id="46091" name="Text Box 15"/>
            <p:cNvSpPr txBox="1">
              <a:spLocks noChangeArrowheads="1"/>
            </p:cNvSpPr>
            <p:nvPr/>
          </p:nvSpPr>
          <p:spPr bwMode="auto">
            <a:xfrm>
              <a:off x="2592" y="2016"/>
              <a:ext cx="42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z = 1.5</a:t>
              </a:r>
            </a:p>
          </p:txBody>
        </p:sp>
        <p:sp>
          <p:nvSpPr>
            <p:cNvPr id="46092" name="Text Box 16"/>
            <p:cNvSpPr txBox="1">
              <a:spLocks noChangeArrowheads="1"/>
            </p:cNvSpPr>
            <p:nvPr/>
          </p:nvSpPr>
          <p:spPr bwMode="auto">
            <a:xfrm>
              <a:off x="2952" y="1864"/>
              <a:ext cx="42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z = 1.7</a:t>
              </a:r>
            </a:p>
          </p:txBody>
        </p:sp>
        <p:sp>
          <p:nvSpPr>
            <p:cNvPr id="46093" name="Text Box 17"/>
            <p:cNvSpPr txBox="1">
              <a:spLocks noChangeArrowheads="1"/>
            </p:cNvSpPr>
            <p:nvPr/>
          </p:nvSpPr>
          <p:spPr bwMode="auto">
            <a:xfrm>
              <a:off x="3274" y="1747"/>
              <a:ext cx="42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z = 1.9</a:t>
              </a:r>
            </a:p>
          </p:txBody>
        </p:sp>
        <p:sp>
          <p:nvSpPr>
            <p:cNvPr id="46094" name="Text Box 18"/>
            <p:cNvSpPr txBox="1">
              <a:spLocks noChangeArrowheads="1"/>
            </p:cNvSpPr>
            <p:nvPr/>
          </p:nvSpPr>
          <p:spPr bwMode="auto">
            <a:xfrm>
              <a:off x="3776" y="1680"/>
              <a:ext cx="39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z =2.1</a:t>
              </a:r>
            </a:p>
          </p:txBody>
        </p:sp>
        <p:sp>
          <p:nvSpPr>
            <p:cNvPr id="46095" name="Text Box 19"/>
            <p:cNvSpPr txBox="1">
              <a:spLocks noChangeArrowheads="1"/>
            </p:cNvSpPr>
            <p:nvPr/>
          </p:nvSpPr>
          <p:spPr bwMode="auto">
            <a:xfrm>
              <a:off x="4210" y="1616"/>
              <a:ext cx="422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s-ES_tradnl" sz="1200"/>
                <a:t>z = 2.4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58</a:t>
            </a:fld>
            <a:endParaRPr lang="es-ES_tradnl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Artículos Múltiples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L"/>
              <a:t>Consideraciones:</a:t>
            </a:r>
          </a:p>
          <a:p>
            <a:pPr lvl="2" eaLnBrk="1" hangingPunct="1"/>
            <a:endParaRPr lang="es-CL" sz="1800"/>
          </a:p>
          <a:p>
            <a:pPr lvl="1" eaLnBrk="1" hangingPunct="1"/>
            <a:r>
              <a:rPr lang="es-CL"/>
              <a:t>Existen restricciones de capacidad y de capital de operación.</a:t>
            </a:r>
          </a:p>
          <a:p>
            <a:pPr lvl="3" eaLnBrk="1" hangingPunct="1"/>
            <a:endParaRPr lang="es-CL"/>
          </a:p>
          <a:p>
            <a:pPr lvl="1" eaLnBrk="1" hangingPunct="1"/>
            <a:r>
              <a:rPr lang="es-CL"/>
              <a:t>Se puede penalizar (artificialmente) Q para reducir inventarios. Una penalización adecuada lleva a ocupar bien la capacidad.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59</a:t>
            </a:fld>
            <a:endParaRPr lang="es-ES_tradnl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3096B-027C-48DF-96AC-B7220C902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Distribucion</a:t>
            </a:r>
            <a:r>
              <a:rPr lang="en-US" dirty="0"/>
              <a:t> Normal</a:t>
            </a:r>
            <a:endParaRPr lang="es-C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D9304-6A16-42AA-B7AA-621450DE54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8EAB11-FE8C-4A8C-A1AA-A3DA66784F11}" type="slidenum">
              <a:rPr lang="es-ES_tradnl" smtClean="0"/>
              <a:pPr/>
              <a:t>6</a:t>
            </a:fld>
            <a:endParaRPr lang="es-ES_tradnl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74885546-D8E4-4804-9984-A07B13C70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383" y="1289131"/>
            <a:ext cx="5353234" cy="25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A43CC6-52CB-46B9-8C35-E8126E797DB9}"/>
                  </a:ext>
                </a:extLst>
              </p:cNvPr>
              <p:cNvSpPr txBox="1"/>
              <p:nvPr/>
            </p:nvSpPr>
            <p:spPr>
              <a:xfrm>
                <a:off x="3267905" y="4385569"/>
                <a:ext cx="2551789" cy="397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𝑝𝑟𝑜𝑏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A43CC6-52CB-46B9-8C35-E8126E797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905" y="4385569"/>
                <a:ext cx="2551789" cy="397866"/>
              </a:xfrm>
              <a:prstGeom prst="rect">
                <a:avLst/>
              </a:prstGeom>
              <a:blipFill>
                <a:blip r:embed="rId3"/>
                <a:stretch>
                  <a:fillRect l="-4773" b="-24242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6718869-9F42-4DB4-8A1D-CE5046AA98AF}"/>
              </a:ext>
            </a:extLst>
          </p:cNvPr>
          <p:cNvSpPr txBox="1"/>
          <p:nvPr/>
        </p:nvSpPr>
        <p:spPr>
          <a:xfrm>
            <a:off x="461175" y="4968704"/>
            <a:ext cx="65384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3" eaLnBrk="1" hangingPunct="1"/>
            <a:r>
              <a:rPr lang="es-CL" sz="1600" dirty="0"/>
              <a:t>Z = 1.0	84.1%.</a:t>
            </a:r>
          </a:p>
          <a:p>
            <a:pPr lvl="3" eaLnBrk="1" hangingPunct="1"/>
            <a:r>
              <a:rPr lang="es-CL" sz="1600" dirty="0"/>
              <a:t>Z = 2.0	97.7%.</a:t>
            </a:r>
          </a:p>
          <a:p>
            <a:pPr lvl="3" eaLnBrk="1" hangingPunct="1"/>
            <a:r>
              <a:rPr lang="es-CL" sz="1600" dirty="0"/>
              <a:t>Z = 3.0	99.9%.</a:t>
            </a:r>
          </a:p>
        </p:txBody>
      </p:sp>
    </p:spTree>
    <p:extLst>
      <p:ext uri="{BB962C8B-B14F-4D97-AF65-F5344CB8AC3E}">
        <p14:creationId xmlns:p14="http://schemas.microsoft.com/office/powerpoint/2010/main" val="5580751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Sistemas de Control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CL"/>
              <a:t>Administración ABC de Inventarios:</a:t>
            </a:r>
          </a:p>
          <a:p>
            <a:pPr lvl="2" eaLnBrk="1" hangingPunct="1"/>
            <a:endParaRPr lang="es-CL" sz="1800"/>
          </a:p>
          <a:p>
            <a:pPr lvl="1" eaLnBrk="1" hangingPunct="1"/>
            <a:r>
              <a:rPr lang="es-CL"/>
              <a:t>A: 20% de los artículos, 80% del valor (Pareto).</a:t>
            </a:r>
          </a:p>
          <a:p>
            <a:pPr lvl="2" eaLnBrk="1" hangingPunct="1"/>
            <a:r>
              <a:rPr lang="es-CL" sz="1800"/>
              <a:t>Manejo cuidadoso.</a:t>
            </a:r>
          </a:p>
          <a:p>
            <a:pPr lvl="2" eaLnBrk="1" hangingPunct="1"/>
            <a:r>
              <a:rPr lang="es-CL" sz="1800"/>
              <a:t>Poco inventario de seguridad.</a:t>
            </a:r>
          </a:p>
          <a:p>
            <a:pPr lvl="3" eaLnBrk="1" hangingPunct="1"/>
            <a:endParaRPr lang="es-CL"/>
          </a:p>
          <a:p>
            <a:pPr lvl="1" eaLnBrk="1" hangingPunct="1"/>
            <a:r>
              <a:rPr lang="es-CL"/>
              <a:t>C: 50% de los artículos, 5% del valor.</a:t>
            </a:r>
          </a:p>
          <a:p>
            <a:pPr lvl="2" eaLnBrk="1" hangingPunct="1"/>
            <a:r>
              <a:rPr lang="es-CL" sz="1800"/>
              <a:t>Manejo menos riguroso.</a:t>
            </a:r>
          </a:p>
          <a:p>
            <a:pPr lvl="2" eaLnBrk="1" hangingPunct="1"/>
            <a:r>
              <a:rPr lang="es-CL" sz="1800"/>
              <a:t>Mayor inventario de seguridad.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60</a:t>
            </a:fld>
            <a:endParaRPr lang="es-ES_tradnl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Aplicando ABC</a:t>
            </a:r>
          </a:p>
        </p:txBody>
      </p:sp>
      <p:graphicFrame>
        <p:nvGraphicFramePr>
          <p:cNvPr id="13314" name="Object 3"/>
          <p:cNvGraphicFramePr>
            <a:graphicFrameLocks noChangeAspect="1"/>
          </p:cNvGraphicFramePr>
          <p:nvPr/>
        </p:nvGraphicFramePr>
        <p:xfrm>
          <a:off x="958850" y="2068513"/>
          <a:ext cx="7226300" cy="368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181600" imgH="2654300" progId="Excel.Sheet.8">
                  <p:embed/>
                </p:oleObj>
              </mc:Choice>
              <mc:Fallback>
                <p:oleObj name="Worksheet" r:id="rId2" imgW="5181600" imgH="2654300" progId="Excel.Sheet.8">
                  <p:embed/>
                  <p:pic>
                    <p:nvPicPr>
                      <p:cNvPr id="1331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850" y="2068513"/>
                        <a:ext cx="7226300" cy="36893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E9565-17FE-458C-8D77-6B8A266C80DB}" type="slidenum">
              <a:rPr lang="es-ES_tradnl" smtClean="0"/>
              <a:pPr>
                <a:defRPr/>
              </a:pPr>
              <a:t>61</a:t>
            </a:fld>
            <a:endParaRPr lang="es-ES_tradnl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CL">
                <a:solidFill>
                  <a:schemeClr val="bg1"/>
                </a:solidFill>
              </a:rPr>
              <a:t>Gráfico ABC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685800" y="1739900"/>
          <a:ext cx="7772400" cy="422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6159500" imgH="3543300" progId="Excel.Sheet.8">
                  <p:embed/>
                </p:oleObj>
              </mc:Choice>
              <mc:Fallback>
                <p:oleObj name="Worksheet" r:id="rId2" imgW="6159500" imgH="3543300" progId="Excel.Sheet.8">
                  <p:embed/>
                  <p:pic>
                    <p:nvPicPr>
                      <p:cNvPr id="1433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739900"/>
                        <a:ext cx="7772400" cy="422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2820988" y="2286000"/>
            <a:ext cx="0" cy="259080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4497388" y="2286000"/>
            <a:ext cx="0" cy="2590800"/>
          </a:xfrm>
          <a:prstGeom prst="line">
            <a:avLst/>
          </a:prstGeom>
          <a:noFill/>
          <a:ln w="28575">
            <a:solidFill>
              <a:srgbClr val="CC33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271713" y="22463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000066"/>
                </a:solidFill>
                <a:latin typeface="Arial Rounded MT Bold" pitchFamily="34" charset="0"/>
              </a:rPr>
              <a:t>A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430588" y="22463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000066"/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5640388" y="22463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000066"/>
                </a:solidFill>
                <a:latin typeface="Arial Rounded MT Bold" pitchFamily="34" charset="0"/>
              </a:rPr>
              <a:t>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E9565-17FE-458C-8D77-6B8A266C80DB}" type="slidenum">
              <a:rPr lang="es-ES_tradnl" smtClean="0"/>
              <a:pPr>
                <a:defRPr/>
              </a:pPr>
              <a:t>62</a:t>
            </a:fld>
            <a:endParaRPr lang="es-ES_tradnl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0484" y="672656"/>
            <a:ext cx="42875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Características</a:t>
            </a:r>
            <a:r>
              <a:rPr sz="3200" spc="-75" dirty="0"/>
              <a:t> </a:t>
            </a:r>
            <a:r>
              <a:rPr sz="3200" spc="-5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1310639" y="1569719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40839" y="1416812"/>
            <a:ext cx="6741795" cy="8134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Flujo por</a:t>
            </a:r>
            <a:r>
              <a:rPr sz="2400" spc="-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Proyecto:</a:t>
            </a:r>
            <a:endParaRPr sz="24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4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1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Distintas etapas que se enlazan para realizar un</a:t>
            </a:r>
            <a:r>
              <a:rPr sz="2000" spc="7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trabajo.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43200" y="35052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419100" y="0"/>
                </a:moveTo>
                <a:lnTo>
                  <a:pt x="362231" y="2434"/>
                </a:lnTo>
                <a:lnTo>
                  <a:pt x="307688" y="9526"/>
                </a:lnTo>
                <a:lnTo>
                  <a:pt x="255969" y="20958"/>
                </a:lnTo>
                <a:lnTo>
                  <a:pt x="207574" y="36412"/>
                </a:lnTo>
                <a:lnTo>
                  <a:pt x="163002" y="55570"/>
                </a:lnTo>
                <a:lnTo>
                  <a:pt x="122753" y="78114"/>
                </a:lnTo>
                <a:lnTo>
                  <a:pt x="87326" y="103727"/>
                </a:lnTo>
                <a:lnTo>
                  <a:pt x="57220" y="132091"/>
                </a:lnTo>
                <a:lnTo>
                  <a:pt x="32935" y="162888"/>
                </a:lnTo>
                <a:lnTo>
                  <a:pt x="3825" y="230510"/>
                </a:lnTo>
                <a:lnTo>
                  <a:pt x="0" y="266700"/>
                </a:lnTo>
                <a:lnTo>
                  <a:pt x="3825" y="302889"/>
                </a:lnTo>
                <a:lnTo>
                  <a:pt x="32935" y="370511"/>
                </a:lnTo>
                <a:lnTo>
                  <a:pt x="57220" y="401308"/>
                </a:lnTo>
                <a:lnTo>
                  <a:pt x="87326" y="429672"/>
                </a:lnTo>
                <a:lnTo>
                  <a:pt x="122753" y="455285"/>
                </a:lnTo>
                <a:lnTo>
                  <a:pt x="163002" y="477829"/>
                </a:lnTo>
                <a:lnTo>
                  <a:pt x="207574" y="496987"/>
                </a:lnTo>
                <a:lnTo>
                  <a:pt x="255969" y="512441"/>
                </a:lnTo>
                <a:lnTo>
                  <a:pt x="307688" y="523873"/>
                </a:lnTo>
                <a:lnTo>
                  <a:pt x="362231" y="530965"/>
                </a:lnTo>
                <a:lnTo>
                  <a:pt x="419100" y="533400"/>
                </a:lnTo>
                <a:lnTo>
                  <a:pt x="475968" y="530965"/>
                </a:lnTo>
                <a:lnTo>
                  <a:pt x="530511" y="523873"/>
                </a:lnTo>
                <a:lnTo>
                  <a:pt x="582230" y="512441"/>
                </a:lnTo>
                <a:lnTo>
                  <a:pt x="630625" y="496987"/>
                </a:lnTo>
                <a:lnTo>
                  <a:pt x="675197" y="477829"/>
                </a:lnTo>
                <a:lnTo>
                  <a:pt x="715446" y="455285"/>
                </a:lnTo>
                <a:lnTo>
                  <a:pt x="750873" y="429672"/>
                </a:lnTo>
                <a:lnTo>
                  <a:pt x="780979" y="401308"/>
                </a:lnTo>
                <a:lnTo>
                  <a:pt x="805264" y="370511"/>
                </a:lnTo>
                <a:lnTo>
                  <a:pt x="834374" y="302889"/>
                </a:lnTo>
                <a:lnTo>
                  <a:pt x="838200" y="266700"/>
                </a:lnTo>
                <a:lnTo>
                  <a:pt x="834374" y="230510"/>
                </a:lnTo>
                <a:lnTo>
                  <a:pt x="805264" y="162888"/>
                </a:lnTo>
                <a:lnTo>
                  <a:pt x="780979" y="132091"/>
                </a:lnTo>
                <a:lnTo>
                  <a:pt x="750873" y="103727"/>
                </a:lnTo>
                <a:lnTo>
                  <a:pt x="715446" y="78114"/>
                </a:lnTo>
                <a:lnTo>
                  <a:pt x="675197" y="55570"/>
                </a:lnTo>
                <a:lnTo>
                  <a:pt x="630625" y="36412"/>
                </a:lnTo>
                <a:lnTo>
                  <a:pt x="582230" y="20958"/>
                </a:lnTo>
                <a:lnTo>
                  <a:pt x="530511" y="9526"/>
                </a:lnTo>
                <a:lnTo>
                  <a:pt x="475968" y="2434"/>
                </a:lnTo>
                <a:lnTo>
                  <a:pt x="41910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0" y="3505200"/>
            <a:ext cx="838200" cy="533400"/>
          </a:xfrm>
          <a:custGeom>
            <a:avLst/>
            <a:gdLst/>
            <a:ahLst/>
            <a:cxnLst/>
            <a:rect l="l" t="t" r="r" b="b"/>
            <a:pathLst>
              <a:path w="838200" h="533400">
                <a:moveTo>
                  <a:pt x="0" y="266700"/>
                </a:moveTo>
                <a:lnTo>
                  <a:pt x="14970" y="195800"/>
                </a:lnTo>
                <a:lnTo>
                  <a:pt x="57219" y="132091"/>
                </a:lnTo>
                <a:lnTo>
                  <a:pt x="87324" y="103727"/>
                </a:lnTo>
                <a:lnTo>
                  <a:pt x="122751" y="78114"/>
                </a:lnTo>
                <a:lnTo>
                  <a:pt x="163000" y="55570"/>
                </a:lnTo>
                <a:lnTo>
                  <a:pt x="207572" y="36412"/>
                </a:lnTo>
                <a:lnTo>
                  <a:pt x="255967" y="20958"/>
                </a:lnTo>
                <a:lnTo>
                  <a:pt x="307686" y="9526"/>
                </a:lnTo>
                <a:lnTo>
                  <a:pt x="362230" y="2434"/>
                </a:lnTo>
                <a:lnTo>
                  <a:pt x="419100" y="0"/>
                </a:lnTo>
                <a:lnTo>
                  <a:pt x="475969" y="2434"/>
                </a:lnTo>
                <a:lnTo>
                  <a:pt x="530513" y="9526"/>
                </a:lnTo>
                <a:lnTo>
                  <a:pt x="582233" y="20958"/>
                </a:lnTo>
                <a:lnTo>
                  <a:pt x="630628" y="36412"/>
                </a:lnTo>
                <a:lnTo>
                  <a:pt x="675200" y="55570"/>
                </a:lnTo>
                <a:lnTo>
                  <a:pt x="715449" y="78114"/>
                </a:lnTo>
                <a:lnTo>
                  <a:pt x="750875" y="103727"/>
                </a:lnTo>
                <a:lnTo>
                  <a:pt x="780981" y="132091"/>
                </a:lnTo>
                <a:lnTo>
                  <a:pt x="805265" y="162888"/>
                </a:lnTo>
                <a:lnTo>
                  <a:pt x="834374" y="230510"/>
                </a:lnTo>
                <a:lnTo>
                  <a:pt x="838200" y="266700"/>
                </a:lnTo>
                <a:lnTo>
                  <a:pt x="834374" y="302889"/>
                </a:lnTo>
                <a:lnTo>
                  <a:pt x="805265" y="370511"/>
                </a:lnTo>
                <a:lnTo>
                  <a:pt x="780981" y="401308"/>
                </a:lnTo>
                <a:lnTo>
                  <a:pt x="750875" y="429672"/>
                </a:lnTo>
                <a:lnTo>
                  <a:pt x="715449" y="455285"/>
                </a:lnTo>
                <a:lnTo>
                  <a:pt x="675200" y="477829"/>
                </a:lnTo>
                <a:lnTo>
                  <a:pt x="630628" y="496987"/>
                </a:lnTo>
                <a:lnTo>
                  <a:pt x="582233" y="512441"/>
                </a:lnTo>
                <a:lnTo>
                  <a:pt x="530513" y="523873"/>
                </a:lnTo>
                <a:lnTo>
                  <a:pt x="475969" y="530965"/>
                </a:lnTo>
                <a:lnTo>
                  <a:pt x="419100" y="533400"/>
                </a:lnTo>
                <a:lnTo>
                  <a:pt x="362230" y="530965"/>
                </a:lnTo>
                <a:lnTo>
                  <a:pt x="307686" y="523873"/>
                </a:lnTo>
                <a:lnTo>
                  <a:pt x="255967" y="512441"/>
                </a:lnTo>
                <a:lnTo>
                  <a:pt x="207572" y="496987"/>
                </a:lnTo>
                <a:lnTo>
                  <a:pt x="163000" y="477829"/>
                </a:lnTo>
                <a:lnTo>
                  <a:pt x="122751" y="455285"/>
                </a:lnTo>
                <a:lnTo>
                  <a:pt x="87324" y="429672"/>
                </a:lnTo>
                <a:lnTo>
                  <a:pt x="57219" y="401308"/>
                </a:lnTo>
                <a:lnTo>
                  <a:pt x="32934" y="370511"/>
                </a:lnTo>
                <a:lnTo>
                  <a:pt x="3825" y="302889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714244" y="3637279"/>
            <a:ext cx="89598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40458C"/>
                </a:solidFill>
                <a:latin typeface="Tahoma"/>
                <a:cs typeface="Tahoma"/>
              </a:rPr>
              <a:t>Comienzo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43600" y="3505200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457200" y="0"/>
                </a:moveTo>
                <a:lnTo>
                  <a:pt x="399850" y="2077"/>
                </a:lnTo>
                <a:lnTo>
                  <a:pt x="344626" y="8145"/>
                </a:lnTo>
                <a:lnTo>
                  <a:pt x="291956" y="17951"/>
                </a:lnTo>
                <a:lnTo>
                  <a:pt x="242269" y="31248"/>
                </a:lnTo>
                <a:lnTo>
                  <a:pt x="195993" y="47783"/>
                </a:lnTo>
                <a:lnTo>
                  <a:pt x="153556" y="67308"/>
                </a:lnTo>
                <a:lnTo>
                  <a:pt x="115387" y="89573"/>
                </a:lnTo>
                <a:lnTo>
                  <a:pt x="81915" y="114328"/>
                </a:lnTo>
                <a:lnTo>
                  <a:pt x="53568" y="141322"/>
                </a:lnTo>
                <a:lnTo>
                  <a:pt x="13963" y="201031"/>
                </a:lnTo>
                <a:lnTo>
                  <a:pt x="0" y="266700"/>
                </a:lnTo>
                <a:lnTo>
                  <a:pt x="3562" y="300154"/>
                </a:lnTo>
                <a:lnTo>
                  <a:pt x="30775" y="363092"/>
                </a:lnTo>
                <a:lnTo>
                  <a:pt x="81915" y="419071"/>
                </a:lnTo>
                <a:lnTo>
                  <a:pt x="115387" y="443826"/>
                </a:lnTo>
                <a:lnTo>
                  <a:pt x="153556" y="466091"/>
                </a:lnTo>
                <a:lnTo>
                  <a:pt x="195993" y="485616"/>
                </a:lnTo>
                <a:lnTo>
                  <a:pt x="242269" y="502151"/>
                </a:lnTo>
                <a:lnTo>
                  <a:pt x="291956" y="515448"/>
                </a:lnTo>
                <a:lnTo>
                  <a:pt x="344626" y="525254"/>
                </a:lnTo>
                <a:lnTo>
                  <a:pt x="399850" y="531322"/>
                </a:lnTo>
                <a:lnTo>
                  <a:pt x="457200" y="533400"/>
                </a:lnTo>
                <a:lnTo>
                  <a:pt x="514549" y="531322"/>
                </a:lnTo>
                <a:lnTo>
                  <a:pt x="569773" y="525254"/>
                </a:lnTo>
                <a:lnTo>
                  <a:pt x="622443" y="515448"/>
                </a:lnTo>
                <a:lnTo>
                  <a:pt x="672130" y="502151"/>
                </a:lnTo>
                <a:lnTo>
                  <a:pt x="718406" y="485616"/>
                </a:lnTo>
                <a:lnTo>
                  <a:pt x="760843" y="466091"/>
                </a:lnTo>
                <a:lnTo>
                  <a:pt x="799012" y="443826"/>
                </a:lnTo>
                <a:lnTo>
                  <a:pt x="832484" y="419071"/>
                </a:lnTo>
                <a:lnTo>
                  <a:pt x="860831" y="392077"/>
                </a:lnTo>
                <a:lnTo>
                  <a:pt x="900436" y="332368"/>
                </a:lnTo>
                <a:lnTo>
                  <a:pt x="914400" y="266700"/>
                </a:lnTo>
                <a:lnTo>
                  <a:pt x="910837" y="233245"/>
                </a:lnTo>
                <a:lnTo>
                  <a:pt x="883624" y="170307"/>
                </a:lnTo>
                <a:lnTo>
                  <a:pt x="832484" y="114328"/>
                </a:lnTo>
                <a:lnTo>
                  <a:pt x="799012" y="89573"/>
                </a:lnTo>
                <a:lnTo>
                  <a:pt x="760843" y="67308"/>
                </a:lnTo>
                <a:lnTo>
                  <a:pt x="718406" y="47783"/>
                </a:lnTo>
                <a:lnTo>
                  <a:pt x="672130" y="31248"/>
                </a:lnTo>
                <a:lnTo>
                  <a:pt x="622443" y="17951"/>
                </a:lnTo>
                <a:lnTo>
                  <a:pt x="569773" y="8145"/>
                </a:lnTo>
                <a:lnTo>
                  <a:pt x="514549" y="2077"/>
                </a:lnTo>
                <a:lnTo>
                  <a:pt x="45720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43600" y="3505200"/>
            <a:ext cx="914400" cy="533400"/>
          </a:xfrm>
          <a:custGeom>
            <a:avLst/>
            <a:gdLst/>
            <a:ahLst/>
            <a:cxnLst/>
            <a:rect l="l" t="t" r="r" b="b"/>
            <a:pathLst>
              <a:path w="914400" h="533400">
                <a:moveTo>
                  <a:pt x="0" y="266700"/>
                </a:moveTo>
                <a:lnTo>
                  <a:pt x="13963" y="201031"/>
                </a:lnTo>
                <a:lnTo>
                  <a:pt x="53568" y="141323"/>
                </a:lnTo>
                <a:lnTo>
                  <a:pt x="81914" y="114328"/>
                </a:lnTo>
                <a:lnTo>
                  <a:pt x="115386" y="89574"/>
                </a:lnTo>
                <a:lnTo>
                  <a:pt x="153555" y="67309"/>
                </a:lnTo>
                <a:lnTo>
                  <a:pt x="195991" y="47783"/>
                </a:lnTo>
                <a:lnTo>
                  <a:pt x="242267" y="31248"/>
                </a:lnTo>
                <a:lnTo>
                  <a:pt x="291955" y="17951"/>
                </a:lnTo>
                <a:lnTo>
                  <a:pt x="344625" y="8145"/>
                </a:lnTo>
                <a:lnTo>
                  <a:pt x="399849" y="2077"/>
                </a:lnTo>
                <a:lnTo>
                  <a:pt x="457200" y="0"/>
                </a:lnTo>
                <a:lnTo>
                  <a:pt x="514550" y="2077"/>
                </a:lnTo>
                <a:lnTo>
                  <a:pt x="569775" y="8145"/>
                </a:lnTo>
                <a:lnTo>
                  <a:pt x="622445" y="17951"/>
                </a:lnTo>
                <a:lnTo>
                  <a:pt x="672132" y="31248"/>
                </a:lnTo>
                <a:lnTo>
                  <a:pt x="718408" y="47783"/>
                </a:lnTo>
                <a:lnTo>
                  <a:pt x="760845" y="67309"/>
                </a:lnTo>
                <a:lnTo>
                  <a:pt x="799013" y="89574"/>
                </a:lnTo>
                <a:lnTo>
                  <a:pt x="832485" y="114328"/>
                </a:lnTo>
                <a:lnTo>
                  <a:pt x="860832" y="141323"/>
                </a:lnTo>
                <a:lnTo>
                  <a:pt x="900437" y="201031"/>
                </a:lnTo>
                <a:lnTo>
                  <a:pt x="914400" y="266700"/>
                </a:lnTo>
                <a:lnTo>
                  <a:pt x="910838" y="300154"/>
                </a:lnTo>
                <a:lnTo>
                  <a:pt x="883625" y="363092"/>
                </a:lnTo>
                <a:lnTo>
                  <a:pt x="832485" y="419071"/>
                </a:lnTo>
                <a:lnTo>
                  <a:pt x="799013" y="443826"/>
                </a:lnTo>
                <a:lnTo>
                  <a:pt x="760845" y="466091"/>
                </a:lnTo>
                <a:lnTo>
                  <a:pt x="718408" y="485616"/>
                </a:lnTo>
                <a:lnTo>
                  <a:pt x="672132" y="502152"/>
                </a:lnTo>
                <a:lnTo>
                  <a:pt x="622445" y="515448"/>
                </a:lnTo>
                <a:lnTo>
                  <a:pt x="569775" y="525255"/>
                </a:lnTo>
                <a:lnTo>
                  <a:pt x="514550" y="531322"/>
                </a:lnTo>
                <a:lnTo>
                  <a:pt x="457200" y="533400"/>
                </a:lnTo>
                <a:lnTo>
                  <a:pt x="399849" y="531322"/>
                </a:lnTo>
                <a:lnTo>
                  <a:pt x="344625" y="525255"/>
                </a:lnTo>
                <a:lnTo>
                  <a:pt x="291955" y="515448"/>
                </a:lnTo>
                <a:lnTo>
                  <a:pt x="242267" y="502152"/>
                </a:lnTo>
                <a:lnTo>
                  <a:pt x="195991" y="485616"/>
                </a:lnTo>
                <a:lnTo>
                  <a:pt x="153555" y="466091"/>
                </a:lnTo>
                <a:lnTo>
                  <a:pt x="115386" y="443826"/>
                </a:lnTo>
                <a:lnTo>
                  <a:pt x="81914" y="419071"/>
                </a:lnTo>
                <a:lnTo>
                  <a:pt x="53568" y="392077"/>
                </a:lnTo>
                <a:lnTo>
                  <a:pt x="13963" y="332368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79349" y="3637279"/>
            <a:ext cx="4432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40458C"/>
                </a:solidFill>
                <a:latin typeface="Tahoma"/>
                <a:cs typeface="Tahoma"/>
              </a:rPr>
              <a:t>F</a:t>
            </a:r>
            <a:r>
              <a:rPr sz="1600" spc="-5" dirty="0">
                <a:solidFill>
                  <a:srgbClr val="40458C"/>
                </a:solidFill>
                <a:latin typeface="Tahoma"/>
                <a:cs typeface="Tahoma"/>
              </a:rPr>
              <a:t>i</a:t>
            </a:r>
            <a:r>
              <a:rPr sz="1600" spc="-10" dirty="0">
                <a:solidFill>
                  <a:srgbClr val="40458C"/>
                </a:solidFill>
                <a:latin typeface="Tahoma"/>
                <a:cs typeface="Tahoma"/>
              </a:rPr>
              <a:t>n</a:t>
            </a:r>
            <a:r>
              <a:rPr sz="1600" spc="-5" dirty="0">
                <a:solidFill>
                  <a:srgbClr val="40458C"/>
                </a:solidFill>
                <a:latin typeface="Tahoma"/>
                <a:cs typeface="Tahoma"/>
              </a:rPr>
              <a:t>a</a:t>
            </a:r>
            <a:r>
              <a:rPr sz="1600" dirty="0">
                <a:solidFill>
                  <a:srgbClr val="40458C"/>
                </a:solidFill>
                <a:latin typeface="Tahoma"/>
                <a:cs typeface="Tahoma"/>
              </a:rPr>
              <a:t>l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37873" y="3064941"/>
            <a:ext cx="645160" cy="529590"/>
          </a:xfrm>
          <a:custGeom>
            <a:avLst/>
            <a:gdLst/>
            <a:ahLst/>
            <a:cxnLst/>
            <a:rect l="l" t="t" r="r" b="b"/>
            <a:pathLst>
              <a:path w="645160" h="529589">
                <a:moveTo>
                  <a:pt x="16065" y="0"/>
                </a:moveTo>
                <a:lnTo>
                  <a:pt x="0" y="19672"/>
                </a:lnTo>
                <a:lnTo>
                  <a:pt x="577583" y="491032"/>
                </a:lnTo>
                <a:lnTo>
                  <a:pt x="561517" y="510705"/>
                </a:lnTo>
                <a:lnTo>
                  <a:pt x="644652" y="529361"/>
                </a:lnTo>
                <a:lnTo>
                  <a:pt x="618552" y="471347"/>
                </a:lnTo>
                <a:lnTo>
                  <a:pt x="593636" y="471347"/>
                </a:lnTo>
                <a:lnTo>
                  <a:pt x="16065" y="0"/>
                </a:lnTo>
                <a:close/>
              </a:path>
              <a:path w="645160" h="529589">
                <a:moveTo>
                  <a:pt x="609701" y="451675"/>
                </a:moveTo>
                <a:lnTo>
                  <a:pt x="593636" y="471347"/>
                </a:lnTo>
                <a:lnTo>
                  <a:pt x="618552" y="471347"/>
                </a:lnTo>
                <a:lnTo>
                  <a:pt x="609701" y="451675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0800" y="2692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60" y="4296"/>
                </a:lnTo>
                <a:lnTo>
                  <a:pt x="173639" y="16685"/>
                </a:lnTo>
                <a:lnTo>
                  <a:pt x="132091" y="36412"/>
                </a:lnTo>
                <a:lnTo>
                  <a:pt x="94868" y="62724"/>
                </a:lnTo>
                <a:lnTo>
                  <a:pt x="62724" y="94868"/>
                </a:lnTo>
                <a:lnTo>
                  <a:pt x="36412" y="132091"/>
                </a:lnTo>
                <a:lnTo>
                  <a:pt x="16685" y="173639"/>
                </a:lnTo>
                <a:lnTo>
                  <a:pt x="4296" y="218760"/>
                </a:lnTo>
                <a:lnTo>
                  <a:pt x="0" y="266700"/>
                </a:lnTo>
                <a:lnTo>
                  <a:pt x="4296" y="314639"/>
                </a:lnTo>
                <a:lnTo>
                  <a:pt x="16685" y="359760"/>
                </a:lnTo>
                <a:lnTo>
                  <a:pt x="36412" y="401308"/>
                </a:lnTo>
                <a:lnTo>
                  <a:pt x="62724" y="438531"/>
                </a:lnTo>
                <a:lnTo>
                  <a:pt x="94868" y="470675"/>
                </a:lnTo>
                <a:lnTo>
                  <a:pt x="132091" y="496987"/>
                </a:lnTo>
                <a:lnTo>
                  <a:pt x="173639" y="516714"/>
                </a:lnTo>
                <a:lnTo>
                  <a:pt x="218760" y="529103"/>
                </a:lnTo>
                <a:lnTo>
                  <a:pt x="266700" y="533400"/>
                </a:lnTo>
                <a:lnTo>
                  <a:pt x="314639" y="529103"/>
                </a:lnTo>
                <a:lnTo>
                  <a:pt x="359760" y="516714"/>
                </a:lnTo>
                <a:lnTo>
                  <a:pt x="401308" y="496987"/>
                </a:lnTo>
                <a:lnTo>
                  <a:pt x="438531" y="470675"/>
                </a:lnTo>
                <a:lnTo>
                  <a:pt x="470675" y="438531"/>
                </a:lnTo>
                <a:lnTo>
                  <a:pt x="496987" y="401308"/>
                </a:lnTo>
                <a:lnTo>
                  <a:pt x="516714" y="359760"/>
                </a:lnTo>
                <a:lnTo>
                  <a:pt x="529103" y="314639"/>
                </a:lnTo>
                <a:lnTo>
                  <a:pt x="533400" y="266700"/>
                </a:lnTo>
                <a:lnTo>
                  <a:pt x="529103" y="218760"/>
                </a:lnTo>
                <a:lnTo>
                  <a:pt x="516714" y="173639"/>
                </a:lnTo>
                <a:lnTo>
                  <a:pt x="496987" y="132091"/>
                </a:lnTo>
                <a:lnTo>
                  <a:pt x="470675" y="94868"/>
                </a:lnTo>
                <a:lnTo>
                  <a:pt x="438531" y="62724"/>
                </a:lnTo>
                <a:lnTo>
                  <a:pt x="401308" y="36412"/>
                </a:lnTo>
                <a:lnTo>
                  <a:pt x="359760" y="16685"/>
                </a:lnTo>
                <a:lnTo>
                  <a:pt x="314639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60800" y="2692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60"/>
                </a:lnTo>
                <a:lnTo>
                  <a:pt x="16685" y="173639"/>
                </a:lnTo>
                <a:lnTo>
                  <a:pt x="36412" y="132091"/>
                </a:lnTo>
                <a:lnTo>
                  <a:pt x="62724" y="94868"/>
                </a:lnTo>
                <a:lnTo>
                  <a:pt x="94868" y="62724"/>
                </a:lnTo>
                <a:lnTo>
                  <a:pt x="132091" y="36412"/>
                </a:lnTo>
                <a:lnTo>
                  <a:pt x="173639" y="16685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5"/>
                </a:lnTo>
                <a:lnTo>
                  <a:pt x="401308" y="36412"/>
                </a:lnTo>
                <a:lnTo>
                  <a:pt x="438531" y="62724"/>
                </a:lnTo>
                <a:lnTo>
                  <a:pt x="470675" y="94868"/>
                </a:lnTo>
                <a:lnTo>
                  <a:pt x="496987" y="132091"/>
                </a:lnTo>
                <a:lnTo>
                  <a:pt x="516714" y="173639"/>
                </a:lnTo>
                <a:lnTo>
                  <a:pt x="529103" y="218760"/>
                </a:lnTo>
                <a:lnTo>
                  <a:pt x="533400" y="266700"/>
                </a:lnTo>
                <a:lnTo>
                  <a:pt x="529103" y="314639"/>
                </a:lnTo>
                <a:lnTo>
                  <a:pt x="516714" y="359760"/>
                </a:lnTo>
                <a:lnTo>
                  <a:pt x="496987" y="401308"/>
                </a:lnTo>
                <a:lnTo>
                  <a:pt x="470675" y="438531"/>
                </a:lnTo>
                <a:lnTo>
                  <a:pt x="438531" y="470675"/>
                </a:lnTo>
                <a:lnTo>
                  <a:pt x="401308" y="496987"/>
                </a:lnTo>
                <a:lnTo>
                  <a:pt x="359760" y="516714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4"/>
                </a:lnTo>
                <a:lnTo>
                  <a:pt x="132091" y="496987"/>
                </a:lnTo>
                <a:lnTo>
                  <a:pt x="94868" y="470675"/>
                </a:lnTo>
                <a:lnTo>
                  <a:pt x="62724" y="438531"/>
                </a:lnTo>
                <a:lnTo>
                  <a:pt x="36412" y="401308"/>
                </a:lnTo>
                <a:lnTo>
                  <a:pt x="16685" y="359760"/>
                </a:lnTo>
                <a:lnTo>
                  <a:pt x="4296" y="314639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052087" y="2809240"/>
            <a:ext cx="15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58C"/>
                </a:solidFill>
                <a:latin typeface="Tahoma"/>
                <a:cs typeface="Tahoma"/>
              </a:rPr>
              <a:t>1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003800" y="2692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60" y="4296"/>
                </a:lnTo>
                <a:lnTo>
                  <a:pt x="173639" y="16685"/>
                </a:lnTo>
                <a:lnTo>
                  <a:pt x="132091" y="36412"/>
                </a:lnTo>
                <a:lnTo>
                  <a:pt x="94868" y="62724"/>
                </a:lnTo>
                <a:lnTo>
                  <a:pt x="62724" y="94868"/>
                </a:lnTo>
                <a:lnTo>
                  <a:pt x="36412" y="132091"/>
                </a:lnTo>
                <a:lnTo>
                  <a:pt x="16685" y="173639"/>
                </a:lnTo>
                <a:lnTo>
                  <a:pt x="4296" y="218760"/>
                </a:lnTo>
                <a:lnTo>
                  <a:pt x="0" y="266700"/>
                </a:lnTo>
                <a:lnTo>
                  <a:pt x="4296" y="314639"/>
                </a:lnTo>
                <a:lnTo>
                  <a:pt x="16685" y="359760"/>
                </a:lnTo>
                <a:lnTo>
                  <a:pt x="36412" y="401308"/>
                </a:lnTo>
                <a:lnTo>
                  <a:pt x="62724" y="438531"/>
                </a:lnTo>
                <a:lnTo>
                  <a:pt x="94868" y="470675"/>
                </a:lnTo>
                <a:lnTo>
                  <a:pt x="132091" y="496987"/>
                </a:lnTo>
                <a:lnTo>
                  <a:pt x="173639" y="516714"/>
                </a:lnTo>
                <a:lnTo>
                  <a:pt x="218760" y="529103"/>
                </a:lnTo>
                <a:lnTo>
                  <a:pt x="266700" y="533400"/>
                </a:lnTo>
                <a:lnTo>
                  <a:pt x="314639" y="529103"/>
                </a:lnTo>
                <a:lnTo>
                  <a:pt x="359760" y="516714"/>
                </a:lnTo>
                <a:lnTo>
                  <a:pt x="401308" y="496987"/>
                </a:lnTo>
                <a:lnTo>
                  <a:pt x="438531" y="470675"/>
                </a:lnTo>
                <a:lnTo>
                  <a:pt x="470675" y="438531"/>
                </a:lnTo>
                <a:lnTo>
                  <a:pt x="496987" y="401308"/>
                </a:lnTo>
                <a:lnTo>
                  <a:pt x="516714" y="359760"/>
                </a:lnTo>
                <a:lnTo>
                  <a:pt x="529103" y="314639"/>
                </a:lnTo>
                <a:lnTo>
                  <a:pt x="533400" y="266700"/>
                </a:lnTo>
                <a:lnTo>
                  <a:pt x="529103" y="218760"/>
                </a:lnTo>
                <a:lnTo>
                  <a:pt x="516714" y="173639"/>
                </a:lnTo>
                <a:lnTo>
                  <a:pt x="496987" y="132091"/>
                </a:lnTo>
                <a:lnTo>
                  <a:pt x="470675" y="94868"/>
                </a:lnTo>
                <a:lnTo>
                  <a:pt x="438531" y="62724"/>
                </a:lnTo>
                <a:lnTo>
                  <a:pt x="401308" y="36412"/>
                </a:lnTo>
                <a:lnTo>
                  <a:pt x="359760" y="16685"/>
                </a:lnTo>
                <a:lnTo>
                  <a:pt x="314639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03800" y="26924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60"/>
                </a:lnTo>
                <a:lnTo>
                  <a:pt x="16685" y="173639"/>
                </a:lnTo>
                <a:lnTo>
                  <a:pt x="36412" y="132091"/>
                </a:lnTo>
                <a:lnTo>
                  <a:pt x="62724" y="94868"/>
                </a:lnTo>
                <a:lnTo>
                  <a:pt x="94868" y="62724"/>
                </a:lnTo>
                <a:lnTo>
                  <a:pt x="132091" y="36412"/>
                </a:lnTo>
                <a:lnTo>
                  <a:pt x="173639" y="16685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5"/>
                </a:lnTo>
                <a:lnTo>
                  <a:pt x="401308" y="36412"/>
                </a:lnTo>
                <a:lnTo>
                  <a:pt x="438531" y="62724"/>
                </a:lnTo>
                <a:lnTo>
                  <a:pt x="470675" y="94868"/>
                </a:lnTo>
                <a:lnTo>
                  <a:pt x="496987" y="132091"/>
                </a:lnTo>
                <a:lnTo>
                  <a:pt x="516714" y="173639"/>
                </a:lnTo>
                <a:lnTo>
                  <a:pt x="529103" y="218760"/>
                </a:lnTo>
                <a:lnTo>
                  <a:pt x="533400" y="266700"/>
                </a:lnTo>
                <a:lnTo>
                  <a:pt x="529103" y="314639"/>
                </a:lnTo>
                <a:lnTo>
                  <a:pt x="516714" y="359760"/>
                </a:lnTo>
                <a:lnTo>
                  <a:pt x="496987" y="401308"/>
                </a:lnTo>
                <a:lnTo>
                  <a:pt x="470675" y="438531"/>
                </a:lnTo>
                <a:lnTo>
                  <a:pt x="438531" y="470675"/>
                </a:lnTo>
                <a:lnTo>
                  <a:pt x="401308" y="496987"/>
                </a:lnTo>
                <a:lnTo>
                  <a:pt x="359760" y="516714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4"/>
                </a:lnTo>
                <a:lnTo>
                  <a:pt x="132091" y="496987"/>
                </a:lnTo>
                <a:lnTo>
                  <a:pt x="94868" y="470675"/>
                </a:lnTo>
                <a:lnTo>
                  <a:pt x="62724" y="438531"/>
                </a:lnTo>
                <a:lnTo>
                  <a:pt x="36412" y="401308"/>
                </a:lnTo>
                <a:lnTo>
                  <a:pt x="16685" y="359760"/>
                </a:lnTo>
                <a:lnTo>
                  <a:pt x="4296" y="314639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95087" y="2809240"/>
            <a:ext cx="1504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40458C"/>
                </a:solidFill>
                <a:latin typeface="Tahoma"/>
                <a:cs typeface="Tahoma"/>
              </a:rPr>
              <a:t>3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94200" y="29591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25400"/>
                </a:lnTo>
                <a:lnTo>
                  <a:pt x="0" y="25400"/>
                </a:lnTo>
                <a:lnTo>
                  <a:pt x="0" y="50800"/>
                </a:lnTo>
                <a:lnTo>
                  <a:pt x="533400" y="50800"/>
                </a:lnTo>
                <a:lnTo>
                  <a:pt x="533400" y="76200"/>
                </a:lnTo>
                <a:lnTo>
                  <a:pt x="609600" y="38100"/>
                </a:lnTo>
                <a:lnTo>
                  <a:pt x="533400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0214" y="3096272"/>
            <a:ext cx="388620" cy="486409"/>
          </a:xfrm>
          <a:custGeom>
            <a:avLst/>
            <a:gdLst/>
            <a:ahLst/>
            <a:cxnLst/>
            <a:rect l="l" t="t" r="r" b="b"/>
            <a:pathLst>
              <a:path w="388620" h="486410">
                <a:moveTo>
                  <a:pt x="388315" y="0"/>
                </a:moveTo>
                <a:lnTo>
                  <a:pt x="311150" y="36106"/>
                </a:lnTo>
                <a:lnTo>
                  <a:pt x="331076" y="51866"/>
                </a:lnTo>
                <a:lnTo>
                  <a:pt x="0" y="470255"/>
                </a:lnTo>
                <a:lnTo>
                  <a:pt x="19913" y="486016"/>
                </a:lnTo>
                <a:lnTo>
                  <a:pt x="350989" y="67627"/>
                </a:lnTo>
                <a:lnTo>
                  <a:pt x="374194" y="67627"/>
                </a:lnTo>
                <a:lnTo>
                  <a:pt x="388315" y="0"/>
                </a:lnTo>
                <a:close/>
              </a:path>
              <a:path w="388620" h="486410">
                <a:moveTo>
                  <a:pt x="374194" y="67627"/>
                </a:moveTo>
                <a:lnTo>
                  <a:pt x="350989" y="67627"/>
                </a:lnTo>
                <a:lnTo>
                  <a:pt x="370903" y="83388"/>
                </a:lnTo>
                <a:lnTo>
                  <a:pt x="374194" y="67627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17682" y="3185845"/>
            <a:ext cx="781050" cy="1129030"/>
          </a:xfrm>
          <a:custGeom>
            <a:avLst/>
            <a:gdLst/>
            <a:ahLst/>
            <a:cxnLst/>
            <a:rect l="l" t="t" r="r" b="b"/>
            <a:pathLst>
              <a:path w="781050" h="1129029">
                <a:moveTo>
                  <a:pt x="780732" y="0"/>
                </a:moveTo>
                <a:lnTo>
                  <a:pt x="706183" y="41236"/>
                </a:lnTo>
                <a:lnTo>
                  <a:pt x="727125" y="55613"/>
                </a:lnTo>
                <a:lnTo>
                  <a:pt x="0" y="1114120"/>
                </a:lnTo>
                <a:lnTo>
                  <a:pt x="20942" y="1128496"/>
                </a:lnTo>
                <a:lnTo>
                  <a:pt x="748055" y="70002"/>
                </a:lnTo>
                <a:lnTo>
                  <a:pt x="770997" y="70002"/>
                </a:lnTo>
                <a:lnTo>
                  <a:pt x="780732" y="0"/>
                </a:lnTo>
                <a:close/>
              </a:path>
              <a:path w="781050" h="1129029">
                <a:moveTo>
                  <a:pt x="770997" y="70002"/>
                </a:moveTo>
                <a:lnTo>
                  <a:pt x="748055" y="70002"/>
                </a:lnTo>
                <a:lnTo>
                  <a:pt x="768997" y="84378"/>
                </a:lnTo>
                <a:lnTo>
                  <a:pt x="770997" y="70002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69643" y="523862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60" y="4296"/>
                </a:lnTo>
                <a:lnTo>
                  <a:pt x="173639" y="16685"/>
                </a:lnTo>
                <a:lnTo>
                  <a:pt x="132091" y="36412"/>
                </a:lnTo>
                <a:lnTo>
                  <a:pt x="94868" y="62724"/>
                </a:lnTo>
                <a:lnTo>
                  <a:pt x="62724" y="94868"/>
                </a:lnTo>
                <a:lnTo>
                  <a:pt x="36412" y="132091"/>
                </a:lnTo>
                <a:lnTo>
                  <a:pt x="16685" y="173639"/>
                </a:lnTo>
                <a:lnTo>
                  <a:pt x="4296" y="218760"/>
                </a:lnTo>
                <a:lnTo>
                  <a:pt x="0" y="266700"/>
                </a:lnTo>
                <a:lnTo>
                  <a:pt x="4296" y="314639"/>
                </a:lnTo>
                <a:lnTo>
                  <a:pt x="16685" y="359760"/>
                </a:lnTo>
                <a:lnTo>
                  <a:pt x="36412" y="401308"/>
                </a:lnTo>
                <a:lnTo>
                  <a:pt x="62724" y="438531"/>
                </a:lnTo>
                <a:lnTo>
                  <a:pt x="94868" y="470675"/>
                </a:lnTo>
                <a:lnTo>
                  <a:pt x="132091" y="496987"/>
                </a:lnTo>
                <a:lnTo>
                  <a:pt x="173639" y="516714"/>
                </a:lnTo>
                <a:lnTo>
                  <a:pt x="218760" y="529103"/>
                </a:lnTo>
                <a:lnTo>
                  <a:pt x="266700" y="533400"/>
                </a:lnTo>
                <a:lnTo>
                  <a:pt x="314639" y="529103"/>
                </a:lnTo>
                <a:lnTo>
                  <a:pt x="359760" y="516714"/>
                </a:lnTo>
                <a:lnTo>
                  <a:pt x="401308" y="496987"/>
                </a:lnTo>
                <a:lnTo>
                  <a:pt x="438531" y="470675"/>
                </a:lnTo>
                <a:lnTo>
                  <a:pt x="470675" y="438531"/>
                </a:lnTo>
                <a:lnTo>
                  <a:pt x="496987" y="401308"/>
                </a:lnTo>
                <a:lnTo>
                  <a:pt x="516714" y="359760"/>
                </a:lnTo>
                <a:lnTo>
                  <a:pt x="529103" y="314639"/>
                </a:lnTo>
                <a:lnTo>
                  <a:pt x="533400" y="266700"/>
                </a:lnTo>
                <a:lnTo>
                  <a:pt x="529103" y="218760"/>
                </a:lnTo>
                <a:lnTo>
                  <a:pt x="516714" y="173639"/>
                </a:lnTo>
                <a:lnTo>
                  <a:pt x="496987" y="132091"/>
                </a:lnTo>
                <a:lnTo>
                  <a:pt x="470675" y="94868"/>
                </a:lnTo>
                <a:lnTo>
                  <a:pt x="438531" y="62724"/>
                </a:lnTo>
                <a:lnTo>
                  <a:pt x="401308" y="36412"/>
                </a:lnTo>
                <a:lnTo>
                  <a:pt x="359760" y="16685"/>
                </a:lnTo>
                <a:lnTo>
                  <a:pt x="314639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69643" y="523862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60"/>
                </a:lnTo>
                <a:lnTo>
                  <a:pt x="16685" y="173639"/>
                </a:lnTo>
                <a:lnTo>
                  <a:pt x="36412" y="132091"/>
                </a:lnTo>
                <a:lnTo>
                  <a:pt x="62724" y="94868"/>
                </a:lnTo>
                <a:lnTo>
                  <a:pt x="94868" y="62724"/>
                </a:lnTo>
                <a:lnTo>
                  <a:pt x="132091" y="36412"/>
                </a:lnTo>
                <a:lnTo>
                  <a:pt x="173639" y="16685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5"/>
                </a:lnTo>
                <a:lnTo>
                  <a:pt x="401308" y="36412"/>
                </a:lnTo>
                <a:lnTo>
                  <a:pt x="438531" y="62724"/>
                </a:lnTo>
                <a:lnTo>
                  <a:pt x="470675" y="94868"/>
                </a:lnTo>
                <a:lnTo>
                  <a:pt x="496987" y="132091"/>
                </a:lnTo>
                <a:lnTo>
                  <a:pt x="516714" y="173639"/>
                </a:lnTo>
                <a:lnTo>
                  <a:pt x="529103" y="218760"/>
                </a:lnTo>
                <a:lnTo>
                  <a:pt x="533400" y="266700"/>
                </a:lnTo>
                <a:lnTo>
                  <a:pt x="529103" y="314639"/>
                </a:lnTo>
                <a:lnTo>
                  <a:pt x="516714" y="359760"/>
                </a:lnTo>
                <a:lnTo>
                  <a:pt x="496987" y="401308"/>
                </a:lnTo>
                <a:lnTo>
                  <a:pt x="470675" y="438531"/>
                </a:lnTo>
                <a:lnTo>
                  <a:pt x="438531" y="470675"/>
                </a:lnTo>
                <a:lnTo>
                  <a:pt x="401308" y="496987"/>
                </a:lnTo>
                <a:lnTo>
                  <a:pt x="359760" y="516714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4"/>
                </a:lnTo>
                <a:lnTo>
                  <a:pt x="132091" y="496987"/>
                </a:lnTo>
                <a:lnTo>
                  <a:pt x="94868" y="470675"/>
                </a:lnTo>
                <a:lnTo>
                  <a:pt x="62724" y="438531"/>
                </a:lnTo>
                <a:lnTo>
                  <a:pt x="36412" y="401308"/>
                </a:lnTo>
                <a:lnTo>
                  <a:pt x="16685" y="359760"/>
                </a:lnTo>
                <a:lnTo>
                  <a:pt x="4296" y="314639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69643" y="6036987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0" y="25398"/>
                </a:moveTo>
                <a:lnTo>
                  <a:pt x="0" y="50798"/>
                </a:lnTo>
                <a:lnTo>
                  <a:pt x="533400" y="50800"/>
                </a:lnTo>
                <a:lnTo>
                  <a:pt x="533400" y="76200"/>
                </a:lnTo>
                <a:lnTo>
                  <a:pt x="609600" y="38100"/>
                </a:lnTo>
                <a:lnTo>
                  <a:pt x="584200" y="25400"/>
                </a:lnTo>
                <a:lnTo>
                  <a:pt x="0" y="25398"/>
                </a:lnTo>
                <a:close/>
              </a:path>
              <a:path w="609600" h="76200">
                <a:moveTo>
                  <a:pt x="533400" y="0"/>
                </a:moveTo>
                <a:lnTo>
                  <a:pt x="533400" y="25400"/>
                </a:lnTo>
                <a:lnTo>
                  <a:pt x="584200" y="25400"/>
                </a:lnTo>
                <a:lnTo>
                  <a:pt x="533400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6200" y="4191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60" y="4296"/>
                </a:lnTo>
                <a:lnTo>
                  <a:pt x="173639" y="16685"/>
                </a:lnTo>
                <a:lnTo>
                  <a:pt x="132091" y="36412"/>
                </a:lnTo>
                <a:lnTo>
                  <a:pt x="94868" y="62724"/>
                </a:lnTo>
                <a:lnTo>
                  <a:pt x="62724" y="94868"/>
                </a:lnTo>
                <a:lnTo>
                  <a:pt x="36412" y="132091"/>
                </a:lnTo>
                <a:lnTo>
                  <a:pt x="16685" y="173639"/>
                </a:lnTo>
                <a:lnTo>
                  <a:pt x="4296" y="218760"/>
                </a:lnTo>
                <a:lnTo>
                  <a:pt x="0" y="266700"/>
                </a:lnTo>
                <a:lnTo>
                  <a:pt x="4296" y="314639"/>
                </a:lnTo>
                <a:lnTo>
                  <a:pt x="16685" y="359760"/>
                </a:lnTo>
                <a:lnTo>
                  <a:pt x="36412" y="401308"/>
                </a:lnTo>
                <a:lnTo>
                  <a:pt x="62724" y="438531"/>
                </a:lnTo>
                <a:lnTo>
                  <a:pt x="94868" y="470675"/>
                </a:lnTo>
                <a:lnTo>
                  <a:pt x="132091" y="496987"/>
                </a:lnTo>
                <a:lnTo>
                  <a:pt x="173639" y="516714"/>
                </a:lnTo>
                <a:lnTo>
                  <a:pt x="218760" y="529103"/>
                </a:lnTo>
                <a:lnTo>
                  <a:pt x="266700" y="533400"/>
                </a:lnTo>
                <a:lnTo>
                  <a:pt x="314639" y="529103"/>
                </a:lnTo>
                <a:lnTo>
                  <a:pt x="359760" y="516714"/>
                </a:lnTo>
                <a:lnTo>
                  <a:pt x="401308" y="496987"/>
                </a:lnTo>
                <a:lnTo>
                  <a:pt x="438531" y="470675"/>
                </a:lnTo>
                <a:lnTo>
                  <a:pt x="470675" y="438531"/>
                </a:lnTo>
                <a:lnTo>
                  <a:pt x="496987" y="401308"/>
                </a:lnTo>
                <a:lnTo>
                  <a:pt x="516714" y="359760"/>
                </a:lnTo>
                <a:lnTo>
                  <a:pt x="529103" y="314639"/>
                </a:lnTo>
                <a:lnTo>
                  <a:pt x="533400" y="266700"/>
                </a:lnTo>
                <a:lnTo>
                  <a:pt x="529103" y="218760"/>
                </a:lnTo>
                <a:lnTo>
                  <a:pt x="516714" y="173639"/>
                </a:lnTo>
                <a:lnTo>
                  <a:pt x="496987" y="132091"/>
                </a:lnTo>
                <a:lnTo>
                  <a:pt x="470675" y="94868"/>
                </a:lnTo>
                <a:lnTo>
                  <a:pt x="438531" y="62724"/>
                </a:lnTo>
                <a:lnTo>
                  <a:pt x="401308" y="36412"/>
                </a:lnTo>
                <a:lnTo>
                  <a:pt x="359760" y="16685"/>
                </a:lnTo>
                <a:lnTo>
                  <a:pt x="314639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6200" y="4191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60"/>
                </a:lnTo>
                <a:lnTo>
                  <a:pt x="16685" y="173639"/>
                </a:lnTo>
                <a:lnTo>
                  <a:pt x="36412" y="132091"/>
                </a:lnTo>
                <a:lnTo>
                  <a:pt x="62724" y="94868"/>
                </a:lnTo>
                <a:lnTo>
                  <a:pt x="94868" y="62724"/>
                </a:lnTo>
                <a:lnTo>
                  <a:pt x="132091" y="36412"/>
                </a:lnTo>
                <a:lnTo>
                  <a:pt x="173639" y="16685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5"/>
                </a:lnTo>
                <a:lnTo>
                  <a:pt x="401308" y="36412"/>
                </a:lnTo>
                <a:lnTo>
                  <a:pt x="438531" y="62724"/>
                </a:lnTo>
                <a:lnTo>
                  <a:pt x="470675" y="94868"/>
                </a:lnTo>
                <a:lnTo>
                  <a:pt x="496987" y="132091"/>
                </a:lnTo>
                <a:lnTo>
                  <a:pt x="516714" y="173639"/>
                </a:lnTo>
                <a:lnTo>
                  <a:pt x="529103" y="218760"/>
                </a:lnTo>
                <a:lnTo>
                  <a:pt x="533400" y="266700"/>
                </a:lnTo>
                <a:lnTo>
                  <a:pt x="529103" y="314639"/>
                </a:lnTo>
                <a:lnTo>
                  <a:pt x="516714" y="359760"/>
                </a:lnTo>
                <a:lnTo>
                  <a:pt x="496987" y="401308"/>
                </a:lnTo>
                <a:lnTo>
                  <a:pt x="470675" y="438531"/>
                </a:lnTo>
                <a:lnTo>
                  <a:pt x="438531" y="470675"/>
                </a:lnTo>
                <a:lnTo>
                  <a:pt x="401308" y="496987"/>
                </a:lnTo>
                <a:lnTo>
                  <a:pt x="359760" y="516714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4"/>
                </a:lnTo>
                <a:lnTo>
                  <a:pt x="132091" y="496987"/>
                </a:lnTo>
                <a:lnTo>
                  <a:pt x="94868" y="470675"/>
                </a:lnTo>
                <a:lnTo>
                  <a:pt x="62724" y="438531"/>
                </a:lnTo>
                <a:lnTo>
                  <a:pt x="36412" y="401308"/>
                </a:lnTo>
                <a:lnTo>
                  <a:pt x="16685" y="359760"/>
                </a:lnTo>
                <a:lnTo>
                  <a:pt x="4296" y="314639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9200" y="4191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266700" y="0"/>
                </a:moveTo>
                <a:lnTo>
                  <a:pt x="218760" y="4296"/>
                </a:lnTo>
                <a:lnTo>
                  <a:pt x="173639" y="16685"/>
                </a:lnTo>
                <a:lnTo>
                  <a:pt x="132091" y="36412"/>
                </a:lnTo>
                <a:lnTo>
                  <a:pt x="94868" y="62724"/>
                </a:lnTo>
                <a:lnTo>
                  <a:pt x="62724" y="94868"/>
                </a:lnTo>
                <a:lnTo>
                  <a:pt x="36412" y="132091"/>
                </a:lnTo>
                <a:lnTo>
                  <a:pt x="16685" y="173639"/>
                </a:lnTo>
                <a:lnTo>
                  <a:pt x="4296" y="218760"/>
                </a:lnTo>
                <a:lnTo>
                  <a:pt x="0" y="266700"/>
                </a:lnTo>
                <a:lnTo>
                  <a:pt x="4296" y="314639"/>
                </a:lnTo>
                <a:lnTo>
                  <a:pt x="16685" y="359760"/>
                </a:lnTo>
                <a:lnTo>
                  <a:pt x="36412" y="401308"/>
                </a:lnTo>
                <a:lnTo>
                  <a:pt x="62724" y="438531"/>
                </a:lnTo>
                <a:lnTo>
                  <a:pt x="94868" y="470675"/>
                </a:lnTo>
                <a:lnTo>
                  <a:pt x="132091" y="496987"/>
                </a:lnTo>
                <a:lnTo>
                  <a:pt x="173639" y="516714"/>
                </a:lnTo>
                <a:lnTo>
                  <a:pt x="218760" y="529103"/>
                </a:lnTo>
                <a:lnTo>
                  <a:pt x="266700" y="533400"/>
                </a:lnTo>
                <a:lnTo>
                  <a:pt x="314639" y="529103"/>
                </a:lnTo>
                <a:lnTo>
                  <a:pt x="359760" y="516714"/>
                </a:lnTo>
                <a:lnTo>
                  <a:pt x="401308" y="496987"/>
                </a:lnTo>
                <a:lnTo>
                  <a:pt x="438531" y="470675"/>
                </a:lnTo>
                <a:lnTo>
                  <a:pt x="470675" y="438531"/>
                </a:lnTo>
                <a:lnTo>
                  <a:pt x="496987" y="401308"/>
                </a:lnTo>
                <a:lnTo>
                  <a:pt x="516714" y="359760"/>
                </a:lnTo>
                <a:lnTo>
                  <a:pt x="529103" y="314639"/>
                </a:lnTo>
                <a:lnTo>
                  <a:pt x="533400" y="266700"/>
                </a:lnTo>
                <a:lnTo>
                  <a:pt x="529103" y="218760"/>
                </a:lnTo>
                <a:lnTo>
                  <a:pt x="516714" y="173639"/>
                </a:lnTo>
                <a:lnTo>
                  <a:pt x="496987" y="132091"/>
                </a:lnTo>
                <a:lnTo>
                  <a:pt x="470675" y="94868"/>
                </a:lnTo>
                <a:lnTo>
                  <a:pt x="438531" y="62724"/>
                </a:lnTo>
                <a:lnTo>
                  <a:pt x="401308" y="36412"/>
                </a:lnTo>
                <a:lnTo>
                  <a:pt x="359760" y="16685"/>
                </a:lnTo>
                <a:lnTo>
                  <a:pt x="314639" y="4296"/>
                </a:lnTo>
                <a:lnTo>
                  <a:pt x="26670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9200" y="4191000"/>
            <a:ext cx="533400" cy="533400"/>
          </a:xfrm>
          <a:custGeom>
            <a:avLst/>
            <a:gdLst/>
            <a:ahLst/>
            <a:cxnLst/>
            <a:rect l="l" t="t" r="r" b="b"/>
            <a:pathLst>
              <a:path w="533400" h="533400">
                <a:moveTo>
                  <a:pt x="0" y="266700"/>
                </a:moveTo>
                <a:lnTo>
                  <a:pt x="4296" y="218760"/>
                </a:lnTo>
                <a:lnTo>
                  <a:pt x="16685" y="173639"/>
                </a:lnTo>
                <a:lnTo>
                  <a:pt x="36412" y="132091"/>
                </a:lnTo>
                <a:lnTo>
                  <a:pt x="62724" y="94868"/>
                </a:lnTo>
                <a:lnTo>
                  <a:pt x="94868" y="62724"/>
                </a:lnTo>
                <a:lnTo>
                  <a:pt x="132091" y="36412"/>
                </a:lnTo>
                <a:lnTo>
                  <a:pt x="173639" y="16685"/>
                </a:lnTo>
                <a:lnTo>
                  <a:pt x="218760" y="4296"/>
                </a:lnTo>
                <a:lnTo>
                  <a:pt x="266700" y="0"/>
                </a:lnTo>
                <a:lnTo>
                  <a:pt x="314639" y="4296"/>
                </a:lnTo>
                <a:lnTo>
                  <a:pt x="359760" y="16685"/>
                </a:lnTo>
                <a:lnTo>
                  <a:pt x="401308" y="36412"/>
                </a:lnTo>
                <a:lnTo>
                  <a:pt x="438531" y="62724"/>
                </a:lnTo>
                <a:lnTo>
                  <a:pt x="470675" y="94868"/>
                </a:lnTo>
                <a:lnTo>
                  <a:pt x="496987" y="132091"/>
                </a:lnTo>
                <a:lnTo>
                  <a:pt x="516714" y="173639"/>
                </a:lnTo>
                <a:lnTo>
                  <a:pt x="529103" y="218760"/>
                </a:lnTo>
                <a:lnTo>
                  <a:pt x="533400" y="266700"/>
                </a:lnTo>
                <a:lnTo>
                  <a:pt x="529103" y="314639"/>
                </a:lnTo>
                <a:lnTo>
                  <a:pt x="516714" y="359760"/>
                </a:lnTo>
                <a:lnTo>
                  <a:pt x="496987" y="401308"/>
                </a:lnTo>
                <a:lnTo>
                  <a:pt x="470675" y="438531"/>
                </a:lnTo>
                <a:lnTo>
                  <a:pt x="438531" y="470675"/>
                </a:lnTo>
                <a:lnTo>
                  <a:pt x="401308" y="496987"/>
                </a:lnTo>
                <a:lnTo>
                  <a:pt x="359760" y="516714"/>
                </a:lnTo>
                <a:lnTo>
                  <a:pt x="314639" y="529103"/>
                </a:lnTo>
                <a:lnTo>
                  <a:pt x="266700" y="533400"/>
                </a:lnTo>
                <a:lnTo>
                  <a:pt x="218760" y="529103"/>
                </a:lnTo>
                <a:lnTo>
                  <a:pt x="173639" y="516714"/>
                </a:lnTo>
                <a:lnTo>
                  <a:pt x="132091" y="496987"/>
                </a:lnTo>
                <a:lnTo>
                  <a:pt x="94868" y="470675"/>
                </a:lnTo>
                <a:lnTo>
                  <a:pt x="62724" y="438531"/>
                </a:lnTo>
                <a:lnTo>
                  <a:pt x="36412" y="401308"/>
                </a:lnTo>
                <a:lnTo>
                  <a:pt x="16685" y="359760"/>
                </a:lnTo>
                <a:lnTo>
                  <a:pt x="4296" y="314639"/>
                </a:lnTo>
                <a:lnTo>
                  <a:pt x="0" y="26670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279243" y="4267200"/>
            <a:ext cx="3507740" cy="194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1145">
              <a:lnSpc>
                <a:spcPct val="100000"/>
              </a:lnSpc>
              <a:spcBef>
                <a:spcPts val="100"/>
              </a:spcBef>
              <a:tabLst>
                <a:tab pos="2684145" algn="l"/>
              </a:tabLst>
            </a:pPr>
            <a:r>
              <a:rPr sz="1800" dirty="0">
                <a:solidFill>
                  <a:srgbClr val="40458C"/>
                </a:solidFill>
                <a:latin typeface="Tahoma"/>
                <a:cs typeface="Tahoma"/>
              </a:rPr>
              <a:t>2	4</a:t>
            </a:r>
            <a:endParaRPr sz="18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00" dirty="0">
              <a:latin typeface="Times New Roman"/>
              <a:cs typeface="Times New Roman"/>
            </a:endParaRPr>
          </a:p>
          <a:p>
            <a:pPr marL="1031875">
              <a:lnSpc>
                <a:spcPct val="100000"/>
              </a:lnSpc>
            </a:pPr>
            <a:r>
              <a:rPr sz="2400" spc="-5" dirty="0">
                <a:solidFill>
                  <a:srgbClr val="000099"/>
                </a:solidFill>
                <a:latin typeface="Tahoma"/>
                <a:cs typeface="Tahoma"/>
              </a:rPr>
              <a:t>Flujo de</a:t>
            </a:r>
            <a:r>
              <a:rPr sz="2400" spc="-55" dirty="0">
                <a:solidFill>
                  <a:srgbClr val="000099"/>
                </a:solidFill>
                <a:latin typeface="Tahoma"/>
                <a:cs typeface="Tahoma"/>
              </a:rPr>
              <a:t> </a:t>
            </a:r>
            <a:r>
              <a:rPr sz="2400" spc="-10" dirty="0">
                <a:solidFill>
                  <a:srgbClr val="000099"/>
                </a:solidFill>
                <a:latin typeface="Tahoma"/>
                <a:cs typeface="Tahoma"/>
              </a:rPr>
              <a:t>Proyectos</a:t>
            </a:r>
            <a:endParaRPr sz="2400" dirty="0">
              <a:latin typeface="Tahoma"/>
              <a:cs typeface="Tahoma"/>
            </a:endParaRPr>
          </a:p>
          <a:p>
            <a:pPr marL="12700" marR="1265555" algn="l">
              <a:lnSpc>
                <a:spcPct val="156200"/>
              </a:lnSpc>
              <a:spcBef>
                <a:spcPts val="1190"/>
              </a:spcBef>
            </a:pPr>
            <a:r>
              <a:rPr lang="en-US" sz="1600" spc="-40" dirty="0">
                <a:solidFill>
                  <a:srgbClr val="40458C"/>
                </a:solidFill>
                <a:latin typeface="Tahoma"/>
                <a:cs typeface="Tahoma"/>
              </a:rPr>
              <a:t>Estado</a:t>
            </a:r>
            <a:r>
              <a:rPr sz="1600" spc="-5" dirty="0">
                <a:solidFill>
                  <a:srgbClr val="40458C"/>
                </a:solidFill>
                <a:latin typeface="Tahoma"/>
                <a:cs typeface="Tahoma"/>
              </a:rPr>
              <a:t>  </a:t>
            </a:r>
            <a:endParaRPr lang="en-US" sz="1600" spc="-5" dirty="0">
              <a:solidFill>
                <a:srgbClr val="40458C"/>
              </a:solidFill>
              <a:latin typeface="Tahoma"/>
              <a:cs typeface="Tahoma"/>
            </a:endParaRPr>
          </a:p>
          <a:p>
            <a:pPr marL="12700" marR="1265555">
              <a:lnSpc>
                <a:spcPct val="156200"/>
              </a:lnSpc>
              <a:spcBef>
                <a:spcPts val="1190"/>
              </a:spcBef>
            </a:pPr>
            <a:r>
              <a:rPr sz="1600" spc="-10" dirty="0" err="1">
                <a:solidFill>
                  <a:srgbClr val="40458C"/>
                </a:solidFill>
                <a:latin typeface="Tahoma"/>
                <a:cs typeface="Tahoma"/>
              </a:rPr>
              <a:t>Relación</a:t>
            </a:r>
            <a:r>
              <a:rPr sz="1600" spc="-10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40458C"/>
                </a:solidFill>
                <a:latin typeface="Tahoma"/>
                <a:cs typeface="Tahoma"/>
              </a:rPr>
              <a:t>de</a:t>
            </a:r>
            <a:r>
              <a:rPr sz="1600" spc="-25" dirty="0">
                <a:solidFill>
                  <a:srgbClr val="40458C"/>
                </a:solidFill>
                <a:latin typeface="Tahoma"/>
                <a:cs typeface="Tahoma"/>
              </a:rPr>
              <a:t> </a:t>
            </a:r>
            <a:r>
              <a:rPr sz="1600" spc="-10" dirty="0">
                <a:solidFill>
                  <a:srgbClr val="40458C"/>
                </a:solidFill>
                <a:latin typeface="Tahoma"/>
                <a:cs typeface="Tahoma"/>
              </a:rPr>
              <a:t>precedencia.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419600" y="4419600"/>
            <a:ext cx="609600" cy="76200"/>
          </a:xfrm>
          <a:custGeom>
            <a:avLst/>
            <a:gdLst/>
            <a:ahLst/>
            <a:cxnLst/>
            <a:rect l="l" t="t" r="r" b="b"/>
            <a:pathLst>
              <a:path w="609600" h="76200">
                <a:moveTo>
                  <a:pt x="533400" y="0"/>
                </a:moveTo>
                <a:lnTo>
                  <a:pt x="533400" y="25400"/>
                </a:lnTo>
                <a:lnTo>
                  <a:pt x="0" y="25400"/>
                </a:lnTo>
                <a:lnTo>
                  <a:pt x="0" y="50800"/>
                </a:lnTo>
                <a:lnTo>
                  <a:pt x="533400" y="50800"/>
                </a:lnTo>
                <a:lnTo>
                  <a:pt x="533400" y="76200"/>
                </a:lnTo>
                <a:lnTo>
                  <a:pt x="609600" y="38100"/>
                </a:lnTo>
                <a:lnTo>
                  <a:pt x="533400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20871" y="3952646"/>
            <a:ext cx="465455" cy="391160"/>
          </a:xfrm>
          <a:custGeom>
            <a:avLst/>
            <a:gdLst/>
            <a:ahLst/>
            <a:cxnLst/>
            <a:rect l="l" t="t" r="r" b="b"/>
            <a:pathLst>
              <a:path w="465454" h="391160">
                <a:moveTo>
                  <a:pt x="16255" y="0"/>
                </a:moveTo>
                <a:lnTo>
                  <a:pt x="0" y="19507"/>
                </a:lnTo>
                <a:lnTo>
                  <a:pt x="398652" y="351726"/>
                </a:lnTo>
                <a:lnTo>
                  <a:pt x="382397" y="371246"/>
                </a:lnTo>
                <a:lnTo>
                  <a:pt x="465327" y="390753"/>
                </a:lnTo>
                <a:lnTo>
                  <a:pt x="439718" y="332219"/>
                </a:lnTo>
                <a:lnTo>
                  <a:pt x="414921" y="332219"/>
                </a:lnTo>
                <a:lnTo>
                  <a:pt x="16255" y="0"/>
                </a:lnTo>
                <a:close/>
              </a:path>
              <a:path w="465454" h="391160">
                <a:moveTo>
                  <a:pt x="431177" y="312699"/>
                </a:moveTo>
                <a:lnTo>
                  <a:pt x="414921" y="332219"/>
                </a:lnTo>
                <a:lnTo>
                  <a:pt x="439718" y="332219"/>
                </a:lnTo>
                <a:lnTo>
                  <a:pt x="431177" y="31269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53621" y="3962400"/>
            <a:ext cx="466725" cy="466725"/>
          </a:xfrm>
          <a:custGeom>
            <a:avLst/>
            <a:gdLst/>
            <a:ahLst/>
            <a:cxnLst/>
            <a:rect l="l" t="t" r="r" b="b"/>
            <a:pathLst>
              <a:path w="466725" h="466725">
                <a:moveTo>
                  <a:pt x="466178" y="0"/>
                </a:moveTo>
                <a:lnTo>
                  <a:pt x="385356" y="26936"/>
                </a:lnTo>
                <a:lnTo>
                  <a:pt x="403313" y="44907"/>
                </a:lnTo>
                <a:lnTo>
                  <a:pt x="0" y="448221"/>
                </a:lnTo>
                <a:lnTo>
                  <a:pt x="17957" y="466178"/>
                </a:lnTo>
                <a:lnTo>
                  <a:pt x="421271" y="62864"/>
                </a:lnTo>
                <a:lnTo>
                  <a:pt x="445227" y="62864"/>
                </a:lnTo>
                <a:lnTo>
                  <a:pt x="466178" y="0"/>
                </a:lnTo>
                <a:close/>
              </a:path>
              <a:path w="466725" h="466725">
                <a:moveTo>
                  <a:pt x="445227" y="62864"/>
                </a:moveTo>
                <a:lnTo>
                  <a:pt x="421271" y="62864"/>
                </a:lnTo>
                <a:lnTo>
                  <a:pt x="439242" y="80822"/>
                </a:lnTo>
                <a:lnTo>
                  <a:pt x="445227" y="62864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8787765" y="6572849"/>
            <a:ext cx="12509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000" dirty="0">
                <a:solidFill>
                  <a:srgbClr val="0B0C17"/>
                </a:solidFill>
                <a:latin typeface="Arial"/>
                <a:cs typeface="Arial"/>
              </a:rPr>
              <a:t>63</a:t>
            </a:fld>
            <a:endParaRPr sz="10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4957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777875" y="1760537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9375" y="4254500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348462" y="0"/>
                </a:moveTo>
                <a:lnTo>
                  <a:pt x="301177" y="3173"/>
                </a:lnTo>
                <a:lnTo>
                  <a:pt x="255825" y="12418"/>
                </a:lnTo>
                <a:lnTo>
                  <a:pt x="212823" y="27320"/>
                </a:lnTo>
                <a:lnTo>
                  <a:pt x="172584" y="47465"/>
                </a:lnTo>
                <a:lnTo>
                  <a:pt x="135525" y="72439"/>
                </a:lnTo>
                <a:lnTo>
                  <a:pt x="102060" y="101827"/>
                </a:lnTo>
                <a:lnTo>
                  <a:pt x="72604" y="135215"/>
                </a:lnTo>
                <a:lnTo>
                  <a:pt x="47574" y="172189"/>
                </a:lnTo>
                <a:lnTo>
                  <a:pt x="27383" y="212335"/>
                </a:lnTo>
                <a:lnTo>
                  <a:pt x="12447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7" y="440085"/>
                </a:lnTo>
                <a:lnTo>
                  <a:pt x="27383" y="482989"/>
                </a:lnTo>
                <a:lnTo>
                  <a:pt x="47574" y="523135"/>
                </a:lnTo>
                <a:lnTo>
                  <a:pt x="72604" y="560109"/>
                </a:lnTo>
                <a:lnTo>
                  <a:pt x="102060" y="593497"/>
                </a:lnTo>
                <a:lnTo>
                  <a:pt x="135525" y="622885"/>
                </a:lnTo>
                <a:lnTo>
                  <a:pt x="172584" y="647859"/>
                </a:lnTo>
                <a:lnTo>
                  <a:pt x="212823" y="668004"/>
                </a:lnTo>
                <a:lnTo>
                  <a:pt x="255825" y="682906"/>
                </a:lnTo>
                <a:lnTo>
                  <a:pt x="301177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9375" y="4254500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73200" y="4368800"/>
            <a:ext cx="4826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21637" y="445230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849562" y="52990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49" y="0"/>
                </a:moveTo>
                <a:lnTo>
                  <a:pt x="301167" y="3173"/>
                </a:lnTo>
                <a:lnTo>
                  <a:pt x="255818" y="12418"/>
                </a:lnTo>
                <a:lnTo>
                  <a:pt x="212817" y="27320"/>
                </a:lnTo>
                <a:lnTo>
                  <a:pt x="172580" y="47465"/>
                </a:lnTo>
                <a:lnTo>
                  <a:pt x="135522" y="72439"/>
                </a:lnTo>
                <a:lnTo>
                  <a:pt x="102058" y="101827"/>
                </a:lnTo>
                <a:lnTo>
                  <a:pt x="72604" y="135215"/>
                </a:lnTo>
                <a:lnTo>
                  <a:pt x="47573" y="172189"/>
                </a:lnTo>
                <a:lnTo>
                  <a:pt x="27382" y="212335"/>
                </a:lnTo>
                <a:lnTo>
                  <a:pt x="12446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6" y="440084"/>
                </a:lnTo>
                <a:lnTo>
                  <a:pt x="27382" y="482988"/>
                </a:lnTo>
                <a:lnTo>
                  <a:pt x="47573" y="523134"/>
                </a:lnTo>
                <a:lnTo>
                  <a:pt x="72604" y="560108"/>
                </a:lnTo>
                <a:lnTo>
                  <a:pt x="102058" y="593497"/>
                </a:lnTo>
                <a:lnTo>
                  <a:pt x="135522" y="622885"/>
                </a:lnTo>
                <a:lnTo>
                  <a:pt x="172580" y="647858"/>
                </a:lnTo>
                <a:lnTo>
                  <a:pt x="212817" y="668003"/>
                </a:lnTo>
                <a:lnTo>
                  <a:pt x="255818" y="682906"/>
                </a:lnTo>
                <a:lnTo>
                  <a:pt x="301167" y="692151"/>
                </a:lnTo>
                <a:lnTo>
                  <a:pt x="348449" y="695325"/>
                </a:lnTo>
                <a:lnTo>
                  <a:pt x="395735" y="692151"/>
                </a:lnTo>
                <a:lnTo>
                  <a:pt x="441086" y="682906"/>
                </a:lnTo>
                <a:lnTo>
                  <a:pt x="484089" y="668003"/>
                </a:lnTo>
                <a:lnTo>
                  <a:pt x="524327" y="647858"/>
                </a:lnTo>
                <a:lnTo>
                  <a:pt x="561387" y="622885"/>
                </a:lnTo>
                <a:lnTo>
                  <a:pt x="594852" y="593497"/>
                </a:lnTo>
                <a:lnTo>
                  <a:pt x="624307" y="560108"/>
                </a:lnTo>
                <a:lnTo>
                  <a:pt x="649338" y="523134"/>
                </a:lnTo>
                <a:lnTo>
                  <a:pt x="669529" y="482988"/>
                </a:lnTo>
                <a:lnTo>
                  <a:pt x="684465" y="440084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7" y="135215"/>
                </a:lnTo>
                <a:lnTo>
                  <a:pt x="594852" y="101827"/>
                </a:lnTo>
                <a:lnTo>
                  <a:pt x="561387" y="72439"/>
                </a:lnTo>
                <a:lnTo>
                  <a:pt x="524327" y="47465"/>
                </a:lnTo>
                <a:lnTo>
                  <a:pt x="484089" y="27320"/>
                </a:lnTo>
                <a:lnTo>
                  <a:pt x="441086" y="12418"/>
                </a:lnTo>
                <a:lnTo>
                  <a:pt x="395735" y="3173"/>
                </a:lnTo>
                <a:lnTo>
                  <a:pt x="348449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49562" y="52990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71800" y="5410200"/>
            <a:ext cx="482600" cy="571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121812" y="54968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62262" y="3460750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49" y="0"/>
                </a:moveTo>
                <a:lnTo>
                  <a:pt x="301167" y="3173"/>
                </a:lnTo>
                <a:lnTo>
                  <a:pt x="255818" y="12418"/>
                </a:lnTo>
                <a:lnTo>
                  <a:pt x="212817" y="27320"/>
                </a:lnTo>
                <a:lnTo>
                  <a:pt x="172580" y="47465"/>
                </a:lnTo>
                <a:lnTo>
                  <a:pt x="135522" y="72439"/>
                </a:lnTo>
                <a:lnTo>
                  <a:pt x="102058" y="101827"/>
                </a:lnTo>
                <a:lnTo>
                  <a:pt x="72604" y="135215"/>
                </a:lnTo>
                <a:lnTo>
                  <a:pt x="47573" y="172189"/>
                </a:lnTo>
                <a:lnTo>
                  <a:pt x="27382" y="212335"/>
                </a:lnTo>
                <a:lnTo>
                  <a:pt x="12446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6" y="440085"/>
                </a:lnTo>
                <a:lnTo>
                  <a:pt x="27382" y="482989"/>
                </a:lnTo>
                <a:lnTo>
                  <a:pt x="47573" y="523135"/>
                </a:lnTo>
                <a:lnTo>
                  <a:pt x="72604" y="560109"/>
                </a:lnTo>
                <a:lnTo>
                  <a:pt x="102058" y="593497"/>
                </a:lnTo>
                <a:lnTo>
                  <a:pt x="135522" y="622885"/>
                </a:lnTo>
                <a:lnTo>
                  <a:pt x="172580" y="647859"/>
                </a:lnTo>
                <a:lnTo>
                  <a:pt x="212817" y="668004"/>
                </a:lnTo>
                <a:lnTo>
                  <a:pt x="255818" y="682906"/>
                </a:lnTo>
                <a:lnTo>
                  <a:pt x="301167" y="692151"/>
                </a:lnTo>
                <a:lnTo>
                  <a:pt x="348449" y="695325"/>
                </a:lnTo>
                <a:lnTo>
                  <a:pt x="395735" y="692151"/>
                </a:lnTo>
                <a:lnTo>
                  <a:pt x="441086" y="682906"/>
                </a:lnTo>
                <a:lnTo>
                  <a:pt x="484089" y="668004"/>
                </a:lnTo>
                <a:lnTo>
                  <a:pt x="524327" y="647859"/>
                </a:lnTo>
                <a:lnTo>
                  <a:pt x="561387" y="622885"/>
                </a:lnTo>
                <a:lnTo>
                  <a:pt x="594852" y="593497"/>
                </a:lnTo>
                <a:lnTo>
                  <a:pt x="624307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7" y="135215"/>
                </a:lnTo>
                <a:lnTo>
                  <a:pt x="594852" y="101827"/>
                </a:lnTo>
                <a:lnTo>
                  <a:pt x="561387" y="72439"/>
                </a:lnTo>
                <a:lnTo>
                  <a:pt x="524327" y="47465"/>
                </a:lnTo>
                <a:lnTo>
                  <a:pt x="484089" y="27320"/>
                </a:lnTo>
                <a:lnTo>
                  <a:pt x="441086" y="12418"/>
                </a:lnTo>
                <a:lnTo>
                  <a:pt x="395735" y="3173"/>
                </a:lnTo>
                <a:lnTo>
                  <a:pt x="348449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2262" y="3460750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84500" y="3581400"/>
            <a:ext cx="482600" cy="558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08075" y="1607629"/>
            <a:ext cx="6173470" cy="2400657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Redes de </a:t>
            </a:r>
            <a:r>
              <a:rPr sz="2400" spc="-5" dirty="0" err="1">
                <a:solidFill>
                  <a:srgbClr val="660066"/>
                </a:solidFill>
                <a:latin typeface="Tahoma"/>
                <a:cs typeface="Tahoma"/>
              </a:rPr>
              <a:t>tiempo</a:t>
            </a:r>
            <a:r>
              <a:rPr sz="2400" spc="-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 err="1">
                <a:solidFill>
                  <a:srgbClr val="660066"/>
                </a:solidFill>
                <a:latin typeface="Tahoma"/>
                <a:cs typeface="Tahoma"/>
              </a:rPr>
              <a:t>constante</a:t>
            </a:r>
            <a:endParaRPr lang="es-ES" dirty="0">
              <a:latin typeface="Tahoma"/>
              <a:cs typeface="Tahoma"/>
            </a:endParaRPr>
          </a:p>
          <a:p>
            <a:pPr marL="12700" algn="l">
              <a:lnSpc>
                <a:spcPct val="100000"/>
              </a:lnSpc>
              <a:spcBef>
                <a:spcPts val="6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lang="es-ES" sz="1200" spc="-450" dirty="0">
                <a:solidFill>
                  <a:srgbClr val="40458C"/>
                </a:solidFill>
                <a:latin typeface="Wingdings"/>
                <a:cs typeface="Wingdings"/>
              </a:rPr>
              <a:t> </a:t>
            </a:r>
            <a:r>
              <a:rPr sz="2000" spc="-5" dirty="0" err="1">
                <a:solidFill>
                  <a:srgbClr val="660066"/>
                </a:solidFill>
                <a:latin typeface="Tahoma"/>
                <a:cs typeface="Tahoma"/>
              </a:rPr>
              <a:t>Caso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 más simple.</a:t>
            </a:r>
            <a:endParaRPr sz="2000" dirty="0">
              <a:latin typeface="Tahoma"/>
              <a:cs typeface="Tahoma"/>
            </a:endParaRPr>
          </a:p>
          <a:p>
            <a:pPr marL="127000" algn="l">
              <a:lnSpc>
                <a:spcPct val="100000"/>
              </a:lnSpc>
              <a:spcBef>
                <a:spcPts val="5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Se supone que el tiempo no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varía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para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las</a:t>
            </a:r>
            <a:r>
              <a:rPr sz="2000" spc="1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tareas.</a:t>
            </a:r>
            <a:endParaRPr sz="20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5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partir de él se derivan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otros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que veremos</a:t>
            </a:r>
            <a:r>
              <a:rPr sz="2000" spc="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pronto.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2038985">
              <a:lnSpc>
                <a:spcPct val="100000"/>
              </a:lnSpc>
              <a:spcBef>
                <a:spcPts val="139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276725" y="42783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7" y="3173"/>
                </a:lnTo>
                <a:lnTo>
                  <a:pt x="255825" y="12418"/>
                </a:lnTo>
                <a:lnTo>
                  <a:pt x="212823" y="27320"/>
                </a:lnTo>
                <a:lnTo>
                  <a:pt x="172584" y="47465"/>
                </a:lnTo>
                <a:lnTo>
                  <a:pt x="135525" y="72439"/>
                </a:lnTo>
                <a:lnTo>
                  <a:pt x="102060" y="101827"/>
                </a:lnTo>
                <a:lnTo>
                  <a:pt x="72604" y="135215"/>
                </a:lnTo>
                <a:lnTo>
                  <a:pt x="47574" y="172189"/>
                </a:lnTo>
                <a:lnTo>
                  <a:pt x="27383" y="212335"/>
                </a:lnTo>
                <a:lnTo>
                  <a:pt x="12447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7" y="440085"/>
                </a:lnTo>
                <a:lnTo>
                  <a:pt x="27383" y="482989"/>
                </a:lnTo>
                <a:lnTo>
                  <a:pt x="47574" y="523135"/>
                </a:lnTo>
                <a:lnTo>
                  <a:pt x="72604" y="560109"/>
                </a:lnTo>
                <a:lnTo>
                  <a:pt x="102060" y="593497"/>
                </a:lnTo>
                <a:lnTo>
                  <a:pt x="135525" y="622885"/>
                </a:lnTo>
                <a:lnTo>
                  <a:pt x="172584" y="647859"/>
                </a:lnTo>
                <a:lnTo>
                  <a:pt x="212823" y="668004"/>
                </a:lnTo>
                <a:lnTo>
                  <a:pt x="255825" y="682906"/>
                </a:lnTo>
                <a:lnTo>
                  <a:pt x="301177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76725" y="42783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394200" y="4394200"/>
            <a:ext cx="482600" cy="55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548975" y="4476115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160712" y="4143375"/>
            <a:ext cx="76200" cy="1117600"/>
          </a:xfrm>
          <a:custGeom>
            <a:avLst/>
            <a:gdLst/>
            <a:ahLst/>
            <a:cxnLst/>
            <a:rect l="l" t="t" r="r" b="b"/>
            <a:pathLst>
              <a:path w="76200" h="1117600">
                <a:moveTo>
                  <a:pt x="0" y="990600"/>
                </a:moveTo>
                <a:lnTo>
                  <a:pt x="38100" y="1117600"/>
                </a:lnTo>
                <a:lnTo>
                  <a:pt x="66038" y="1024470"/>
                </a:lnTo>
                <a:lnTo>
                  <a:pt x="25400" y="1024470"/>
                </a:lnTo>
                <a:lnTo>
                  <a:pt x="0" y="990600"/>
                </a:lnTo>
                <a:close/>
              </a:path>
              <a:path w="76200" h="1117600">
                <a:moveTo>
                  <a:pt x="50800" y="0"/>
                </a:moveTo>
                <a:lnTo>
                  <a:pt x="25400" y="0"/>
                </a:lnTo>
                <a:lnTo>
                  <a:pt x="25400" y="1024470"/>
                </a:lnTo>
                <a:lnTo>
                  <a:pt x="50800" y="1024470"/>
                </a:lnTo>
                <a:lnTo>
                  <a:pt x="50800" y="0"/>
                </a:lnTo>
                <a:close/>
              </a:path>
              <a:path w="76200" h="1117600">
                <a:moveTo>
                  <a:pt x="76200" y="990600"/>
                </a:moveTo>
                <a:lnTo>
                  <a:pt x="50800" y="1024470"/>
                </a:lnTo>
                <a:lnTo>
                  <a:pt x="66038" y="1024470"/>
                </a:lnTo>
                <a:lnTo>
                  <a:pt x="76200" y="99060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7854" y="3914178"/>
            <a:ext cx="684530" cy="523240"/>
          </a:xfrm>
          <a:custGeom>
            <a:avLst/>
            <a:gdLst/>
            <a:ahLst/>
            <a:cxnLst/>
            <a:rect l="l" t="t" r="r" b="b"/>
            <a:pathLst>
              <a:path w="684529" h="523239">
                <a:moveTo>
                  <a:pt x="559727" y="476516"/>
                </a:moveTo>
                <a:lnTo>
                  <a:pt x="683945" y="522884"/>
                </a:lnTo>
                <a:lnTo>
                  <a:pt x="650251" y="476732"/>
                </a:lnTo>
                <a:lnTo>
                  <a:pt x="602056" y="476732"/>
                </a:lnTo>
                <a:lnTo>
                  <a:pt x="559727" y="476516"/>
                </a:lnTo>
                <a:close/>
              </a:path>
              <a:path w="684529" h="523239">
                <a:moveTo>
                  <a:pt x="15341" y="0"/>
                </a:moveTo>
                <a:lnTo>
                  <a:pt x="0" y="20243"/>
                </a:lnTo>
                <a:lnTo>
                  <a:pt x="602056" y="476732"/>
                </a:lnTo>
                <a:lnTo>
                  <a:pt x="650251" y="476732"/>
                </a:lnTo>
                <a:lnTo>
                  <a:pt x="635471" y="456488"/>
                </a:lnTo>
                <a:lnTo>
                  <a:pt x="617410" y="456488"/>
                </a:lnTo>
                <a:lnTo>
                  <a:pt x="15341" y="0"/>
                </a:lnTo>
                <a:close/>
              </a:path>
              <a:path w="684529" h="523239">
                <a:moveTo>
                  <a:pt x="605764" y="415798"/>
                </a:moveTo>
                <a:lnTo>
                  <a:pt x="617410" y="456488"/>
                </a:lnTo>
                <a:lnTo>
                  <a:pt x="635471" y="456488"/>
                </a:lnTo>
                <a:lnTo>
                  <a:pt x="605764" y="415798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575087" y="4913312"/>
            <a:ext cx="814705" cy="651510"/>
          </a:xfrm>
          <a:custGeom>
            <a:avLst/>
            <a:gdLst/>
            <a:ahLst/>
            <a:cxnLst/>
            <a:rect l="l" t="t" r="r" b="b"/>
            <a:pathLst>
              <a:path w="814704" h="651510">
                <a:moveTo>
                  <a:pt x="780959" y="48031"/>
                </a:moveTo>
                <a:lnTo>
                  <a:pt x="733551" y="48031"/>
                </a:lnTo>
                <a:lnTo>
                  <a:pt x="0" y="631405"/>
                </a:lnTo>
                <a:lnTo>
                  <a:pt x="15798" y="651294"/>
                </a:lnTo>
                <a:lnTo>
                  <a:pt x="749363" y="67906"/>
                </a:lnTo>
                <a:lnTo>
                  <a:pt x="767142" y="67906"/>
                </a:lnTo>
                <a:lnTo>
                  <a:pt x="780959" y="48031"/>
                </a:lnTo>
                <a:close/>
              </a:path>
              <a:path w="814704" h="651510">
                <a:moveTo>
                  <a:pt x="767142" y="67906"/>
                </a:moveTo>
                <a:lnTo>
                  <a:pt x="749363" y="67906"/>
                </a:lnTo>
                <a:lnTo>
                  <a:pt x="738670" y="108864"/>
                </a:lnTo>
                <a:lnTo>
                  <a:pt x="767142" y="67906"/>
                </a:lnTo>
                <a:close/>
              </a:path>
              <a:path w="814704" h="651510">
                <a:moveTo>
                  <a:pt x="814349" y="0"/>
                </a:moveTo>
                <a:lnTo>
                  <a:pt x="691235" y="49225"/>
                </a:lnTo>
                <a:lnTo>
                  <a:pt x="733551" y="48031"/>
                </a:lnTo>
                <a:lnTo>
                  <a:pt x="780959" y="48031"/>
                </a:lnTo>
                <a:lnTo>
                  <a:pt x="814349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929028" y="3822699"/>
            <a:ext cx="920534" cy="497205"/>
          </a:xfrm>
          <a:custGeom>
            <a:avLst/>
            <a:gdLst/>
            <a:ahLst/>
            <a:cxnLst/>
            <a:rect l="l" t="t" r="r" b="b"/>
            <a:pathLst>
              <a:path w="903605" h="506729">
                <a:moveTo>
                  <a:pt x="903071" y="0"/>
                </a:moveTo>
                <a:lnTo>
                  <a:pt x="773480" y="28041"/>
                </a:lnTo>
                <a:lnTo>
                  <a:pt x="815403" y="33908"/>
                </a:lnTo>
                <a:lnTo>
                  <a:pt x="0" y="484187"/>
                </a:lnTo>
                <a:lnTo>
                  <a:pt x="12280" y="506412"/>
                </a:lnTo>
                <a:lnTo>
                  <a:pt x="827684" y="56133"/>
                </a:lnTo>
                <a:lnTo>
                  <a:pt x="848111" y="56133"/>
                </a:lnTo>
                <a:lnTo>
                  <a:pt x="903071" y="0"/>
                </a:lnTo>
                <a:close/>
              </a:path>
              <a:path w="903605" h="506729">
                <a:moveTo>
                  <a:pt x="848111" y="56133"/>
                </a:moveTo>
                <a:lnTo>
                  <a:pt x="827684" y="56133"/>
                </a:lnTo>
                <a:lnTo>
                  <a:pt x="810310" y="94742"/>
                </a:lnTo>
                <a:lnTo>
                  <a:pt x="848111" y="56133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54898" y="4920335"/>
            <a:ext cx="960119" cy="671195"/>
          </a:xfrm>
          <a:custGeom>
            <a:avLst/>
            <a:gdLst/>
            <a:ahLst/>
            <a:cxnLst/>
            <a:rect l="l" t="t" r="r" b="b"/>
            <a:pathLst>
              <a:path w="960119" h="671195">
                <a:moveTo>
                  <a:pt x="14477" y="0"/>
                </a:moveTo>
                <a:lnTo>
                  <a:pt x="0" y="20878"/>
                </a:lnTo>
                <a:lnTo>
                  <a:pt x="875969" y="628205"/>
                </a:lnTo>
                <a:lnTo>
                  <a:pt x="833666" y="629793"/>
                </a:lnTo>
                <a:lnTo>
                  <a:pt x="959738" y="670839"/>
                </a:lnTo>
                <a:lnTo>
                  <a:pt x="909105" y="607339"/>
                </a:lnTo>
                <a:lnTo>
                  <a:pt x="890435" y="607339"/>
                </a:lnTo>
                <a:lnTo>
                  <a:pt x="14477" y="0"/>
                </a:lnTo>
                <a:close/>
              </a:path>
              <a:path w="960119" h="671195">
                <a:moveTo>
                  <a:pt x="877074" y="567169"/>
                </a:moveTo>
                <a:lnTo>
                  <a:pt x="890435" y="607339"/>
                </a:lnTo>
                <a:lnTo>
                  <a:pt x="909105" y="607339"/>
                </a:lnTo>
                <a:lnTo>
                  <a:pt x="877074" y="56716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006600" y="3822700"/>
            <a:ext cx="431800" cy="5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143125" y="38925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810000" y="5181600"/>
            <a:ext cx="431800" cy="5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43350" y="525462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24200" y="4470400"/>
            <a:ext cx="4318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54375" y="4545012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771900" y="3873500"/>
            <a:ext cx="419100" cy="50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900487" y="394652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55800" y="5118100"/>
            <a:ext cx="431800" cy="520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2093912" y="519747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942012" y="4370387"/>
            <a:ext cx="361950" cy="377825"/>
          </a:xfrm>
          <a:custGeom>
            <a:avLst/>
            <a:gdLst/>
            <a:ahLst/>
            <a:cxnLst/>
            <a:rect l="l" t="t" r="r" b="b"/>
            <a:pathLst>
              <a:path w="361950" h="377825">
                <a:moveTo>
                  <a:pt x="180975" y="0"/>
                </a:moveTo>
                <a:lnTo>
                  <a:pt x="132864" y="6748"/>
                </a:lnTo>
                <a:lnTo>
                  <a:pt x="89633" y="25792"/>
                </a:lnTo>
                <a:lnTo>
                  <a:pt x="53006" y="55332"/>
                </a:lnTo>
                <a:lnTo>
                  <a:pt x="24708" y="93566"/>
                </a:lnTo>
                <a:lnTo>
                  <a:pt x="6464" y="138693"/>
                </a:lnTo>
                <a:lnTo>
                  <a:pt x="0" y="188912"/>
                </a:lnTo>
                <a:lnTo>
                  <a:pt x="6464" y="239131"/>
                </a:lnTo>
                <a:lnTo>
                  <a:pt x="24708" y="284258"/>
                </a:lnTo>
                <a:lnTo>
                  <a:pt x="53006" y="322492"/>
                </a:lnTo>
                <a:lnTo>
                  <a:pt x="89633" y="352032"/>
                </a:lnTo>
                <a:lnTo>
                  <a:pt x="132864" y="371076"/>
                </a:lnTo>
                <a:lnTo>
                  <a:pt x="180975" y="377825"/>
                </a:lnTo>
                <a:lnTo>
                  <a:pt x="229085" y="371076"/>
                </a:lnTo>
                <a:lnTo>
                  <a:pt x="272316" y="352032"/>
                </a:lnTo>
                <a:lnTo>
                  <a:pt x="308943" y="322492"/>
                </a:lnTo>
                <a:lnTo>
                  <a:pt x="337241" y="284258"/>
                </a:lnTo>
                <a:lnTo>
                  <a:pt x="355485" y="239131"/>
                </a:lnTo>
                <a:lnTo>
                  <a:pt x="361950" y="188912"/>
                </a:lnTo>
                <a:lnTo>
                  <a:pt x="355485" y="138693"/>
                </a:lnTo>
                <a:lnTo>
                  <a:pt x="337241" y="93566"/>
                </a:lnTo>
                <a:lnTo>
                  <a:pt x="308943" y="55332"/>
                </a:lnTo>
                <a:lnTo>
                  <a:pt x="272316" y="25792"/>
                </a:lnTo>
                <a:lnTo>
                  <a:pt x="229085" y="6748"/>
                </a:lnTo>
                <a:lnTo>
                  <a:pt x="180975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942012" y="4370387"/>
            <a:ext cx="361950" cy="377825"/>
          </a:xfrm>
          <a:custGeom>
            <a:avLst/>
            <a:gdLst/>
            <a:ahLst/>
            <a:cxnLst/>
            <a:rect l="l" t="t" r="r" b="b"/>
            <a:pathLst>
              <a:path w="361950" h="377825">
                <a:moveTo>
                  <a:pt x="0" y="188912"/>
                </a:moveTo>
                <a:lnTo>
                  <a:pt x="6464" y="138691"/>
                </a:lnTo>
                <a:lnTo>
                  <a:pt x="24708" y="93564"/>
                </a:lnTo>
                <a:lnTo>
                  <a:pt x="53006" y="55331"/>
                </a:lnTo>
                <a:lnTo>
                  <a:pt x="89633" y="25792"/>
                </a:lnTo>
                <a:lnTo>
                  <a:pt x="132864" y="6748"/>
                </a:lnTo>
                <a:lnTo>
                  <a:pt x="180975" y="0"/>
                </a:lnTo>
                <a:lnTo>
                  <a:pt x="229085" y="6748"/>
                </a:lnTo>
                <a:lnTo>
                  <a:pt x="272316" y="25792"/>
                </a:lnTo>
                <a:lnTo>
                  <a:pt x="308943" y="55331"/>
                </a:lnTo>
                <a:lnTo>
                  <a:pt x="337241" y="93564"/>
                </a:lnTo>
                <a:lnTo>
                  <a:pt x="355485" y="138691"/>
                </a:lnTo>
                <a:lnTo>
                  <a:pt x="361950" y="188912"/>
                </a:lnTo>
                <a:lnTo>
                  <a:pt x="355485" y="239132"/>
                </a:lnTo>
                <a:lnTo>
                  <a:pt x="337241" y="284260"/>
                </a:lnTo>
                <a:lnTo>
                  <a:pt x="308943" y="322493"/>
                </a:lnTo>
                <a:lnTo>
                  <a:pt x="272316" y="352033"/>
                </a:lnTo>
                <a:lnTo>
                  <a:pt x="229085" y="371077"/>
                </a:lnTo>
                <a:lnTo>
                  <a:pt x="180975" y="377825"/>
                </a:lnTo>
                <a:lnTo>
                  <a:pt x="132864" y="371077"/>
                </a:lnTo>
                <a:lnTo>
                  <a:pt x="89633" y="352033"/>
                </a:lnTo>
                <a:lnTo>
                  <a:pt x="53006" y="322493"/>
                </a:lnTo>
                <a:lnTo>
                  <a:pt x="24708" y="284260"/>
                </a:lnTo>
                <a:lnTo>
                  <a:pt x="6464" y="239132"/>
                </a:lnTo>
                <a:lnTo>
                  <a:pt x="0" y="18891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02325" y="5060950"/>
            <a:ext cx="474980" cy="76200"/>
          </a:xfrm>
          <a:custGeom>
            <a:avLst/>
            <a:gdLst/>
            <a:ahLst/>
            <a:cxnLst/>
            <a:rect l="l" t="t" r="r" b="b"/>
            <a:pathLst>
              <a:path w="474979" h="76200">
                <a:moveTo>
                  <a:pt x="347662" y="0"/>
                </a:moveTo>
                <a:lnTo>
                  <a:pt x="381533" y="25400"/>
                </a:lnTo>
                <a:lnTo>
                  <a:pt x="0" y="25400"/>
                </a:lnTo>
                <a:lnTo>
                  <a:pt x="0" y="50800"/>
                </a:lnTo>
                <a:lnTo>
                  <a:pt x="381533" y="50800"/>
                </a:lnTo>
                <a:lnTo>
                  <a:pt x="347662" y="76200"/>
                </a:lnTo>
                <a:lnTo>
                  <a:pt x="474662" y="38100"/>
                </a:lnTo>
                <a:lnTo>
                  <a:pt x="347662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94450" y="4364037"/>
            <a:ext cx="1223010" cy="925830"/>
          </a:xfrm>
          <a:custGeom>
            <a:avLst/>
            <a:gdLst/>
            <a:ahLst/>
            <a:cxnLst/>
            <a:rect l="l" t="t" r="r" b="b"/>
            <a:pathLst>
              <a:path w="1223009" h="925829">
                <a:moveTo>
                  <a:pt x="0" y="0"/>
                </a:moveTo>
                <a:lnTo>
                  <a:pt x="1222380" y="0"/>
                </a:lnTo>
                <a:lnTo>
                  <a:pt x="1222380" y="925512"/>
                </a:lnTo>
                <a:lnTo>
                  <a:pt x="0" y="92551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24600" y="4318000"/>
            <a:ext cx="11176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473825" y="4397375"/>
            <a:ext cx="788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b="1" i="1" spc="-5" dirty="0">
                <a:solidFill>
                  <a:srgbClr val="000066"/>
                </a:solidFill>
                <a:latin typeface="Arial"/>
                <a:cs typeface="Arial"/>
              </a:rPr>
              <a:t>Estado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24600" y="4864100"/>
            <a:ext cx="1384300" cy="558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473825" y="4943475"/>
            <a:ext cx="1054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000066"/>
                </a:solidFill>
                <a:latin typeface="Arial"/>
                <a:cs typeface="Arial"/>
              </a:rPr>
              <a:t>Actividad</a:t>
            </a:r>
            <a:endParaRPr sz="18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1708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808037" y="1938337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3100" y="3594100"/>
            <a:ext cx="6223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3594100"/>
            <a:ext cx="4699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13300" y="3594100"/>
            <a:ext cx="6096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38237" y="1785429"/>
            <a:ext cx="7051675" cy="22231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Redes de tiempo constante</a:t>
            </a:r>
            <a:r>
              <a:rPr sz="2400" spc="-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4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Los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objetivos se numeran en orden</a:t>
            </a:r>
            <a:r>
              <a:rPr sz="2000" spc="-2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secuencial.</a:t>
            </a:r>
            <a:endParaRPr sz="2000">
              <a:latin typeface="Tahoma"/>
              <a:cs typeface="Tahoma"/>
            </a:endParaRPr>
          </a:p>
          <a:p>
            <a:pPr marL="412750" marR="5080" indent="-285750">
              <a:lnSpc>
                <a:spcPts val="2400"/>
              </a:lnSpc>
              <a:spcBef>
                <a:spcPts val="58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Punta de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las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flechas apuntan </a:t>
            </a:r>
            <a:r>
              <a:rPr sz="2050" b="1" i="1" spc="-35" dirty="0">
                <a:solidFill>
                  <a:srgbClr val="660066"/>
                </a:solidFill>
                <a:latin typeface="Tahoma"/>
                <a:cs typeface="Tahoma"/>
              </a:rPr>
              <a:t>siempre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un número mayor  que el de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la cola.</a:t>
            </a:r>
            <a:endParaRPr sz="20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4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9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Incorporación de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los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tiempos de duración para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las</a:t>
            </a:r>
            <a:r>
              <a:rPr sz="2000" spc="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tareas.</a:t>
            </a:r>
            <a:endParaRPr sz="20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5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Relaciones de precedencia.</a:t>
            </a:r>
            <a:r>
              <a:rPr sz="2000" spc="-2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130" dirty="0">
                <a:solidFill>
                  <a:srgbClr val="660066"/>
                </a:solidFill>
                <a:latin typeface="Tahoma"/>
                <a:cs typeface="Tahoma"/>
              </a:rPr>
              <a:t>(1-­2)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464300" y="4225925"/>
            <a:ext cx="773430" cy="1640205"/>
          </a:xfrm>
          <a:custGeom>
            <a:avLst/>
            <a:gdLst/>
            <a:ahLst/>
            <a:cxnLst/>
            <a:rect l="l" t="t" r="r" b="b"/>
            <a:pathLst>
              <a:path w="773429" h="1640204">
                <a:moveTo>
                  <a:pt x="277421" y="748256"/>
                </a:moveTo>
                <a:lnTo>
                  <a:pt x="274078" y="806462"/>
                </a:lnTo>
                <a:lnTo>
                  <a:pt x="260603" y="877036"/>
                </a:lnTo>
                <a:lnTo>
                  <a:pt x="247929" y="931748"/>
                </a:lnTo>
                <a:lnTo>
                  <a:pt x="213080" y="973785"/>
                </a:lnTo>
                <a:lnTo>
                  <a:pt x="149707" y="1015809"/>
                </a:lnTo>
                <a:lnTo>
                  <a:pt x="110896" y="1050696"/>
                </a:lnTo>
                <a:lnTo>
                  <a:pt x="57035" y="1113345"/>
                </a:lnTo>
                <a:lnTo>
                  <a:pt x="30886" y="1166482"/>
                </a:lnTo>
                <a:lnTo>
                  <a:pt x="10299" y="1218018"/>
                </a:lnTo>
                <a:lnTo>
                  <a:pt x="10299" y="1298905"/>
                </a:lnTo>
                <a:lnTo>
                  <a:pt x="13462" y="1409923"/>
                </a:lnTo>
                <a:lnTo>
                  <a:pt x="23761" y="1461466"/>
                </a:lnTo>
                <a:lnTo>
                  <a:pt x="45148" y="1495564"/>
                </a:lnTo>
                <a:lnTo>
                  <a:pt x="88722" y="1542351"/>
                </a:lnTo>
                <a:lnTo>
                  <a:pt x="193281" y="1604996"/>
                </a:lnTo>
                <a:lnTo>
                  <a:pt x="247929" y="1634337"/>
                </a:lnTo>
                <a:lnTo>
                  <a:pt x="511708" y="1639887"/>
                </a:lnTo>
                <a:lnTo>
                  <a:pt x="553694" y="1627992"/>
                </a:lnTo>
                <a:lnTo>
                  <a:pt x="622604" y="1619270"/>
                </a:lnTo>
                <a:lnTo>
                  <a:pt x="655878" y="1590723"/>
                </a:lnTo>
                <a:lnTo>
                  <a:pt x="703402" y="1548695"/>
                </a:lnTo>
                <a:lnTo>
                  <a:pt x="746975" y="1495564"/>
                </a:lnTo>
                <a:lnTo>
                  <a:pt x="762025" y="1447986"/>
                </a:lnTo>
                <a:lnTo>
                  <a:pt x="773112" y="1385340"/>
                </a:lnTo>
                <a:lnTo>
                  <a:pt x="753313" y="1284630"/>
                </a:lnTo>
                <a:lnTo>
                  <a:pt x="709739" y="1221981"/>
                </a:lnTo>
                <a:lnTo>
                  <a:pt x="669340" y="1159344"/>
                </a:lnTo>
                <a:lnTo>
                  <a:pt x="567156" y="1015809"/>
                </a:lnTo>
                <a:lnTo>
                  <a:pt x="499033" y="931748"/>
                </a:lnTo>
                <a:lnTo>
                  <a:pt x="456260" y="854036"/>
                </a:lnTo>
                <a:lnTo>
                  <a:pt x="447548" y="791400"/>
                </a:lnTo>
                <a:lnTo>
                  <a:pt x="447548" y="751751"/>
                </a:lnTo>
                <a:lnTo>
                  <a:pt x="278041" y="751751"/>
                </a:lnTo>
                <a:lnTo>
                  <a:pt x="277421" y="748256"/>
                </a:lnTo>
                <a:close/>
              </a:path>
              <a:path w="773429" h="1640204">
                <a:moveTo>
                  <a:pt x="447548" y="737476"/>
                </a:moveTo>
                <a:lnTo>
                  <a:pt x="278041" y="737476"/>
                </a:lnTo>
                <a:lnTo>
                  <a:pt x="278041" y="751751"/>
                </a:lnTo>
                <a:lnTo>
                  <a:pt x="447548" y="751751"/>
                </a:lnTo>
                <a:lnTo>
                  <a:pt x="447548" y="737476"/>
                </a:lnTo>
                <a:close/>
              </a:path>
              <a:path w="773429" h="1640204">
                <a:moveTo>
                  <a:pt x="447548" y="0"/>
                </a:moveTo>
                <a:lnTo>
                  <a:pt x="173469" y="0"/>
                </a:lnTo>
                <a:lnTo>
                  <a:pt x="103771" y="27749"/>
                </a:lnTo>
                <a:lnTo>
                  <a:pt x="58610" y="72161"/>
                </a:lnTo>
                <a:lnTo>
                  <a:pt x="26136" y="125285"/>
                </a:lnTo>
                <a:lnTo>
                  <a:pt x="6337" y="195072"/>
                </a:lnTo>
                <a:lnTo>
                  <a:pt x="0" y="260095"/>
                </a:lnTo>
                <a:lnTo>
                  <a:pt x="30886" y="331469"/>
                </a:lnTo>
                <a:lnTo>
                  <a:pt x="69710" y="417106"/>
                </a:lnTo>
                <a:lnTo>
                  <a:pt x="129908" y="505129"/>
                </a:lnTo>
                <a:lnTo>
                  <a:pt x="173469" y="570953"/>
                </a:lnTo>
                <a:lnTo>
                  <a:pt x="240804" y="644690"/>
                </a:lnTo>
                <a:lnTo>
                  <a:pt x="266941" y="689101"/>
                </a:lnTo>
                <a:lnTo>
                  <a:pt x="277421" y="748256"/>
                </a:lnTo>
                <a:lnTo>
                  <a:pt x="278041" y="737476"/>
                </a:lnTo>
                <a:lnTo>
                  <a:pt x="447548" y="737476"/>
                </a:lnTo>
                <a:lnTo>
                  <a:pt x="466559" y="681964"/>
                </a:lnTo>
                <a:lnTo>
                  <a:pt x="499033" y="639940"/>
                </a:lnTo>
                <a:lnTo>
                  <a:pt x="563994" y="567778"/>
                </a:lnTo>
                <a:lnTo>
                  <a:pt x="617067" y="498792"/>
                </a:lnTo>
                <a:lnTo>
                  <a:pt x="676478" y="415518"/>
                </a:lnTo>
                <a:lnTo>
                  <a:pt x="714489" y="337807"/>
                </a:lnTo>
                <a:lnTo>
                  <a:pt x="729551" y="237096"/>
                </a:lnTo>
                <a:lnTo>
                  <a:pt x="727163" y="176047"/>
                </a:lnTo>
                <a:lnTo>
                  <a:pt x="689940" y="99910"/>
                </a:lnTo>
                <a:lnTo>
                  <a:pt x="655878" y="49161"/>
                </a:lnTo>
                <a:lnTo>
                  <a:pt x="618642" y="2374"/>
                </a:lnTo>
                <a:lnTo>
                  <a:pt x="4475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24625" y="4546600"/>
            <a:ext cx="619125" cy="132238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46837" y="4203700"/>
            <a:ext cx="808355" cy="1681480"/>
          </a:xfrm>
          <a:custGeom>
            <a:avLst/>
            <a:gdLst/>
            <a:ahLst/>
            <a:cxnLst/>
            <a:rect l="l" t="t" r="r" b="b"/>
            <a:pathLst>
              <a:path w="808354" h="1681479">
                <a:moveTo>
                  <a:pt x="269341" y="0"/>
                </a:moveTo>
                <a:lnTo>
                  <a:pt x="179831" y="2374"/>
                </a:lnTo>
                <a:lnTo>
                  <a:pt x="141808" y="14287"/>
                </a:lnTo>
                <a:lnTo>
                  <a:pt x="108534" y="38087"/>
                </a:lnTo>
                <a:lnTo>
                  <a:pt x="77635" y="72199"/>
                </a:lnTo>
                <a:lnTo>
                  <a:pt x="49911" y="104724"/>
                </a:lnTo>
                <a:lnTo>
                  <a:pt x="23761" y="148361"/>
                </a:lnTo>
                <a:lnTo>
                  <a:pt x="10299" y="211035"/>
                </a:lnTo>
                <a:lnTo>
                  <a:pt x="0" y="243560"/>
                </a:lnTo>
                <a:lnTo>
                  <a:pt x="0" y="278472"/>
                </a:lnTo>
                <a:lnTo>
                  <a:pt x="13462" y="319735"/>
                </a:lnTo>
                <a:lnTo>
                  <a:pt x="39611" y="380022"/>
                </a:lnTo>
                <a:lnTo>
                  <a:pt x="64173" y="441909"/>
                </a:lnTo>
                <a:lnTo>
                  <a:pt x="108534" y="504583"/>
                </a:lnTo>
                <a:lnTo>
                  <a:pt x="141808" y="555358"/>
                </a:lnTo>
                <a:lnTo>
                  <a:pt x="172694" y="604545"/>
                </a:lnTo>
                <a:lnTo>
                  <a:pt x="205181" y="637082"/>
                </a:lnTo>
                <a:lnTo>
                  <a:pt x="240029" y="673569"/>
                </a:lnTo>
                <a:lnTo>
                  <a:pt x="269341" y="722769"/>
                </a:lnTo>
                <a:lnTo>
                  <a:pt x="276478" y="756881"/>
                </a:lnTo>
                <a:lnTo>
                  <a:pt x="276478" y="837806"/>
                </a:lnTo>
                <a:lnTo>
                  <a:pt x="269341" y="879856"/>
                </a:lnTo>
                <a:lnTo>
                  <a:pt x="257467" y="923493"/>
                </a:lnTo>
                <a:lnTo>
                  <a:pt x="240029" y="958392"/>
                </a:lnTo>
                <a:lnTo>
                  <a:pt x="175069" y="1006792"/>
                </a:lnTo>
                <a:lnTo>
                  <a:pt x="122796" y="1046467"/>
                </a:lnTo>
                <a:lnTo>
                  <a:pt x="96647" y="1080579"/>
                </a:lnTo>
                <a:lnTo>
                  <a:pt x="62585" y="1122629"/>
                </a:lnTo>
                <a:lnTo>
                  <a:pt x="32473" y="1173403"/>
                </a:lnTo>
                <a:lnTo>
                  <a:pt x="17424" y="1220216"/>
                </a:lnTo>
                <a:lnTo>
                  <a:pt x="10299" y="1275753"/>
                </a:lnTo>
                <a:lnTo>
                  <a:pt x="6337" y="1351915"/>
                </a:lnTo>
                <a:lnTo>
                  <a:pt x="10299" y="1416968"/>
                </a:lnTo>
                <a:lnTo>
                  <a:pt x="19011" y="1470125"/>
                </a:lnTo>
                <a:lnTo>
                  <a:pt x="39611" y="1521694"/>
                </a:lnTo>
                <a:lnTo>
                  <a:pt x="68922" y="1559777"/>
                </a:lnTo>
                <a:lnTo>
                  <a:pt x="127546" y="1604205"/>
                </a:lnTo>
                <a:lnTo>
                  <a:pt x="194881" y="1643081"/>
                </a:lnTo>
                <a:lnTo>
                  <a:pt x="232905" y="1666088"/>
                </a:lnTo>
                <a:lnTo>
                  <a:pt x="302615" y="1681162"/>
                </a:lnTo>
                <a:lnTo>
                  <a:pt x="421449" y="1678782"/>
                </a:lnTo>
                <a:lnTo>
                  <a:pt x="541858" y="1673228"/>
                </a:lnTo>
                <a:lnTo>
                  <a:pt x="615530" y="1666088"/>
                </a:lnTo>
                <a:lnTo>
                  <a:pt x="665441" y="1645461"/>
                </a:lnTo>
                <a:lnTo>
                  <a:pt x="673607" y="1639114"/>
                </a:lnTo>
                <a:lnTo>
                  <a:pt x="362826" y="1639114"/>
                </a:lnTo>
                <a:lnTo>
                  <a:pt x="302615" y="1636734"/>
                </a:lnTo>
                <a:lnTo>
                  <a:pt x="263804" y="1622452"/>
                </a:lnTo>
                <a:lnTo>
                  <a:pt x="224193" y="1604205"/>
                </a:lnTo>
                <a:lnTo>
                  <a:pt x="179831" y="1574850"/>
                </a:lnTo>
                <a:lnTo>
                  <a:pt x="136258" y="1553429"/>
                </a:lnTo>
                <a:lnTo>
                  <a:pt x="101396" y="1525661"/>
                </a:lnTo>
                <a:lnTo>
                  <a:pt x="77635" y="1490752"/>
                </a:lnTo>
                <a:lnTo>
                  <a:pt x="58623" y="1455844"/>
                </a:lnTo>
                <a:lnTo>
                  <a:pt x="49911" y="1372539"/>
                </a:lnTo>
                <a:lnTo>
                  <a:pt x="49911" y="1255115"/>
                </a:lnTo>
                <a:lnTo>
                  <a:pt x="58623" y="1220216"/>
                </a:lnTo>
                <a:lnTo>
                  <a:pt x="71297" y="1185303"/>
                </a:lnTo>
                <a:lnTo>
                  <a:pt x="95059" y="1150391"/>
                </a:lnTo>
                <a:lnTo>
                  <a:pt x="122796" y="1104379"/>
                </a:lnTo>
                <a:lnTo>
                  <a:pt x="181406" y="1055979"/>
                </a:lnTo>
                <a:lnTo>
                  <a:pt x="224193" y="1025829"/>
                </a:lnTo>
                <a:lnTo>
                  <a:pt x="252704" y="1004417"/>
                </a:lnTo>
                <a:lnTo>
                  <a:pt x="282816" y="972680"/>
                </a:lnTo>
                <a:lnTo>
                  <a:pt x="308952" y="889368"/>
                </a:lnTo>
                <a:lnTo>
                  <a:pt x="315290" y="847331"/>
                </a:lnTo>
                <a:lnTo>
                  <a:pt x="317665" y="791794"/>
                </a:lnTo>
                <a:lnTo>
                  <a:pt x="315290" y="750531"/>
                </a:lnTo>
                <a:lnTo>
                  <a:pt x="311327" y="708482"/>
                </a:lnTo>
                <a:lnTo>
                  <a:pt x="282816" y="657707"/>
                </a:lnTo>
                <a:lnTo>
                  <a:pt x="257467" y="631532"/>
                </a:lnTo>
                <a:lnTo>
                  <a:pt x="217855" y="591057"/>
                </a:lnTo>
                <a:lnTo>
                  <a:pt x="181406" y="549020"/>
                </a:lnTo>
                <a:lnTo>
                  <a:pt x="153682" y="493483"/>
                </a:lnTo>
                <a:lnTo>
                  <a:pt x="127546" y="456984"/>
                </a:lnTo>
                <a:lnTo>
                  <a:pt x="95059" y="400659"/>
                </a:lnTo>
                <a:lnTo>
                  <a:pt x="68922" y="354634"/>
                </a:lnTo>
                <a:lnTo>
                  <a:pt x="43573" y="284822"/>
                </a:lnTo>
                <a:lnTo>
                  <a:pt x="43573" y="238810"/>
                </a:lnTo>
                <a:lnTo>
                  <a:pt x="55448" y="195173"/>
                </a:lnTo>
                <a:lnTo>
                  <a:pt x="68922" y="145986"/>
                </a:lnTo>
                <a:lnTo>
                  <a:pt x="91097" y="111861"/>
                </a:lnTo>
                <a:lnTo>
                  <a:pt x="121208" y="76161"/>
                </a:lnTo>
                <a:lnTo>
                  <a:pt x="175069" y="49187"/>
                </a:lnTo>
                <a:lnTo>
                  <a:pt x="226568" y="30937"/>
                </a:lnTo>
                <a:lnTo>
                  <a:pt x="252975" y="11837"/>
                </a:lnTo>
                <a:lnTo>
                  <a:pt x="263804" y="2374"/>
                </a:lnTo>
                <a:lnTo>
                  <a:pt x="266058" y="2374"/>
                </a:lnTo>
                <a:lnTo>
                  <a:pt x="269341" y="0"/>
                </a:lnTo>
                <a:close/>
              </a:path>
              <a:path w="808354" h="1681479">
                <a:moveTo>
                  <a:pt x="266005" y="2412"/>
                </a:moveTo>
                <a:lnTo>
                  <a:pt x="252975" y="11837"/>
                </a:lnTo>
                <a:lnTo>
                  <a:pt x="226568" y="34912"/>
                </a:lnTo>
                <a:lnTo>
                  <a:pt x="516508" y="34912"/>
                </a:lnTo>
                <a:lnTo>
                  <a:pt x="557707" y="42049"/>
                </a:lnTo>
                <a:lnTo>
                  <a:pt x="602856" y="49187"/>
                </a:lnTo>
                <a:lnTo>
                  <a:pt x="678116" y="114249"/>
                </a:lnTo>
                <a:lnTo>
                  <a:pt x="704265" y="162648"/>
                </a:lnTo>
                <a:lnTo>
                  <a:pt x="718515" y="215798"/>
                </a:lnTo>
                <a:lnTo>
                  <a:pt x="718515" y="271335"/>
                </a:lnTo>
                <a:lnTo>
                  <a:pt x="712977" y="324485"/>
                </a:lnTo>
                <a:lnTo>
                  <a:pt x="697928" y="388759"/>
                </a:lnTo>
                <a:lnTo>
                  <a:pt x="652767" y="458571"/>
                </a:lnTo>
                <a:lnTo>
                  <a:pt x="613155" y="507758"/>
                </a:lnTo>
                <a:lnTo>
                  <a:pt x="557707" y="581545"/>
                </a:lnTo>
                <a:lnTo>
                  <a:pt x="509384" y="631532"/>
                </a:lnTo>
                <a:lnTo>
                  <a:pt x="466598" y="680719"/>
                </a:lnTo>
                <a:lnTo>
                  <a:pt x="450761" y="727532"/>
                </a:lnTo>
                <a:lnTo>
                  <a:pt x="445211" y="783056"/>
                </a:lnTo>
                <a:lnTo>
                  <a:pt x="445211" y="819556"/>
                </a:lnTo>
                <a:lnTo>
                  <a:pt x="453923" y="866368"/>
                </a:lnTo>
                <a:lnTo>
                  <a:pt x="471360" y="917143"/>
                </a:lnTo>
                <a:lnTo>
                  <a:pt x="492747" y="958392"/>
                </a:lnTo>
                <a:lnTo>
                  <a:pt x="537895" y="1013929"/>
                </a:lnTo>
                <a:lnTo>
                  <a:pt x="583844" y="1069467"/>
                </a:lnTo>
                <a:lnTo>
                  <a:pt x="615530" y="1117866"/>
                </a:lnTo>
                <a:lnTo>
                  <a:pt x="658317" y="1180541"/>
                </a:lnTo>
                <a:lnTo>
                  <a:pt x="704265" y="1243215"/>
                </a:lnTo>
                <a:lnTo>
                  <a:pt x="725652" y="1289240"/>
                </a:lnTo>
                <a:lnTo>
                  <a:pt x="744664" y="1324140"/>
                </a:lnTo>
                <a:lnTo>
                  <a:pt x="762088" y="1366189"/>
                </a:lnTo>
                <a:lnTo>
                  <a:pt x="764463" y="1402688"/>
                </a:lnTo>
                <a:lnTo>
                  <a:pt x="762088" y="1455844"/>
                </a:lnTo>
                <a:lnTo>
                  <a:pt x="743076" y="1505033"/>
                </a:lnTo>
                <a:lnTo>
                  <a:pt x="712977" y="1541528"/>
                </a:lnTo>
                <a:lnTo>
                  <a:pt x="665441" y="1582784"/>
                </a:lnTo>
                <a:lnTo>
                  <a:pt x="635342" y="1611345"/>
                </a:lnTo>
                <a:lnTo>
                  <a:pt x="570382" y="1629594"/>
                </a:lnTo>
                <a:lnTo>
                  <a:pt x="485609" y="1639114"/>
                </a:lnTo>
                <a:lnTo>
                  <a:pt x="673607" y="1639114"/>
                </a:lnTo>
                <a:lnTo>
                  <a:pt x="718515" y="1604205"/>
                </a:lnTo>
                <a:lnTo>
                  <a:pt x="758126" y="1559777"/>
                </a:lnTo>
                <a:lnTo>
                  <a:pt x="790613" y="1505033"/>
                </a:lnTo>
                <a:lnTo>
                  <a:pt x="803287" y="1459017"/>
                </a:lnTo>
                <a:lnTo>
                  <a:pt x="808037" y="1409828"/>
                </a:lnTo>
                <a:lnTo>
                  <a:pt x="790613" y="1345565"/>
                </a:lnTo>
                <a:lnTo>
                  <a:pt x="777138" y="1292415"/>
                </a:lnTo>
                <a:lnTo>
                  <a:pt x="756551" y="1250353"/>
                </a:lnTo>
                <a:lnTo>
                  <a:pt x="710603" y="1185303"/>
                </a:lnTo>
                <a:lnTo>
                  <a:pt x="658317" y="1110729"/>
                </a:lnTo>
                <a:lnTo>
                  <a:pt x="615530" y="1046467"/>
                </a:lnTo>
                <a:lnTo>
                  <a:pt x="563245" y="986167"/>
                </a:lnTo>
                <a:lnTo>
                  <a:pt x="511759" y="910005"/>
                </a:lnTo>
                <a:lnTo>
                  <a:pt x="492747" y="867956"/>
                </a:lnTo>
                <a:lnTo>
                  <a:pt x="476897" y="813206"/>
                </a:lnTo>
                <a:lnTo>
                  <a:pt x="480072" y="771156"/>
                </a:lnTo>
                <a:lnTo>
                  <a:pt x="490372" y="729907"/>
                </a:lnTo>
                <a:lnTo>
                  <a:pt x="511759" y="694207"/>
                </a:lnTo>
                <a:lnTo>
                  <a:pt x="561670" y="637082"/>
                </a:lnTo>
                <a:lnTo>
                  <a:pt x="600481" y="587895"/>
                </a:lnTo>
                <a:lnTo>
                  <a:pt x="654354" y="518871"/>
                </a:lnTo>
                <a:lnTo>
                  <a:pt x="686828" y="472058"/>
                </a:lnTo>
                <a:lnTo>
                  <a:pt x="718515" y="421284"/>
                </a:lnTo>
                <a:lnTo>
                  <a:pt x="744664" y="365747"/>
                </a:lnTo>
                <a:lnTo>
                  <a:pt x="758126" y="310997"/>
                </a:lnTo>
                <a:lnTo>
                  <a:pt x="758126" y="250710"/>
                </a:lnTo>
                <a:lnTo>
                  <a:pt x="756551" y="195173"/>
                </a:lnTo>
                <a:lnTo>
                  <a:pt x="731989" y="145986"/>
                </a:lnTo>
                <a:lnTo>
                  <a:pt x="716940" y="99961"/>
                </a:lnTo>
                <a:lnTo>
                  <a:pt x="680491" y="58712"/>
                </a:lnTo>
                <a:lnTo>
                  <a:pt x="661479" y="38087"/>
                </a:lnTo>
                <a:lnTo>
                  <a:pt x="635342" y="14287"/>
                </a:lnTo>
                <a:lnTo>
                  <a:pt x="587019" y="7937"/>
                </a:lnTo>
                <a:lnTo>
                  <a:pt x="266005" y="2412"/>
                </a:lnTo>
                <a:close/>
              </a:path>
              <a:path w="808354" h="1681479">
                <a:moveTo>
                  <a:pt x="266058" y="2374"/>
                </a:moveTo>
                <a:lnTo>
                  <a:pt x="263804" y="2374"/>
                </a:lnTo>
                <a:lnTo>
                  <a:pt x="266005" y="241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72225" y="4019550"/>
            <a:ext cx="939800" cy="231775"/>
          </a:xfrm>
          <a:custGeom>
            <a:avLst/>
            <a:gdLst/>
            <a:ahLst/>
            <a:cxnLst/>
            <a:rect l="l" t="t" r="r" b="b"/>
            <a:pathLst>
              <a:path w="939800" h="231775">
                <a:moveTo>
                  <a:pt x="115100" y="0"/>
                </a:moveTo>
                <a:lnTo>
                  <a:pt x="76200" y="6350"/>
                </a:lnTo>
                <a:lnTo>
                  <a:pt x="42062" y="23812"/>
                </a:lnTo>
                <a:lnTo>
                  <a:pt x="15875" y="52387"/>
                </a:lnTo>
                <a:lnTo>
                  <a:pt x="0" y="107162"/>
                </a:lnTo>
                <a:lnTo>
                  <a:pt x="0" y="109537"/>
                </a:lnTo>
                <a:lnTo>
                  <a:pt x="14287" y="163512"/>
                </a:lnTo>
                <a:lnTo>
                  <a:pt x="38887" y="192887"/>
                </a:lnTo>
                <a:lnTo>
                  <a:pt x="73025" y="212725"/>
                </a:lnTo>
                <a:lnTo>
                  <a:pt x="111125" y="219075"/>
                </a:lnTo>
                <a:lnTo>
                  <a:pt x="825500" y="231775"/>
                </a:lnTo>
                <a:lnTo>
                  <a:pt x="845337" y="230187"/>
                </a:lnTo>
                <a:lnTo>
                  <a:pt x="897724" y="207962"/>
                </a:lnTo>
                <a:lnTo>
                  <a:pt x="923925" y="179387"/>
                </a:lnTo>
                <a:lnTo>
                  <a:pt x="937412" y="143675"/>
                </a:lnTo>
                <a:lnTo>
                  <a:pt x="939800" y="124625"/>
                </a:lnTo>
                <a:lnTo>
                  <a:pt x="939800" y="122237"/>
                </a:lnTo>
                <a:lnTo>
                  <a:pt x="925512" y="68262"/>
                </a:lnTo>
                <a:lnTo>
                  <a:pt x="885024" y="26987"/>
                </a:lnTo>
                <a:lnTo>
                  <a:pt x="828675" y="12700"/>
                </a:lnTo>
                <a:lnTo>
                  <a:pt x="115100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372225" y="4019550"/>
            <a:ext cx="939800" cy="231775"/>
          </a:xfrm>
          <a:custGeom>
            <a:avLst/>
            <a:gdLst/>
            <a:ahLst/>
            <a:cxnLst/>
            <a:rect l="l" t="t" r="r" b="b"/>
            <a:pathLst>
              <a:path w="939800" h="231775">
                <a:moveTo>
                  <a:pt x="115094" y="0"/>
                </a:moveTo>
                <a:lnTo>
                  <a:pt x="76200" y="6350"/>
                </a:lnTo>
                <a:lnTo>
                  <a:pt x="42068" y="23812"/>
                </a:lnTo>
                <a:lnTo>
                  <a:pt x="15875" y="52387"/>
                </a:lnTo>
                <a:lnTo>
                  <a:pt x="0" y="107156"/>
                </a:lnTo>
                <a:lnTo>
                  <a:pt x="0" y="109538"/>
                </a:lnTo>
                <a:lnTo>
                  <a:pt x="14287" y="163513"/>
                </a:lnTo>
                <a:lnTo>
                  <a:pt x="38893" y="192881"/>
                </a:lnTo>
                <a:lnTo>
                  <a:pt x="73025" y="212725"/>
                </a:lnTo>
                <a:lnTo>
                  <a:pt x="111125" y="219075"/>
                </a:lnTo>
                <a:lnTo>
                  <a:pt x="825500" y="231775"/>
                </a:lnTo>
                <a:lnTo>
                  <a:pt x="845344" y="230187"/>
                </a:lnTo>
                <a:lnTo>
                  <a:pt x="897731" y="207962"/>
                </a:lnTo>
                <a:lnTo>
                  <a:pt x="923925" y="179388"/>
                </a:lnTo>
                <a:lnTo>
                  <a:pt x="937419" y="143669"/>
                </a:lnTo>
                <a:lnTo>
                  <a:pt x="939800" y="124619"/>
                </a:lnTo>
                <a:lnTo>
                  <a:pt x="939800" y="122238"/>
                </a:lnTo>
                <a:lnTo>
                  <a:pt x="925512" y="68262"/>
                </a:lnTo>
                <a:lnTo>
                  <a:pt x="885031" y="26987"/>
                </a:lnTo>
                <a:lnTo>
                  <a:pt x="828675" y="12700"/>
                </a:lnTo>
                <a:lnTo>
                  <a:pt x="11509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62700" y="5837237"/>
            <a:ext cx="946150" cy="196850"/>
          </a:xfrm>
          <a:custGeom>
            <a:avLst/>
            <a:gdLst/>
            <a:ahLst/>
            <a:cxnLst/>
            <a:rect l="l" t="t" r="r" b="b"/>
            <a:pathLst>
              <a:path w="946150" h="196850">
                <a:moveTo>
                  <a:pt x="849388" y="0"/>
                </a:moveTo>
                <a:lnTo>
                  <a:pt x="96761" y="0"/>
                </a:lnTo>
                <a:lnTo>
                  <a:pt x="59096" y="7603"/>
                </a:lnTo>
                <a:lnTo>
                  <a:pt x="28340" y="28340"/>
                </a:lnTo>
                <a:lnTo>
                  <a:pt x="7603" y="59096"/>
                </a:lnTo>
                <a:lnTo>
                  <a:pt x="0" y="96758"/>
                </a:lnTo>
                <a:lnTo>
                  <a:pt x="0" y="100092"/>
                </a:lnTo>
                <a:lnTo>
                  <a:pt x="7603" y="137754"/>
                </a:lnTo>
                <a:lnTo>
                  <a:pt x="28340" y="168510"/>
                </a:lnTo>
                <a:lnTo>
                  <a:pt x="59096" y="189246"/>
                </a:lnTo>
                <a:lnTo>
                  <a:pt x="96761" y="196850"/>
                </a:lnTo>
                <a:lnTo>
                  <a:pt x="849388" y="196850"/>
                </a:lnTo>
                <a:lnTo>
                  <a:pt x="887053" y="189246"/>
                </a:lnTo>
                <a:lnTo>
                  <a:pt x="917809" y="168510"/>
                </a:lnTo>
                <a:lnTo>
                  <a:pt x="938546" y="137754"/>
                </a:lnTo>
                <a:lnTo>
                  <a:pt x="946150" y="100092"/>
                </a:lnTo>
                <a:lnTo>
                  <a:pt x="946150" y="96758"/>
                </a:lnTo>
                <a:lnTo>
                  <a:pt x="938546" y="59096"/>
                </a:lnTo>
                <a:lnTo>
                  <a:pt x="917809" y="28340"/>
                </a:lnTo>
                <a:lnTo>
                  <a:pt x="887053" y="7603"/>
                </a:lnTo>
                <a:lnTo>
                  <a:pt x="849388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62700" y="5837237"/>
            <a:ext cx="946150" cy="196850"/>
          </a:xfrm>
          <a:custGeom>
            <a:avLst/>
            <a:gdLst/>
            <a:ahLst/>
            <a:cxnLst/>
            <a:rect l="l" t="t" r="r" b="b"/>
            <a:pathLst>
              <a:path w="946150" h="196850">
                <a:moveTo>
                  <a:pt x="0" y="96758"/>
                </a:moveTo>
                <a:lnTo>
                  <a:pt x="7603" y="59095"/>
                </a:lnTo>
                <a:lnTo>
                  <a:pt x="28339" y="28339"/>
                </a:lnTo>
                <a:lnTo>
                  <a:pt x="59095" y="7603"/>
                </a:lnTo>
                <a:lnTo>
                  <a:pt x="96757" y="0"/>
                </a:lnTo>
                <a:lnTo>
                  <a:pt x="849392" y="0"/>
                </a:lnTo>
                <a:lnTo>
                  <a:pt x="887055" y="7603"/>
                </a:lnTo>
                <a:lnTo>
                  <a:pt x="917810" y="28339"/>
                </a:lnTo>
                <a:lnTo>
                  <a:pt x="938546" y="59095"/>
                </a:lnTo>
                <a:lnTo>
                  <a:pt x="946150" y="96758"/>
                </a:lnTo>
                <a:lnTo>
                  <a:pt x="946150" y="100092"/>
                </a:lnTo>
                <a:lnTo>
                  <a:pt x="938546" y="137754"/>
                </a:lnTo>
                <a:lnTo>
                  <a:pt x="917810" y="168510"/>
                </a:lnTo>
                <a:lnTo>
                  <a:pt x="887055" y="189246"/>
                </a:lnTo>
                <a:lnTo>
                  <a:pt x="849392" y="196850"/>
                </a:lnTo>
                <a:lnTo>
                  <a:pt x="96757" y="196850"/>
                </a:lnTo>
                <a:lnTo>
                  <a:pt x="59095" y="189246"/>
                </a:lnTo>
                <a:lnTo>
                  <a:pt x="28339" y="168510"/>
                </a:lnTo>
                <a:lnTo>
                  <a:pt x="7603" y="137754"/>
                </a:lnTo>
                <a:lnTo>
                  <a:pt x="0" y="100092"/>
                </a:lnTo>
                <a:lnTo>
                  <a:pt x="0" y="967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207250" y="4673600"/>
            <a:ext cx="401955" cy="421005"/>
          </a:xfrm>
          <a:custGeom>
            <a:avLst/>
            <a:gdLst/>
            <a:ahLst/>
            <a:cxnLst/>
            <a:rect l="l" t="t" r="r" b="b"/>
            <a:pathLst>
              <a:path w="401954" h="421004">
                <a:moveTo>
                  <a:pt x="288696" y="0"/>
                </a:moveTo>
                <a:lnTo>
                  <a:pt x="231444" y="17500"/>
                </a:lnTo>
                <a:lnTo>
                  <a:pt x="183718" y="40563"/>
                </a:lnTo>
                <a:lnTo>
                  <a:pt x="128841" y="97815"/>
                </a:lnTo>
                <a:lnTo>
                  <a:pt x="94640" y="166204"/>
                </a:lnTo>
                <a:lnTo>
                  <a:pt x="86690" y="233806"/>
                </a:lnTo>
                <a:lnTo>
                  <a:pt x="94640" y="282320"/>
                </a:lnTo>
                <a:lnTo>
                  <a:pt x="107365" y="302196"/>
                </a:lnTo>
                <a:lnTo>
                  <a:pt x="0" y="392861"/>
                </a:lnTo>
                <a:lnTo>
                  <a:pt x="23863" y="415912"/>
                </a:lnTo>
                <a:lnTo>
                  <a:pt x="44538" y="420687"/>
                </a:lnTo>
                <a:lnTo>
                  <a:pt x="126453" y="327647"/>
                </a:lnTo>
                <a:lnTo>
                  <a:pt x="291428" y="327647"/>
                </a:lnTo>
                <a:lnTo>
                  <a:pt x="330847" y="302196"/>
                </a:lnTo>
                <a:lnTo>
                  <a:pt x="380961" y="224256"/>
                </a:lnTo>
                <a:lnTo>
                  <a:pt x="401637" y="148717"/>
                </a:lnTo>
                <a:lnTo>
                  <a:pt x="399249" y="95427"/>
                </a:lnTo>
                <a:lnTo>
                  <a:pt x="383349" y="50901"/>
                </a:lnTo>
                <a:lnTo>
                  <a:pt x="334035" y="15112"/>
                </a:lnTo>
                <a:lnTo>
                  <a:pt x="288696" y="0"/>
                </a:lnTo>
                <a:close/>
              </a:path>
              <a:path w="401954" h="421004">
                <a:moveTo>
                  <a:pt x="291428" y="327647"/>
                </a:moveTo>
                <a:lnTo>
                  <a:pt x="126453" y="327647"/>
                </a:lnTo>
                <a:lnTo>
                  <a:pt x="175768" y="339572"/>
                </a:lnTo>
                <a:lnTo>
                  <a:pt x="268020" y="342760"/>
                </a:lnTo>
                <a:lnTo>
                  <a:pt x="291428" y="327647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5387" y="4822825"/>
            <a:ext cx="401955" cy="711200"/>
          </a:xfrm>
          <a:custGeom>
            <a:avLst/>
            <a:gdLst/>
            <a:ahLst/>
            <a:cxnLst/>
            <a:rect l="l" t="t" r="r" b="b"/>
            <a:pathLst>
              <a:path w="401954" h="711200">
                <a:moveTo>
                  <a:pt x="37714" y="3019"/>
                </a:moveTo>
                <a:lnTo>
                  <a:pt x="31750" y="7150"/>
                </a:lnTo>
                <a:lnTo>
                  <a:pt x="7937" y="22250"/>
                </a:lnTo>
                <a:lnTo>
                  <a:pt x="0" y="52450"/>
                </a:lnTo>
                <a:lnTo>
                  <a:pt x="10325" y="92976"/>
                </a:lnTo>
                <a:lnTo>
                  <a:pt x="78587" y="115227"/>
                </a:lnTo>
                <a:lnTo>
                  <a:pt x="120650" y="158140"/>
                </a:lnTo>
                <a:lnTo>
                  <a:pt x="144462" y="214553"/>
                </a:lnTo>
                <a:lnTo>
                  <a:pt x="144462" y="304342"/>
                </a:lnTo>
                <a:lnTo>
                  <a:pt x="120650" y="380631"/>
                </a:lnTo>
                <a:lnTo>
                  <a:pt x="110337" y="446582"/>
                </a:lnTo>
                <a:lnTo>
                  <a:pt x="112712" y="554659"/>
                </a:lnTo>
                <a:lnTo>
                  <a:pt x="136525" y="630148"/>
                </a:lnTo>
                <a:lnTo>
                  <a:pt x="196850" y="688162"/>
                </a:lnTo>
                <a:lnTo>
                  <a:pt x="251612" y="711200"/>
                </a:lnTo>
                <a:lnTo>
                  <a:pt x="309562" y="706437"/>
                </a:lnTo>
                <a:lnTo>
                  <a:pt x="369887" y="680212"/>
                </a:lnTo>
                <a:lnTo>
                  <a:pt x="396074" y="635711"/>
                </a:lnTo>
                <a:lnTo>
                  <a:pt x="401637" y="574522"/>
                </a:lnTo>
                <a:lnTo>
                  <a:pt x="401637" y="517309"/>
                </a:lnTo>
                <a:lnTo>
                  <a:pt x="388137" y="423544"/>
                </a:lnTo>
                <a:lnTo>
                  <a:pt x="364324" y="328180"/>
                </a:lnTo>
                <a:lnTo>
                  <a:pt x="333375" y="241566"/>
                </a:lnTo>
                <a:lnTo>
                  <a:pt x="301625" y="176415"/>
                </a:lnTo>
                <a:lnTo>
                  <a:pt x="259549" y="120789"/>
                </a:lnTo>
                <a:lnTo>
                  <a:pt x="212725" y="68338"/>
                </a:lnTo>
                <a:lnTo>
                  <a:pt x="157162" y="30200"/>
                </a:lnTo>
                <a:lnTo>
                  <a:pt x="96837" y="9537"/>
                </a:lnTo>
                <a:lnTo>
                  <a:pt x="37714" y="3019"/>
                </a:lnTo>
                <a:close/>
              </a:path>
              <a:path w="401954" h="711200">
                <a:moveTo>
                  <a:pt x="42075" y="0"/>
                </a:moveTo>
                <a:lnTo>
                  <a:pt x="10325" y="0"/>
                </a:lnTo>
                <a:lnTo>
                  <a:pt x="37714" y="3019"/>
                </a:lnTo>
                <a:lnTo>
                  <a:pt x="42075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70725" y="4252912"/>
            <a:ext cx="570230" cy="596900"/>
          </a:xfrm>
          <a:custGeom>
            <a:avLst/>
            <a:gdLst/>
            <a:ahLst/>
            <a:cxnLst/>
            <a:rect l="l" t="t" r="r" b="b"/>
            <a:pathLst>
              <a:path w="570229" h="596900">
                <a:moveTo>
                  <a:pt x="23812" y="0"/>
                </a:moveTo>
                <a:lnTo>
                  <a:pt x="0" y="10337"/>
                </a:lnTo>
                <a:lnTo>
                  <a:pt x="15875" y="33388"/>
                </a:lnTo>
                <a:lnTo>
                  <a:pt x="79375" y="63588"/>
                </a:lnTo>
                <a:lnTo>
                  <a:pt x="119062" y="123990"/>
                </a:lnTo>
                <a:lnTo>
                  <a:pt x="137312" y="191554"/>
                </a:lnTo>
                <a:lnTo>
                  <a:pt x="184937" y="280568"/>
                </a:lnTo>
                <a:lnTo>
                  <a:pt x="246062" y="383095"/>
                </a:lnTo>
                <a:lnTo>
                  <a:pt x="340512" y="491197"/>
                </a:lnTo>
                <a:lnTo>
                  <a:pt x="427824" y="552386"/>
                </a:lnTo>
                <a:lnTo>
                  <a:pt x="498475" y="596900"/>
                </a:lnTo>
                <a:lnTo>
                  <a:pt x="561975" y="587362"/>
                </a:lnTo>
                <a:lnTo>
                  <a:pt x="569912" y="571461"/>
                </a:lnTo>
                <a:lnTo>
                  <a:pt x="538162" y="534111"/>
                </a:lnTo>
                <a:lnTo>
                  <a:pt x="498475" y="503910"/>
                </a:lnTo>
                <a:lnTo>
                  <a:pt x="442912" y="465759"/>
                </a:lnTo>
                <a:lnTo>
                  <a:pt x="364324" y="428396"/>
                </a:lnTo>
                <a:lnTo>
                  <a:pt x="308762" y="375945"/>
                </a:lnTo>
                <a:lnTo>
                  <a:pt x="261137" y="333019"/>
                </a:lnTo>
                <a:lnTo>
                  <a:pt x="222250" y="284543"/>
                </a:lnTo>
                <a:lnTo>
                  <a:pt x="189699" y="226517"/>
                </a:lnTo>
                <a:lnTo>
                  <a:pt x="161124" y="169291"/>
                </a:lnTo>
                <a:lnTo>
                  <a:pt x="161124" y="146240"/>
                </a:lnTo>
                <a:lnTo>
                  <a:pt x="165887" y="108089"/>
                </a:lnTo>
                <a:lnTo>
                  <a:pt x="150812" y="68351"/>
                </a:lnTo>
                <a:lnTo>
                  <a:pt x="111125" y="33388"/>
                </a:lnTo>
                <a:lnTo>
                  <a:pt x="79375" y="7950"/>
                </a:lnTo>
                <a:lnTo>
                  <a:pt x="23812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15162" y="4892675"/>
            <a:ext cx="643255" cy="700405"/>
          </a:xfrm>
          <a:custGeom>
            <a:avLst/>
            <a:gdLst/>
            <a:ahLst/>
            <a:cxnLst/>
            <a:rect l="l" t="t" r="r" b="b"/>
            <a:pathLst>
              <a:path w="643254" h="700404">
                <a:moveTo>
                  <a:pt x="142537" y="625563"/>
                </a:moveTo>
                <a:lnTo>
                  <a:pt x="105028" y="625563"/>
                </a:lnTo>
                <a:lnTo>
                  <a:pt x="118567" y="627938"/>
                </a:lnTo>
                <a:lnTo>
                  <a:pt x="125729" y="700088"/>
                </a:lnTo>
                <a:lnTo>
                  <a:pt x="149593" y="688200"/>
                </a:lnTo>
                <a:lnTo>
                  <a:pt x="142537" y="625563"/>
                </a:lnTo>
                <a:close/>
              </a:path>
              <a:path w="643254" h="700404">
                <a:moveTo>
                  <a:pt x="145453" y="589889"/>
                </a:moveTo>
                <a:lnTo>
                  <a:pt x="86728" y="589889"/>
                </a:lnTo>
                <a:lnTo>
                  <a:pt x="89115" y="597814"/>
                </a:lnTo>
                <a:lnTo>
                  <a:pt x="66040" y="635076"/>
                </a:lnTo>
                <a:lnTo>
                  <a:pt x="46951" y="672338"/>
                </a:lnTo>
                <a:lnTo>
                  <a:pt x="58089" y="692950"/>
                </a:lnTo>
                <a:lnTo>
                  <a:pt x="105028" y="625563"/>
                </a:lnTo>
                <a:lnTo>
                  <a:pt x="142537" y="625563"/>
                </a:lnTo>
                <a:lnTo>
                  <a:pt x="141643" y="617626"/>
                </a:lnTo>
                <a:lnTo>
                  <a:pt x="145453" y="589889"/>
                </a:lnTo>
                <a:close/>
              </a:path>
              <a:path w="643254" h="700404">
                <a:moveTo>
                  <a:pt x="46951" y="497916"/>
                </a:moveTo>
                <a:lnTo>
                  <a:pt x="26263" y="504253"/>
                </a:lnTo>
                <a:lnTo>
                  <a:pt x="26263" y="512178"/>
                </a:lnTo>
                <a:lnTo>
                  <a:pt x="89115" y="552615"/>
                </a:lnTo>
                <a:lnTo>
                  <a:pt x="81165" y="565302"/>
                </a:lnTo>
                <a:lnTo>
                  <a:pt x="2387" y="574814"/>
                </a:lnTo>
                <a:lnTo>
                  <a:pt x="0" y="582752"/>
                </a:lnTo>
                <a:lnTo>
                  <a:pt x="2387" y="597814"/>
                </a:lnTo>
                <a:lnTo>
                  <a:pt x="86728" y="589889"/>
                </a:lnTo>
                <a:lnTo>
                  <a:pt x="145453" y="589889"/>
                </a:lnTo>
                <a:lnTo>
                  <a:pt x="149593" y="559752"/>
                </a:lnTo>
                <a:lnTo>
                  <a:pt x="214045" y="534377"/>
                </a:lnTo>
                <a:lnTo>
                  <a:pt x="231999" y="530415"/>
                </a:lnTo>
                <a:lnTo>
                  <a:pt x="97078" y="530415"/>
                </a:lnTo>
                <a:lnTo>
                  <a:pt x="46951" y="497916"/>
                </a:lnTo>
                <a:close/>
              </a:path>
              <a:path w="643254" h="700404">
                <a:moveTo>
                  <a:pt x="642937" y="93560"/>
                </a:moveTo>
                <a:lnTo>
                  <a:pt x="564159" y="93560"/>
                </a:lnTo>
                <a:lnTo>
                  <a:pt x="569734" y="99898"/>
                </a:lnTo>
                <a:lnTo>
                  <a:pt x="569734" y="176009"/>
                </a:lnTo>
                <a:lnTo>
                  <a:pt x="561771" y="265607"/>
                </a:lnTo>
                <a:lnTo>
                  <a:pt x="532333" y="356781"/>
                </a:lnTo>
                <a:lnTo>
                  <a:pt x="490956" y="409117"/>
                </a:lnTo>
                <a:lnTo>
                  <a:pt x="418541" y="459854"/>
                </a:lnTo>
                <a:lnTo>
                  <a:pt x="303161" y="489978"/>
                </a:lnTo>
                <a:lnTo>
                  <a:pt x="208483" y="504253"/>
                </a:lnTo>
                <a:lnTo>
                  <a:pt x="141643" y="530415"/>
                </a:lnTo>
                <a:lnTo>
                  <a:pt x="231999" y="530415"/>
                </a:lnTo>
                <a:lnTo>
                  <a:pt x="339775" y="506628"/>
                </a:lnTo>
                <a:lnTo>
                  <a:pt x="468680" y="474129"/>
                </a:lnTo>
                <a:lnTo>
                  <a:pt x="577684" y="398805"/>
                </a:lnTo>
                <a:lnTo>
                  <a:pt x="616673" y="308419"/>
                </a:lnTo>
                <a:lnTo>
                  <a:pt x="634987" y="213283"/>
                </a:lnTo>
                <a:lnTo>
                  <a:pt x="642937" y="107835"/>
                </a:lnTo>
                <a:lnTo>
                  <a:pt x="642937" y="93560"/>
                </a:lnTo>
                <a:close/>
              </a:path>
              <a:path w="643254" h="700404">
                <a:moveTo>
                  <a:pt x="580072" y="0"/>
                </a:moveTo>
                <a:lnTo>
                  <a:pt x="553821" y="22999"/>
                </a:lnTo>
                <a:lnTo>
                  <a:pt x="556209" y="83248"/>
                </a:lnTo>
                <a:lnTo>
                  <a:pt x="569734" y="120510"/>
                </a:lnTo>
                <a:lnTo>
                  <a:pt x="564159" y="93560"/>
                </a:lnTo>
                <a:lnTo>
                  <a:pt x="642937" y="93560"/>
                </a:lnTo>
                <a:lnTo>
                  <a:pt x="642937" y="55499"/>
                </a:lnTo>
                <a:lnTo>
                  <a:pt x="624636" y="10312"/>
                </a:lnTo>
                <a:lnTo>
                  <a:pt x="580072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05737" y="5360987"/>
            <a:ext cx="319405" cy="777875"/>
          </a:xfrm>
          <a:custGeom>
            <a:avLst/>
            <a:gdLst/>
            <a:ahLst/>
            <a:cxnLst/>
            <a:rect l="l" t="t" r="r" b="b"/>
            <a:pathLst>
              <a:path w="319404" h="777875">
                <a:moveTo>
                  <a:pt x="34213" y="0"/>
                </a:moveTo>
                <a:lnTo>
                  <a:pt x="0" y="37299"/>
                </a:lnTo>
                <a:lnTo>
                  <a:pt x="26263" y="110337"/>
                </a:lnTo>
                <a:lnTo>
                  <a:pt x="86728" y="148437"/>
                </a:lnTo>
                <a:lnTo>
                  <a:pt x="168694" y="234156"/>
                </a:lnTo>
                <a:lnTo>
                  <a:pt x="207683" y="307181"/>
                </a:lnTo>
                <a:lnTo>
                  <a:pt x="215646" y="347662"/>
                </a:lnTo>
                <a:lnTo>
                  <a:pt x="213258" y="398462"/>
                </a:lnTo>
                <a:lnTo>
                  <a:pt x="189382" y="461168"/>
                </a:lnTo>
                <a:lnTo>
                  <a:pt x="152780" y="520700"/>
                </a:lnTo>
                <a:lnTo>
                  <a:pt x="118567" y="604043"/>
                </a:lnTo>
                <a:lnTo>
                  <a:pt x="81965" y="639762"/>
                </a:lnTo>
                <a:lnTo>
                  <a:pt x="81965" y="669925"/>
                </a:lnTo>
                <a:lnTo>
                  <a:pt x="110604" y="677068"/>
                </a:lnTo>
                <a:lnTo>
                  <a:pt x="160743" y="687387"/>
                </a:lnTo>
                <a:lnTo>
                  <a:pt x="213258" y="723106"/>
                </a:lnTo>
                <a:lnTo>
                  <a:pt x="252247" y="747712"/>
                </a:lnTo>
                <a:lnTo>
                  <a:pt x="278510" y="777875"/>
                </a:lnTo>
                <a:lnTo>
                  <a:pt x="307949" y="760412"/>
                </a:lnTo>
                <a:lnTo>
                  <a:pt x="319087" y="733425"/>
                </a:lnTo>
                <a:lnTo>
                  <a:pt x="286461" y="695325"/>
                </a:lnTo>
                <a:lnTo>
                  <a:pt x="189382" y="662781"/>
                </a:lnTo>
                <a:lnTo>
                  <a:pt x="158356" y="647700"/>
                </a:lnTo>
                <a:lnTo>
                  <a:pt x="165506" y="593725"/>
                </a:lnTo>
                <a:lnTo>
                  <a:pt x="189382" y="544512"/>
                </a:lnTo>
                <a:lnTo>
                  <a:pt x="237134" y="481012"/>
                </a:lnTo>
                <a:lnTo>
                  <a:pt x="276123" y="377825"/>
                </a:lnTo>
                <a:lnTo>
                  <a:pt x="278510" y="325437"/>
                </a:lnTo>
                <a:lnTo>
                  <a:pt x="263385" y="269081"/>
                </a:lnTo>
                <a:lnTo>
                  <a:pt x="221208" y="185737"/>
                </a:lnTo>
                <a:lnTo>
                  <a:pt x="158356" y="90487"/>
                </a:lnTo>
                <a:lnTo>
                  <a:pt x="81965" y="7137"/>
                </a:lnTo>
                <a:lnTo>
                  <a:pt x="34213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61250" y="5397500"/>
            <a:ext cx="314325" cy="659130"/>
          </a:xfrm>
          <a:custGeom>
            <a:avLst/>
            <a:gdLst/>
            <a:ahLst/>
            <a:cxnLst/>
            <a:rect l="l" t="t" r="r" b="b"/>
            <a:pathLst>
              <a:path w="314325" h="659129">
                <a:moveTo>
                  <a:pt x="193979" y="589757"/>
                </a:moveTo>
                <a:lnTo>
                  <a:pt x="125882" y="589757"/>
                </a:lnTo>
                <a:lnTo>
                  <a:pt x="60172" y="603251"/>
                </a:lnTo>
                <a:lnTo>
                  <a:pt x="0" y="620713"/>
                </a:lnTo>
                <a:lnTo>
                  <a:pt x="29298" y="650876"/>
                </a:lnTo>
                <a:lnTo>
                  <a:pt x="60172" y="658813"/>
                </a:lnTo>
                <a:lnTo>
                  <a:pt x="115595" y="643732"/>
                </a:lnTo>
                <a:lnTo>
                  <a:pt x="170230" y="620713"/>
                </a:lnTo>
                <a:lnTo>
                  <a:pt x="307046" y="620713"/>
                </a:lnTo>
                <a:lnTo>
                  <a:pt x="310423" y="595313"/>
                </a:lnTo>
                <a:lnTo>
                  <a:pt x="232778" y="595313"/>
                </a:lnTo>
                <a:lnTo>
                  <a:pt x="193979" y="589757"/>
                </a:lnTo>
                <a:close/>
              </a:path>
              <a:path w="314325" h="659129">
                <a:moveTo>
                  <a:pt x="307046" y="620713"/>
                </a:moveTo>
                <a:lnTo>
                  <a:pt x="204266" y="620713"/>
                </a:lnTo>
                <a:lnTo>
                  <a:pt x="274739" y="633413"/>
                </a:lnTo>
                <a:lnTo>
                  <a:pt x="306412" y="625476"/>
                </a:lnTo>
                <a:lnTo>
                  <a:pt x="307046" y="620713"/>
                </a:lnTo>
                <a:close/>
              </a:path>
              <a:path w="314325" h="659129">
                <a:moveTo>
                  <a:pt x="288201" y="0"/>
                </a:moveTo>
                <a:lnTo>
                  <a:pt x="258902" y="0"/>
                </a:lnTo>
                <a:lnTo>
                  <a:pt x="212191" y="52387"/>
                </a:lnTo>
                <a:lnTo>
                  <a:pt x="164680" y="135737"/>
                </a:lnTo>
                <a:lnTo>
                  <a:pt x="154393" y="180187"/>
                </a:lnTo>
                <a:lnTo>
                  <a:pt x="149644" y="228601"/>
                </a:lnTo>
                <a:lnTo>
                  <a:pt x="154393" y="296070"/>
                </a:lnTo>
                <a:lnTo>
                  <a:pt x="170230" y="356395"/>
                </a:lnTo>
                <a:lnTo>
                  <a:pt x="209816" y="461963"/>
                </a:lnTo>
                <a:lnTo>
                  <a:pt x="250990" y="565151"/>
                </a:lnTo>
                <a:lnTo>
                  <a:pt x="256527" y="595313"/>
                </a:lnTo>
                <a:lnTo>
                  <a:pt x="310423" y="595313"/>
                </a:lnTo>
                <a:lnTo>
                  <a:pt x="311162" y="589757"/>
                </a:lnTo>
                <a:lnTo>
                  <a:pt x="280276" y="542926"/>
                </a:lnTo>
                <a:lnTo>
                  <a:pt x="243865" y="437357"/>
                </a:lnTo>
                <a:lnTo>
                  <a:pt x="196354" y="319088"/>
                </a:lnTo>
                <a:lnTo>
                  <a:pt x="193979" y="258763"/>
                </a:lnTo>
                <a:lnTo>
                  <a:pt x="204266" y="228601"/>
                </a:lnTo>
                <a:lnTo>
                  <a:pt x="232778" y="150025"/>
                </a:lnTo>
                <a:lnTo>
                  <a:pt x="280276" y="107162"/>
                </a:lnTo>
                <a:lnTo>
                  <a:pt x="311162" y="62712"/>
                </a:lnTo>
                <a:lnTo>
                  <a:pt x="314325" y="14287"/>
                </a:lnTo>
                <a:lnTo>
                  <a:pt x="288201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73646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549275" y="1722437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475" y="1633537"/>
            <a:ext cx="2818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</a:t>
            </a:r>
            <a:r>
              <a:rPr sz="2400" spc="-5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eventos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82675" y="35210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348462" y="0"/>
                </a:moveTo>
                <a:lnTo>
                  <a:pt x="301177" y="3173"/>
                </a:lnTo>
                <a:lnTo>
                  <a:pt x="255826" y="12418"/>
                </a:lnTo>
                <a:lnTo>
                  <a:pt x="212824" y="27320"/>
                </a:lnTo>
                <a:lnTo>
                  <a:pt x="172585" y="47465"/>
                </a:lnTo>
                <a:lnTo>
                  <a:pt x="135526" y="72439"/>
                </a:lnTo>
                <a:lnTo>
                  <a:pt x="102061" y="101827"/>
                </a:lnTo>
                <a:lnTo>
                  <a:pt x="72605" y="135215"/>
                </a:lnTo>
                <a:lnTo>
                  <a:pt x="47574" y="172189"/>
                </a:lnTo>
                <a:lnTo>
                  <a:pt x="27383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3" y="482989"/>
                </a:lnTo>
                <a:lnTo>
                  <a:pt x="47574" y="523135"/>
                </a:lnTo>
                <a:lnTo>
                  <a:pt x="72605" y="560109"/>
                </a:lnTo>
                <a:lnTo>
                  <a:pt x="102061" y="593497"/>
                </a:lnTo>
                <a:lnTo>
                  <a:pt x="135526" y="622885"/>
                </a:lnTo>
                <a:lnTo>
                  <a:pt x="172585" y="647859"/>
                </a:lnTo>
                <a:lnTo>
                  <a:pt x="212824" y="668004"/>
                </a:lnTo>
                <a:lnTo>
                  <a:pt x="255826" y="682906"/>
                </a:lnTo>
                <a:lnTo>
                  <a:pt x="301177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2675" y="35210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06500" y="3632200"/>
            <a:ext cx="4826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54937" y="37188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93975" y="4552950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49" y="0"/>
                </a:moveTo>
                <a:lnTo>
                  <a:pt x="301167" y="3173"/>
                </a:lnTo>
                <a:lnTo>
                  <a:pt x="255818" y="12418"/>
                </a:lnTo>
                <a:lnTo>
                  <a:pt x="212817" y="27320"/>
                </a:lnTo>
                <a:lnTo>
                  <a:pt x="172580" y="47465"/>
                </a:lnTo>
                <a:lnTo>
                  <a:pt x="135522" y="72439"/>
                </a:lnTo>
                <a:lnTo>
                  <a:pt x="102058" y="101827"/>
                </a:lnTo>
                <a:lnTo>
                  <a:pt x="72604" y="135215"/>
                </a:lnTo>
                <a:lnTo>
                  <a:pt x="47573" y="172189"/>
                </a:lnTo>
                <a:lnTo>
                  <a:pt x="27382" y="212335"/>
                </a:lnTo>
                <a:lnTo>
                  <a:pt x="12446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6" y="440085"/>
                </a:lnTo>
                <a:lnTo>
                  <a:pt x="27382" y="482989"/>
                </a:lnTo>
                <a:lnTo>
                  <a:pt x="47573" y="523135"/>
                </a:lnTo>
                <a:lnTo>
                  <a:pt x="72604" y="560109"/>
                </a:lnTo>
                <a:lnTo>
                  <a:pt x="102058" y="593497"/>
                </a:lnTo>
                <a:lnTo>
                  <a:pt x="135522" y="622885"/>
                </a:lnTo>
                <a:lnTo>
                  <a:pt x="172580" y="647859"/>
                </a:lnTo>
                <a:lnTo>
                  <a:pt x="212817" y="668004"/>
                </a:lnTo>
                <a:lnTo>
                  <a:pt x="255818" y="682906"/>
                </a:lnTo>
                <a:lnTo>
                  <a:pt x="301167" y="692151"/>
                </a:lnTo>
                <a:lnTo>
                  <a:pt x="348449" y="695325"/>
                </a:lnTo>
                <a:lnTo>
                  <a:pt x="395735" y="692151"/>
                </a:lnTo>
                <a:lnTo>
                  <a:pt x="441086" y="682906"/>
                </a:lnTo>
                <a:lnTo>
                  <a:pt x="484089" y="668004"/>
                </a:lnTo>
                <a:lnTo>
                  <a:pt x="524327" y="647859"/>
                </a:lnTo>
                <a:lnTo>
                  <a:pt x="561387" y="622885"/>
                </a:lnTo>
                <a:lnTo>
                  <a:pt x="594852" y="593497"/>
                </a:lnTo>
                <a:lnTo>
                  <a:pt x="624307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7" y="135215"/>
                </a:lnTo>
                <a:lnTo>
                  <a:pt x="594852" y="101827"/>
                </a:lnTo>
                <a:lnTo>
                  <a:pt x="561387" y="72439"/>
                </a:lnTo>
                <a:lnTo>
                  <a:pt x="524327" y="47465"/>
                </a:lnTo>
                <a:lnTo>
                  <a:pt x="484089" y="27320"/>
                </a:lnTo>
                <a:lnTo>
                  <a:pt x="441086" y="12418"/>
                </a:lnTo>
                <a:lnTo>
                  <a:pt x="395735" y="3173"/>
                </a:lnTo>
                <a:lnTo>
                  <a:pt x="348449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3975" y="4552950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17800" y="4673600"/>
            <a:ext cx="482600" cy="55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66237" y="475075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93975" y="27082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49" y="0"/>
                </a:moveTo>
                <a:lnTo>
                  <a:pt x="301167" y="3173"/>
                </a:lnTo>
                <a:lnTo>
                  <a:pt x="255818" y="12418"/>
                </a:lnTo>
                <a:lnTo>
                  <a:pt x="212817" y="27320"/>
                </a:lnTo>
                <a:lnTo>
                  <a:pt x="172580" y="47465"/>
                </a:lnTo>
                <a:lnTo>
                  <a:pt x="135522" y="72439"/>
                </a:lnTo>
                <a:lnTo>
                  <a:pt x="102058" y="101827"/>
                </a:lnTo>
                <a:lnTo>
                  <a:pt x="72604" y="135215"/>
                </a:lnTo>
                <a:lnTo>
                  <a:pt x="47573" y="172189"/>
                </a:lnTo>
                <a:lnTo>
                  <a:pt x="27382" y="212335"/>
                </a:lnTo>
                <a:lnTo>
                  <a:pt x="12446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6" y="440085"/>
                </a:lnTo>
                <a:lnTo>
                  <a:pt x="27382" y="482989"/>
                </a:lnTo>
                <a:lnTo>
                  <a:pt x="47573" y="523135"/>
                </a:lnTo>
                <a:lnTo>
                  <a:pt x="72604" y="560109"/>
                </a:lnTo>
                <a:lnTo>
                  <a:pt x="102058" y="593497"/>
                </a:lnTo>
                <a:lnTo>
                  <a:pt x="135522" y="622885"/>
                </a:lnTo>
                <a:lnTo>
                  <a:pt x="172580" y="647859"/>
                </a:lnTo>
                <a:lnTo>
                  <a:pt x="212817" y="668004"/>
                </a:lnTo>
                <a:lnTo>
                  <a:pt x="255818" y="682906"/>
                </a:lnTo>
                <a:lnTo>
                  <a:pt x="301167" y="692151"/>
                </a:lnTo>
                <a:lnTo>
                  <a:pt x="348449" y="695325"/>
                </a:lnTo>
                <a:lnTo>
                  <a:pt x="395735" y="692151"/>
                </a:lnTo>
                <a:lnTo>
                  <a:pt x="441086" y="682906"/>
                </a:lnTo>
                <a:lnTo>
                  <a:pt x="484089" y="668004"/>
                </a:lnTo>
                <a:lnTo>
                  <a:pt x="524327" y="647859"/>
                </a:lnTo>
                <a:lnTo>
                  <a:pt x="561387" y="622885"/>
                </a:lnTo>
                <a:lnTo>
                  <a:pt x="594852" y="593497"/>
                </a:lnTo>
                <a:lnTo>
                  <a:pt x="624307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7" y="135215"/>
                </a:lnTo>
                <a:lnTo>
                  <a:pt x="594852" y="101827"/>
                </a:lnTo>
                <a:lnTo>
                  <a:pt x="561387" y="72439"/>
                </a:lnTo>
                <a:lnTo>
                  <a:pt x="524327" y="47465"/>
                </a:lnTo>
                <a:lnTo>
                  <a:pt x="484089" y="27320"/>
                </a:lnTo>
                <a:lnTo>
                  <a:pt x="441086" y="12418"/>
                </a:lnTo>
                <a:lnTo>
                  <a:pt x="395735" y="3173"/>
                </a:lnTo>
                <a:lnTo>
                  <a:pt x="348449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93975" y="27082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17800" y="2819400"/>
            <a:ext cx="4826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66237" y="29060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994150" y="35210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49" y="0"/>
                </a:moveTo>
                <a:lnTo>
                  <a:pt x="301167" y="3173"/>
                </a:lnTo>
                <a:lnTo>
                  <a:pt x="255818" y="12418"/>
                </a:lnTo>
                <a:lnTo>
                  <a:pt x="212817" y="27320"/>
                </a:lnTo>
                <a:lnTo>
                  <a:pt x="172580" y="47465"/>
                </a:lnTo>
                <a:lnTo>
                  <a:pt x="135522" y="72439"/>
                </a:lnTo>
                <a:lnTo>
                  <a:pt x="102058" y="101827"/>
                </a:lnTo>
                <a:lnTo>
                  <a:pt x="72604" y="135215"/>
                </a:lnTo>
                <a:lnTo>
                  <a:pt x="47573" y="172189"/>
                </a:lnTo>
                <a:lnTo>
                  <a:pt x="27382" y="212335"/>
                </a:lnTo>
                <a:lnTo>
                  <a:pt x="12446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6" y="440085"/>
                </a:lnTo>
                <a:lnTo>
                  <a:pt x="27382" y="482989"/>
                </a:lnTo>
                <a:lnTo>
                  <a:pt x="47573" y="523135"/>
                </a:lnTo>
                <a:lnTo>
                  <a:pt x="72604" y="560109"/>
                </a:lnTo>
                <a:lnTo>
                  <a:pt x="102058" y="593497"/>
                </a:lnTo>
                <a:lnTo>
                  <a:pt x="135522" y="622885"/>
                </a:lnTo>
                <a:lnTo>
                  <a:pt x="172580" y="647859"/>
                </a:lnTo>
                <a:lnTo>
                  <a:pt x="212817" y="668004"/>
                </a:lnTo>
                <a:lnTo>
                  <a:pt x="255818" y="682906"/>
                </a:lnTo>
                <a:lnTo>
                  <a:pt x="301167" y="692151"/>
                </a:lnTo>
                <a:lnTo>
                  <a:pt x="348449" y="695325"/>
                </a:lnTo>
                <a:lnTo>
                  <a:pt x="395735" y="692151"/>
                </a:lnTo>
                <a:lnTo>
                  <a:pt x="441086" y="682906"/>
                </a:lnTo>
                <a:lnTo>
                  <a:pt x="484089" y="668004"/>
                </a:lnTo>
                <a:lnTo>
                  <a:pt x="524327" y="647859"/>
                </a:lnTo>
                <a:lnTo>
                  <a:pt x="561387" y="622885"/>
                </a:lnTo>
                <a:lnTo>
                  <a:pt x="594852" y="593497"/>
                </a:lnTo>
                <a:lnTo>
                  <a:pt x="624307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7" y="135215"/>
                </a:lnTo>
                <a:lnTo>
                  <a:pt x="594852" y="101827"/>
                </a:lnTo>
                <a:lnTo>
                  <a:pt x="561387" y="72439"/>
                </a:lnTo>
                <a:lnTo>
                  <a:pt x="524327" y="47465"/>
                </a:lnTo>
                <a:lnTo>
                  <a:pt x="484089" y="27320"/>
                </a:lnTo>
                <a:lnTo>
                  <a:pt x="441086" y="12418"/>
                </a:lnTo>
                <a:lnTo>
                  <a:pt x="395735" y="3173"/>
                </a:lnTo>
                <a:lnTo>
                  <a:pt x="348449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4150" y="35210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4800" y="3632200"/>
            <a:ext cx="482600" cy="5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266400" y="37188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913062" y="3429000"/>
            <a:ext cx="76200" cy="1117600"/>
          </a:xfrm>
          <a:custGeom>
            <a:avLst/>
            <a:gdLst/>
            <a:ahLst/>
            <a:cxnLst/>
            <a:rect l="l" t="t" r="r" b="b"/>
            <a:pathLst>
              <a:path w="76200" h="1117600">
                <a:moveTo>
                  <a:pt x="0" y="990600"/>
                </a:moveTo>
                <a:lnTo>
                  <a:pt x="38100" y="1117600"/>
                </a:lnTo>
                <a:lnTo>
                  <a:pt x="66038" y="1024470"/>
                </a:lnTo>
                <a:lnTo>
                  <a:pt x="25400" y="1024470"/>
                </a:lnTo>
                <a:lnTo>
                  <a:pt x="0" y="990600"/>
                </a:lnTo>
                <a:close/>
              </a:path>
              <a:path w="76200" h="1117600">
                <a:moveTo>
                  <a:pt x="50800" y="0"/>
                </a:moveTo>
                <a:lnTo>
                  <a:pt x="25400" y="0"/>
                </a:lnTo>
                <a:lnTo>
                  <a:pt x="25400" y="1024470"/>
                </a:lnTo>
                <a:lnTo>
                  <a:pt x="50800" y="1024470"/>
                </a:lnTo>
                <a:lnTo>
                  <a:pt x="50800" y="0"/>
                </a:lnTo>
                <a:close/>
              </a:path>
              <a:path w="76200" h="1117600">
                <a:moveTo>
                  <a:pt x="76200" y="990600"/>
                </a:moveTo>
                <a:lnTo>
                  <a:pt x="50800" y="1024470"/>
                </a:lnTo>
                <a:lnTo>
                  <a:pt x="66038" y="1024470"/>
                </a:lnTo>
                <a:lnTo>
                  <a:pt x="76200" y="99060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10204" y="3199803"/>
            <a:ext cx="684530" cy="523240"/>
          </a:xfrm>
          <a:custGeom>
            <a:avLst/>
            <a:gdLst/>
            <a:ahLst/>
            <a:cxnLst/>
            <a:rect l="l" t="t" r="r" b="b"/>
            <a:pathLst>
              <a:path w="684529" h="523239">
                <a:moveTo>
                  <a:pt x="559727" y="476516"/>
                </a:moveTo>
                <a:lnTo>
                  <a:pt x="683945" y="522884"/>
                </a:lnTo>
                <a:lnTo>
                  <a:pt x="650251" y="476732"/>
                </a:lnTo>
                <a:lnTo>
                  <a:pt x="602056" y="476732"/>
                </a:lnTo>
                <a:lnTo>
                  <a:pt x="559727" y="476516"/>
                </a:lnTo>
                <a:close/>
              </a:path>
              <a:path w="684529" h="523239">
                <a:moveTo>
                  <a:pt x="15341" y="0"/>
                </a:moveTo>
                <a:lnTo>
                  <a:pt x="0" y="20243"/>
                </a:lnTo>
                <a:lnTo>
                  <a:pt x="602056" y="476732"/>
                </a:lnTo>
                <a:lnTo>
                  <a:pt x="650251" y="476732"/>
                </a:lnTo>
                <a:lnTo>
                  <a:pt x="635481" y="456501"/>
                </a:lnTo>
                <a:lnTo>
                  <a:pt x="617410" y="456501"/>
                </a:lnTo>
                <a:lnTo>
                  <a:pt x="15341" y="0"/>
                </a:lnTo>
                <a:close/>
              </a:path>
              <a:path w="684529" h="523239">
                <a:moveTo>
                  <a:pt x="605764" y="415798"/>
                </a:moveTo>
                <a:lnTo>
                  <a:pt x="617410" y="456501"/>
                </a:lnTo>
                <a:lnTo>
                  <a:pt x="635481" y="456501"/>
                </a:lnTo>
                <a:lnTo>
                  <a:pt x="605764" y="415798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27437" y="4198937"/>
            <a:ext cx="814705" cy="651510"/>
          </a:xfrm>
          <a:custGeom>
            <a:avLst/>
            <a:gdLst/>
            <a:ahLst/>
            <a:cxnLst/>
            <a:rect l="l" t="t" r="r" b="b"/>
            <a:pathLst>
              <a:path w="814704" h="651510">
                <a:moveTo>
                  <a:pt x="780959" y="48031"/>
                </a:moveTo>
                <a:lnTo>
                  <a:pt x="733551" y="48031"/>
                </a:lnTo>
                <a:lnTo>
                  <a:pt x="0" y="631405"/>
                </a:lnTo>
                <a:lnTo>
                  <a:pt x="15798" y="651294"/>
                </a:lnTo>
                <a:lnTo>
                  <a:pt x="749363" y="67906"/>
                </a:lnTo>
                <a:lnTo>
                  <a:pt x="767142" y="67906"/>
                </a:lnTo>
                <a:lnTo>
                  <a:pt x="780959" y="48031"/>
                </a:lnTo>
                <a:close/>
              </a:path>
              <a:path w="814704" h="651510">
                <a:moveTo>
                  <a:pt x="767142" y="67906"/>
                </a:moveTo>
                <a:lnTo>
                  <a:pt x="749363" y="67906"/>
                </a:lnTo>
                <a:lnTo>
                  <a:pt x="738670" y="108864"/>
                </a:lnTo>
                <a:lnTo>
                  <a:pt x="767142" y="67906"/>
                </a:lnTo>
                <a:close/>
              </a:path>
              <a:path w="814704" h="651510">
                <a:moveTo>
                  <a:pt x="814349" y="0"/>
                </a:moveTo>
                <a:lnTo>
                  <a:pt x="691235" y="49225"/>
                </a:lnTo>
                <a:lnTo>
                  <a:pt x="733551" y="48031"/>
                </a:lnTo>
                <a:lnTo>
                  <a:pt x="780959" y="48031"/>
                </a:lnTo>
                <a:lnTo>
                  <a:pt x="814349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81378" y="3098800"/>
            <a:ext cx="903605" cy="506730"/>
          </a:xfrm>
          <a:custGeom>
            <a:avLst/>
            <a:gdLst/>
            <a:ahLst/>
            <a:cxnLst/>
            <a:rect l="l" t="t" r="r" b="b"/>
            <a:pathLst>
              <a:path w="903605" h="506729">
                <a:moveTo>
                  <a:pt x="903071" y="0"/>
                </a:moveTo>
                <a:lnTo>
                  <a:pt x="773480" y="28041"/>
                </a:lnTo>
                <a:lnTo>
                  <a:pt x="815403" y="33909"/>
                </a:lnTo>
                <a:lnTo>
                  <a:pt x="0" y="484187"/>
                </a:lnTo>
                <a:lnTo>
                  <a:pt x="12280" y="506412"/>
                </a:lnTo>
                <a:lnTo>
                  <a:pt x="827684" y="56134"/>
                </a:lnTo>
                <a:lnTo>
                  <a:pt x="848111" y="56134"/>
                </a:lnTo>
                <a:lnTo>
                  <a:pt x="903071" y="0"/>
                </a:lnTo>
                <a:close/>
              </a:path>
              <a:path w="903605" h="506729">
                <a:moveTo>
                  <a:pt x="848111" y="56134"/>
                </a:moveTo>
                <a:lnTo>
                  <a:pt x="827684" y="56134"/>
                </a:lnTo>
                <a:lnTo>
                  <a:pt x="810310" y="94741"/>
                </a:lnTo>
                <a:lnTo>
                  <a:pt x="848111" y="56134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07248" y="4205960"/>
            <a:ext cx="960119" cy="671195"/>
          </a:xfrm>
          <a:custGeom>
            <a:avLst/>
            <a:gdLst/>
            <a:ahLst/>
            <a:cxnLst/>
            <a:rect l="l" t="t" r="r" b="b"/>
            <a:pathLst>
              <a:path w="960119" h="671195">
                <a:moveTo>
                  <a:pt x="14477" y="0"/>
                </a:moveTo>
                <a:lnTo>
                  <a:pt x="0" y="20878"/>
                </a:lnTo>
                <a:lnTo>
                  <a:pt x="875969" y="628205"/>
                </a:lnTo>
                <a:lnTo>
                  <a:pt x="833666" y="629793"/>
                </a:lnTo>
                <a:lnTo>
                  <a:pt x="959738" y="670839"/>
                </a:lnTo>
                <a:lnTo>
                  <a:pt x="909105" y="607339"/>
                </a:lnTo>
                <a:lnTo>
                  <a:pt x="890435" y="607339"/>
                </a:lnTo>
                <a:lnTo>
                  <a:pt x="14477" y="0"/>
                </a:lnTo>
                <a:close/>
              </a:path>
              <a:path w="960119" h="671195">
                <a:moveTo>
                  <a:pt x="877074" y="567169"/>
                </a:moveTo>
                <a:lnTo>
                  <a:pt x="890435" y="607339"/>
                </a:lnTo>
                <a:lnTo>
                  <a:pt x="909105" y="607339"/>
                </a:lnTo>
                <a:lnTo>
                  <a:pt x="877074" y="56716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65300" y="3098800"/>
            <a:ext cx="4318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895475" y="317817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56000" y="4470400"/>
            <a:ext cx="431800" cy="5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695700" y="45402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70200" y="3759200"/>
            <a:ext cx="4318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006725" y="3830637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17900" y="3162300"/>
            <a:ext cx="431800" cy="50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652837" y="32321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714500" y="4406900"/>
            <a:ext cx="431800" cy="50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846262" y="44831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08112" y="32385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895600" y="53149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311650" y="3233737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89250" y="24320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772025" y="2484437"/>
            <a:ext cx="4018279" cy="3277235"/>
          </a:xfrm>
          <a:custGeom>
            <a:avLst/>
            <a:gdLst/>
            <a:ahLst/>
            <a:cxnLst/>
            <a:rect l="l" t="t" r="r" b="b"/>
            <a:pathLst>
              <a:path w="4018279" h="3277235">
                <a:moveTo>
                  <a:pt x="0" y="0"/>
                </a:moveTo>
                <a:lnTo>
                  <a:pt x="4017962" y="0"/>
                </a:lnTo>
                <a:lnTo>
                  <a:pt x="4017962" y="3276601"/>
                </a:lnTo>
                <a:lnTo>
                  <a:pt x="0" y="32766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008296" y="2579689"/>
            <a:ext cx="3623310" cy="1729739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5600" marR="274320" indent="-342900">
              <a:lnSpc>
                <a:spcPts val="1900"/>
              </a:lnSpc>
              <a:spcBef>
                <a:spcPts val="180"/>
              </a:spcBef>
            </a:pP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tij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=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tiempo para terminar la actividad  desde el evento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i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hasta el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j.</a:t>
            </a:r>
            <a:endParaRPr sz="1600" dirty="0">
              <a:latin typeface="Arial"/>
              <a:cs typeface="Arial"/>
            </a:endParaRPr>
          </a:p>
          <a:p>
            <a:pPr marL="412750" marR="5080" indent="-400050">
              <a:lnSpc>
                <a:spcPts val="1900"/>
              </a:lnSpc>
            </a:pP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Ej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= </a:t>
            </a:r>
            <a:r>
              <a:rPr sz="1600" spc="-15" dirty="0">
                <a:solidFill>
                  <a:srgbClr val="000066"/>
                </a:solidFill>
                <a:latin typeface="Arial"/>
                <a:cs typeface="Arial"/>
              </a:rPr>
              <a:t>Tiempo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más próximo en que puede  ocurrir</a:t>
            </a:r>
            <a:r>
              <a:rPr sz="1600" spc="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j.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839"/>
              </a:lnSpc>
            </a:pP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Lj </a:t>
            </a:r>
            <a:r>
              <a:rPr sz="1600" dirty="0">
                <a:solidFill>
                  <a:srgbClr val="000066"/>
                </a:solidFill>
                <a:latin typeface="Arial"/>
                <a:cs typeface="Arial"/>
              </a:rPr>
              <a:t>=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tiempo más </a:t>
            </a:r>
            <a:r>
              <a:rPr sz="1600" spc="-10" dirty="0">
                <a:solidFill>
                  <a:srgbClr val="000066"/>
                </a:solidFill>
                <a:latin typeface="Arial"/>
                <a:cs typeface="Arial"/>
              </a:rPr>
              <a:t>lejano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en que</a:t>
            </a:r>
            <a:r>
              <a:rPr sz="1600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puede</a:t>
            </a:r>
            <a:endParaRPr sz="1600" dirty="0">
              <a:latin typeface="Arial"/>
              <a:cs typeface="Arial"/>
            </a:endParaRPr>
          </a:p>
          <a:p>
            <a:pPr marL="355600" marR="128270">
              <a:lnSpc>
                <a:spcPts val="1900"/>
              </a:lnSpc>
              <a:spcBef>
                <a:spcPts val="160"/>
              </a:spcBef>
            </a:pP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ocurrir j, sin retrasar la terminación  del proyecto.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855844" y="4391027"/>
            <a:ext cx="385064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Los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números sobre los eventos  representan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el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tiempo más  próximo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en que </a:t>
            </a:r>
            <a:r>
              <a:rPr sz="2000" b="1" spc="-5" dirty="0">
                <a:solidFill>
                  <a:srgbClr val="000066"/>
                </a:solidFill>
                <a:latin typeface="Arial"/>
                <a:cs typeface="Arial"/>
              </a:rPr>
              <a:t>ellos </a:t>
            </a:r>
            <a:r>
              <a:rPr sz="2000" b="1" dirty="0">
                <a:solidFill>
                  <a:srgbClr val="000066"/>
                </a:solidFill>
                <a:latin typeface="Arial"/>
                <a:cs typeface="Arial"/>
              </a:rPr>
              <a:t>pueden  </a:t>
            </a:r>
            <a:r>
              <a:rPr sz="2000" b="1" spc="-20" dirty="0">
                <a:solidFill>
                  <a:srgbClr val="000066"/>
                </a:solidFill>
                <a:latin typeface="Arial"/>
                <a:cs typeface="Arial"/>
              </a:rPr>
              <a:t>ocurrir.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98755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549275" y="1684337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82675" y="37115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348462" y="0"/>
                </a:moveTo>
                <a:lnTo>
                  <a:pt x="301177" y="3173"/>
                </a:lnTo>
                <a:lnTo>
                  <a:pt x="255826" y="12418"/>
                </a:lnTo>
                <a:lnTo>
                  <a:pt x="212824" y="27320"/>
                </a:lnTo>
                <a:lnTo>
                  <a:pt x="172585" y="47465"/>
                </a:lnTo>
                <a:lnTo>
                  <a:pt x="135526" y="72439"/>
                </a:lnTo>
                <a:lnTo>
                  <a:pt x="102061" y="101827"/>
                </a:lnTo>
                <a:lnTo>
                  <a:pt x="72605" y="135215"/>
                </a:lnTo>
                <a:lnTo>
                  <a:pt x="47574" y="172189"/>
                </a:lnTo>
                <a:lnTo>
                  <a:pt x="27383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3" y="482989"/>
                </a:lnTo>
                <a:lnTo>
                  <a:pt x="47574" y="523135"/>
                </a:lnTo>
                <a:lnTo>
                  <a:pt x="72605" y="560109"/>
                </a:lnTo>
                <a:lnTo>
                  <a:pt x="102061" y="593497"/>
                </a:lnTo>
                <a:lnTo>
                  <a:pt x="135526" y="622885"/>
                </a:lnTo>
                <a:lnTo>
                  <a:pt x="172585" y="647859"/>
                </a:lnTo>
                <a:lnTo>
                  <a:pt x="212824" y="668004"/>
                </a:lnTo>
                <a:lnTo>
                  <a:pt x="255826" y="682906"/>
                </a:lnTo>
                <a:lnTo>
                  <a:pt x="301177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2675" y="37115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06500" y="3822700"/>
            <a:ext cx="482600" cy="57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54937" y="39093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93975" y="4743450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49" y="0"/>
                </a:moveTo>
                <a:lnTo>
                  <a:pt x="301167" y="3173"/>
                </a:lnTo>
                <a:lnTo>
                  <a:pt x="255818" y="12418"/>
                </a:lnTo>
                <a:lnTo>
                  <a:pt x="212817" y="27320"/>
                </a:lnTo>
                <a:lnTo>
                  <a:pt x="172580" y="47465"/>
                </a:lnTo>
                <a:lnTo>
                  <a:pt x="135522" y="72439"/>
                </a:lnTo>
                <a:lnTo>
                  <a:pt x="102058" y="101827"/>
                </a:lnTo>
                <a:lnTo>
                  <a:pt x="72604" y="135215"/>
                </a:lnTo>
                <a:lnTo>
                  <a:pt x="47573" y="172189"/>
                </a:lnTo>
                <a:lnTo>
                  <a:pt x="27382" y="212335"/>
                </a:lnTo>
                <a:lnTo>
                  <a:pt x="12446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6" y="440085"/>
                </a:lnTo>
                <a:lnTo>
                  <a:pt x="27382" y="482989"/>
                </a:lnTo>
                <a:lnTo>
                  <a:pt x="47573" y="523135"/>
                </a:lnTo>
                <a:lnTo>
                  <a:pt x="72604" y="560109"/>
                </a:lnTo>
                <a:lnTo>
                  <a:pt x="102058" y="593497"/>
                </a:lnTo>
                <a:lnTo>
                  <a:pt x="135522" y="622885"/>
                </a:lnTo>
                <a:lnTo>
                  <a:pt x="172580" y="647859"/>
                </a:lnTo>
                <a:lnTo>
                  <a:pt x="212817" y="668004"/>
                </a:lnTo>
                <a:lnTo>
                  <a:pt x="255818" y="682906"/>
                </a:lnTo>
                <a:lnTo>
                  <a:pt x="301167" y="692151"/>
                </a:lnTo>
                <a:lnTo>
                  <a:pt x="348449" y="695325"/>
                </a:lnTo>
                <a:lnTo>
                  <a:pt x="395735" y="692151"/>
                </a:lnTo>
                <a:lnTo>
                  <a:pt x="441086" y="682906"/>
                </a:lnTo>
                <a:lnTo>
                  <a:pt x="484089" y="668004"/>
                </a:lnTo>
                <a:lnTo>
                  <a:pt x="524327" y="647859"/>
                </a:lnTo>
                <a:lnTo>
                  <a:pt x="561387" y="622885"/>
                </a:lnTo>
                <a:lnTo>
                  <a:pt x="594852" y="593497"/>
                </a:lnTo>
                <a:lnTo>
                  <a:pt x="624307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7" y="135215"/>
                </a:lnTo>
                <a:lnTo>
                  <a:pt x="594852" y="101827"/>
                </a:lnTo>
                <a:lnTo>
                  <a:pt x="561387" y="72439"/>
                </a:lnTo>
                <a:lnTo>
                  <a:pt x="524327" y="47465"/>
                </a:lnTo>
                <a:lnTo>
                  <a:pt x="484089" y="27320"/>
                </a:lnTo>
                <a:lnTo>
                  <a:pt x="441086" y="12418"/>
                </a:lnTo>
                <a:lnTo>
                  <a:pt x="395735" y="3173"/>
                </a:lnTo>
                <a:lnTo>
                  <a:pt x="348449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93975" y="4743450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17800" y="4864100"/>
            <a:ext cx="482600" cy="55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66237" y="494125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593975" y="28987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49" y="0"/>
                </a:moveTo>
                <a:lnTo>
                  <a:pt x="301167" y="3173"/>
                </a:lnTo>
                <a:lnTo>
                  <a:pt x="255818" y="12418"/>
                </a:lnTo>
                <a:lnTo>
                  <a:pt x="212817" y="27320"/>
                </a:lnTo>
                <a:lnTo>
                  <a:pt x="172580" y="47465"/>
                </a:lnTo>
                <a:lnTo>
                  <a:pt x="135522" y="72439"/>
                </a:lnTo>
                <a:lnTo>
                  <a:pt x="102058" y="101827"/>
                </a:lnTo>
                <a:lnTo>
                  <a:pt x="72604" y="135215"/>
                </a:lnTo>
                <a:lnTo>
                  <a:pt x="47573" y="172189"/>
                </a:lnTo>
                <a:lnTo>
                  <a:pt x="27382" y="212335"/>
                </a:lnTo>
                <a:lnTo>
                  <a:pt x="12446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6" y="440085"/>
                </a:lnTo>
                <a:lnTo>
                  <a:pt x="27382" y="482989"/>
                </a:lnTo>
                <a:lnTo>
                  <a:pt x="47573" y="523135"/>
                </a:lnTo>
                <a:lnTo>
                  <a:pt x="72604" y="560109"/>
                </a:lnTo>
                <a:lnTo>
                  <a:pt x="102058" y="593497"/>
                </a:lnTo>
                <a:lnTo>
                  <a:pt x="135522" y="622885"/>
                </a:lnTo>
                <a:lnTo>
                  <a:pt x="172580" y="647859"/>
                </a:lnTo>
                <a:lnTo>
                  <a:pt x="212817" y="668004"/>
                </a:lnTo>
                <a:lnTo>
                  <a:pt x="255818" y="682906"/>
                </a:lnTo>
                <a:lnTo>
                  <a:pt x="301167" y="692151"/>
                </a:lnTo>
                <a:lnTo>
                  <a:pt x="348449" y="695325"/>
                </a:lnTo>
                <a:lnTo>
                  <a:pt x="395735" y="692151"/>
                </a:lnTo>
                <a:lnTo>
                  <a:pt x="441086" y="682906"/>
                </a:lnTo>
                <a:lnTo>
                  <a:pt x="484089" y="668004"/>
                </a:lnTo>
                <a:lnTo>
                  <a:pt x="524327" y="647859"/>
                </a:lnTo>
                <a:lnTo>
                  <a:pt x="561387" y="622885"/>
                </a:lnTo>
                <a:lnTo>
                  <a:pt x="594852" y="593497"/>
                </a:lnTo>
                <a:lnTo>
                  <a:pt x="624307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7" y="135215"/>
                </a:lnTo>
                <a:lnTo>
                  <a:pt x="594852" y="101827"/>
                </a:lnTo>
                <a:lnTo>
                  <a:pt x="561387" y="72439"/>
                </a:lnTo>
                <a:lnTo>
                  <a:pt x="524327" y="47465"/>
                </a:lnTo>
                <a:lnTo>
                  <a:pt x="484089" y="27320"/>
                </a:lnTo>
                <a:lnTo>
                  <a:pt x="441086" y="12418"/>
                </a:lnTo>
                <a:lnTo>
                  <a:pt x="395735" y="3173"/>
                </a:lnTo>
                <a:lnTo>
                  <a:pt x="348449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93975" y="28987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17800" y="3009900"/>
            <a:ext cx="48260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866237" y="30965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94150" y="37115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49" y="0"/>
                </a:moveTo>
                <a:lnTo>
                  <a:pt x="301167" y="3173"/>
                </a:lnTo>
                <a:lnTo>
                  <a:pt x="255818" y="12418"/>
                </a:lnTo>
                <a:lnTo>
                  <a:pt x="212817" y="27320"/>
                </a:lnTo>
                <a:lnTo>
                  <a:pt x="172580" y="47465"/>
                </a:lnTo>
                <a:lnTo>
                  <a:pt x="135522" y="72439"/>
                </a:lnTo>
                <a:lnTo>
                  <a:pt x="102058" y="101827"/>
                </a:lnTo>
                <a:lnTo>
                  <a:pt x="72604" y="135215"/>
                </a:lnTo>
                <a:lnTo>
                  <a:pt x="47573" y="172189"/>
                </a:lnTo>
                <a:lnTo>
                  <a:pt x="27382" y="212335"/>
                </a:lnTo>
                <a:lnTo>
                  <a:pt x="12446" y="255239"/>
                </a:lnTo>
                <a:lnTo>
                  <a:pt x="3180" y="300486"/>
                </a:lnTo>
                <a:lnTo>
                  <a:pt x="0" y="347662"/>
                </a:lnTo>
                <a:lnTo>
                  <a:pt x="3180" y="394838"/>
                </a:lnTo>
                <a:lnTo>
                  <a:pt x="12446" y="440085"/>
                </a:lnTo>
                <a:lnTo>
                  <a:pt x="27382" y="482989"/>
                </a:lnTo>
                <a:lnTo>
                  <a:pt x="47573" y="523135"/>
                </a:lnTo>
                <a:lnTo>
                  <a:pt x="72604" y="560109"/>
                </a:lnTo>
                <a:lnTo>
                  <a:pt x="102058" y="593497"/>
                </a:lnTo>
                <a:lnTo>
                  <a:pt x="135522" y="622885"/>
                </a:lnTo>
                <a:lnTo>
                  <a:pt x="172580" y="647859"/>
                </a:lnTo>
                <a:lnTo>
                  <a:pt x="212817" y="668004"/>
                </a:lnTo>
                <a:lnTo>
                  <a:pt x="255818" y="682906"/>
                </a:lnTo>
                <a:lnTo>
                  <a:pt x="301167" y="692151"/>
                </a:lnTo>
                <a:lnTo>
                  <a:pt x="348449" y="695325"/>
                </a:lnTo>
                <a:lnTo>
                  <a:pt x="395735" y="692151"/>
                </a:lnTo>
                <a:lnTo>
                  <a:pt x="441086" y="682906"/>
                </a:lnTo>
                <a:lnTo>
                  <a:pt x="484089" y="668004"/>
                </a:lnTo>
                <a:lnTo>
                  <a:pt x="524327" y="647859"/>
                </a:lnTo>
                <a:lnTo>
                  <a:pt x="561387" y="622885"/>
                </a:lnTo>
                <a:lnTo>
                  <a:pt x="594852" y="593497"/>
                </a:lnTo>
                <a:lnTo>
                  <a:pt x="624307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7" y="135215"/>
                </a:lnTo>
                <a:lnTo>
                  <a:pt x="594852" y="101827"/>
                </a:lnTo>
                <a:lnTo>
                  <a:pt x="561387" y="72439"/>
                </a:lnTo>
                <a:lnTo>
                  <a:pt x="524327" y="47465"/>
                </a:lnTo>
                <a:lnTo>
                  <a:pt x="484089" y="27320"/>
                </a:lnTo>
                <a:lnTo>
                  <a:pt x="441086" y="12418"/>
                </a:lnTo>
                <a:lnTo>
                  <a:pt x="395735" y="3173"/>
                </a:lnTo>
                <a:lnTo>
                  <a:pt x="348449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94150" y="3711575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90" y="12418"/>
                </a:lnTo>
                <a:lnTo>
                  <a:pt x="484091" y="27321"/>
                </a:lnTo>
                <a:lnTo>
                  <a:pt x="524329" y="47466"/>
                </a:lnTo>
                <a:lnTo>
                  <a:pt x="561388" y="72439"/>
                </a:lnTo>
                <a:lnTo>
                  <a:pt x="594852" y="101828"/>
                </a:lnTo>
                <a:lnTo>
                  <a:pt x="624308" y="135216"/>
                </a:lnTo>
                <a:lnTo>
                  <a:pt x="649338" y="172190"/>
                </a:lnTo>
                <a:lnTo>
                  <a:pt x="669529" y="212336"/>
                </a:lnTo>
                <a:lnTo>
                  <a:pt x="684466" y="255239"/>
                </a:lnTo>
                <a:lnTo>
                  <a:pt x="693732" y="300486"/>
                </a:lnTo>
                <a:lnTo>
                  <a:pt x="696913" y="347662"/>
                </a:lnTo>
                <a:lnTo>
                  <a:pt x="693732" y="394838"/>
                </a:lnTo>
                <a:lnTo>
                  <a:pt x="684466" y="440084"/>
                </a:lnTo>
                <a:lnTo>
                  <a:pt x="669529" y="482988"/>
                </a:lnTo>
                <a:lnTo>
                  <a:pt x="649338" y="523134"/>
                </a:lnTo>
                <a:lnTo>
                  <a:pt x="624308" y="560108"/>
                </a:lnTo>
                <a:lnTo>
                  <a:pt x="594852" y="593497"/>
                </a:lnTo>
                <a:lnTo>
                  <a:pt x="561388" y="622885"/>
                </a:lnTo>
                <a:lnTo>
                  <a:pt x="524329" y="647859"/>
                </a:lnTo>
                <a:lnTo>
                  <a:pt x="484091" y="668004"/>
                </a:lnTo>
                <a:lnTo>
                  <a:pt x="441090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14800" y="3822700"/>
            <a:ext cx="482600" cy="5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266400" y="3909377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913062" y="3619500"/>
            <a:ext cx="76200" cy="1117600"/>
          </a:xfrm>
          <a:custGeom>
            <a:avLst/>
            <a:gdLst/>
            <a:ahLst/>
            <a:cxnLst/>
            <a:rect l="l" t="t" r="r" b="b"/>
            <a:pathLst>
              <a:path w="76200" h="1117600">
                <a:moveTo>
                  <a:pt x="0" y="990600"/>
                </a:moveTo>
                <a:lnTo>
                  <a:pt x="38100" y="1117600"/>
                </a:lnTo>
                <a:lnTo>
                  <a:pt x="66038" y="1024470"/>
                </a:lnTo>
                <a:lnTo>
                  <a:pt x="25400" y="1024470"/>
                </a:lnTo>
                <a:lnTo>
                  <a:pt x="0" y="990600"/>
                </a:lnTo>
                <a:close/>
              </a:path>
              <a:path w="76200" h="1117600">
                <a:moveTo>
                  <a:pt x="50800" y="0"/>
                </a:moveTo>
                <a:lnTo>
                  <a:pt x="25400" y="0"/>
                </a:lnTo>
                <a:lnTo>
                  <a:pt x="25400" y="1024470"/>
                </a:lnTo>
                <a:lnTo>
                  <a:pt x="50800" y="1024470"/>
                </a:lnTo>
                <a:lnTo>
                  <a:pt x="50800" y="0"/>
                </a:lnTo>
                <a:close/>
              </a:path>
              <a:path w="76200" h="1117600">
                <a:moveTo>
                  <a:pt x="76200" y="990600"/>
                </a:moveTo>
                <a:lnTo>
                  <a:pt x="50800" y="1024470"/>
                </a:lnTo>
                <a:lnTo>
                  <a:pt x="66038" y="1024470"/>
                </a:lnTo>
                <a:lnTo>
                  <a:pt x="76200" y="99060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10204" y="3390303"/>
            <a:ext cx="684530" cy="523240"/>
          </a:xfrm>
          <a:custGeom>
            <a:avLst/>
            <a:gdLst/>
            <a:ahLst/>
            <a:cxnLst/>
            <a:rect l="l" t="t" r="r" b="b"/>
            <a:pathLst>
              <a:path w="684529" h="523239">
                <a:moveTo>
                  <a:pt x="559727" y="476516"/>
                </a:moveTo>
                <a:lnTo>
                  <a:pt x="683945" y="522884"/>
                </a:lnTo>
                <a:lnTo>
                  <a:pt x="650251" y="476732"/>
                </a:lnTo>
                <a:lnTo>
                  <a:pt x="602056" y="476732"/>
                </a:lnTo>
                <a:lnTo>
                  <a:pt x="559727" y="476516"/>
                </a:lnTo>
                <a:close/>
              </a:path>
              <a:path w="684529" h="523239">
                <a:moveTo>
                  <a:pt x="15341" y="0"/>
                </a:moveTo>
                <a:lnTo>
                  <a:pt x="0" y="20243"/>
                </a:lnTo>
                <a:lnTo>
                  <a:pt x="602056" y="476732"/>
                </a:lnTo>
                <a:lnTo>
                  <a:pt x="650251" y="476732"/>
                </a:lnTo>
                <a:lnTo>
                  <a:pt x="635481" y="456501"/>
                </a:lnTo>
                <a:lnTo>
                  <a:pt x="617410" y="456501"/>
                </a:lnTo>
                <a:lnTo>
                  <a:pt x="15341" y="0"/>
                </a:lnTo>
                <a:close/>
              </a:path>
              <a:path w="684529" h="523239">
                <a:moveTo>
                  <a:pt x="605764" y="415798"/>
                </a:moveTo>
                <a:lnTo>
                  <a:pt x="617410" y="456501"/>
                </a:lnTo>
                <a:lnTo>
                  <a:pt x="635481" y="456501"/>
                </a:lnTo>
                <a:lnTo>
                  <a:pt x="605764" y="415798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327437" y="4389437"/>
            <a:ext cx="814705" cy="651510"/>
          </a:xfrm>
          <a:custGeom>
            <a:avLst/>
            <a:gdLst/>
            <a:ahLst/>
            <a:cxnLst/>
            <a:rect l="l" t="t" r="r" b="b"/>
            <a:pathLst>
              <a:path w="814704" h="651510">
                <a:moveTo>
                  <a:pt x="780959" y="48031"/>
                </a:moveTo>
                <a:lnTo>
                  <a:pt x="733551" y="48031"/>
                </a:lnTo>
                <a:lnTo>
                  <a:pt x="0" y="631405"/>
                </a:lnTo>
                <a:lnTo>
                  <a:pt x="15798" y="651294"/>
                </a:lnTo>
                <a:lnTo>
                  <a:pt x="749363" y="67906"/>
                </a:lnTo>
                <a:lnTo>
                  <a:pt x="767142" y="67906"/>
                </a:lnTo>
                <a:lnTo>
                  <a:pt x="780959" y="48031"/>
                </a:lnTo>
                <a:close/>
              </a:path>
              <a:path w="814704" h="651510">
                <a:moveTo>
                  <a:pt x="767142" y="67906"/>
                </a:moveTo>
                <a:lnTo>
                  <a:pt x="749363" y="67906"/>
                </a:lnTo>
                <a:lnTo>
                  <a:pt x="738670" y="108864"/>
                </a:lnTo>
                <a:lnTo>
                  <a:pt x="767142" y="67906"/>
                </a:lnTo>
                <a:close/>
              </a:path>
              <a:path w="814704" h="651510">
                <a:moveTo>
                  <a:pt x="814349" y="0"/>
                </a:moveTo>
                <a:lnTo>
                  <a:pt x="691235" y="49225"/>
                </a:lnTo>
                <a:lnTo>
                  <a:pt x="733551" y="48031"/>
                </a:lnTo>
                <a:lnTo>
                  <a:pt x="780959" y="48031"/>
                </a:lnTo>
                <a:lnTo>
                  <a:pt x="814349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81378" y="3289300"/>
            <a:ext cx="903605" cy="506730"/>
          </a:xfrm>
          <a:custGeom>
            <a:avLst/>
            <a:gdLst/>
            <a:ahLst/>
            <a:cxnLst/>
            <a:rect l="l" t="t" r="r" b="b"/>
            <a:pathLst>
              <a:path w="903605" h="506729">
                <a:moveTo>
                  <a:pt x="903071" y="0"/>
                </a:moveTo>
                <a:lnTo>
                  <a:pt x="773480" y="28041"/>
                </a:lnTo>
                <a:lnTo>
                  <a:pt x="815403" y="33909"/>
                </a:lnTo>
                <a:lnTo>
                  <a:pt x="0" y="484187"/>
                </a:lnTo>
                <a:lnTo>
                  <a:pt x="12280" y="506412"/>
                </a:lnTo>
                <a:lnTo>
                  <a:pt x="827684" y="56134"/>
                </a:lnTo>
                <a:lnTo>
                  <a:pt x="848111" y="56134"/>
                </a:lnTo>
                <a:lnTo>
                  <a:pt x="903071" y="0"/>
                </a:lnTo>
                <a:close/>
              </a:path>
              <a:path w="903605" h="506729">
                <a:moveTo>
                  <a:pt x="848111" y="56134"/>
                </a:moveTo>
                <a:lnTo>
                  <a:pt x="827684" y="56134"/>
                </a:lnTo>
                <a:lnTo>
                  <a:pt x="810310" y="94741"/>
                </a:lnTo>
                <a:lnTo>
                  <a:pt x="848111" y="56134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07248" y="4396460"/>
            <a:ext cx="960119" cy="671195"/>
          </a:xfrm>
          <a:custGeom>
            <a:avLst/>
            <a:gdLst/>
            <a:ahLst/>
            <a:cxnLst/>
            <a:rect l="l" t="t" r="r" b="b"/>
            <a:pathLst>
              <a:path w="960119" h="671195">
                <a:moveTo>
                  <a:pt x="14477" y="0"/>
                </a:moveTo>
                <a:lnTo>
                  <a:pt x="0" y="20878"/>
                </a:lnTo>
                <a:lnTo>
                  <a:pt x="875969" y="628205"/>
                </a:lnTo>
                <a:lnTo>
                  <a:pt x="833666" y="629793"/>
                </a:lnTo>
                <a:lnTo>
                  <a:pt x="959738" y="670839"/>
                </a:lnTo>
                <a:lnTo>
                  <a:pt x="909105" y="607339"/>
                </a:lnTo>
                <a:lnTo>
                  <a:pt x="890435" y="607339"/>
                </a:lnTo>
                <a:lnTo>
                  <a:pt x="14477" y="0"/>
                </a:lnTo>
                <a:close/>
              </a:path>
              <a:path w="960119" h="671195">
                <a:moveTo>
                  <a:pt x="877074" y="567169"/>
                </a:moveTo>
                <a:lnTo>
                  <a:pt x="890435" y="607339"/>
                </a:lnTo>
                <a:lnTo>
                  <a:pt x="909105" y="607339"/>
                </a:lnTo>
                <a:lnTo>
                  <a:pt x="877074" y="56716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65300" y="3289300"/>
            <a:ext cx="4318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895475" y="336867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56000" y="4660900"/>
            <a:ext cx="431800" cy="5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695700" y="47307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70200" y="3949700"/>
            <a:ext cx="431800" cy="5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006725" y="4021137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517900" y="3352800"/>
            <a:ext cx="431800" cy="50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3652837" y="342265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14500" y="4597400"/>
            <a:ext cx="431800" cy="508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846262" y="46736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08112" y="3429000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11650" y="3424237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79475" y="1561909"/>
            <a:ext cx="3818890" cy="1330325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eventos</a:t>
            </a:r>
            <a:r>
              <a:rPr sz="2400" spc="-3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2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0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Tiempo más</a:t>
            </a:r>
            <a:r>
              <a:rPr sz="2000" spc="-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lejano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250">
              <a:latin typeface="Times New Roman"/>
              <a:cs typeface="Times New Roman"/>
            </a:endParaRPr>
          </a:p>
          <a:p>
            <a:pPr marL="339090" algn="ctr">
              <a:lnSpc>
                <a:spcPct val="100000"/>
              </a:lnSpc>
              <a:spcBef>
                <a:spcPts val="5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997450" y="3028950"/>
            <a:ext cx="3883025" cy="2299335"/>
          </a:xfrm>
          <a:custGeom>
            <a:avLst/>
            <a:gdLst/>
            <a:ahLst/>
            <a:cxnLst/>
            <a:rect l="l" t="t" r="r" b="b"/>
            <a:pathLst>
              <a:path w="3883025" h="2299335">
                <a:moveTo>
                  <a:pt x="0" y="0"/>
                </a:moveTo>
                <a:lnTo>
                  <a:pt x="3883022" y="0"/>
                </a:lnTo>
                <a:lnTo>
                  <a:pt x="3883022" y="2298701"/>
                </a:lnTo>
                <a:lnTo>
                  <a:pt x="0" y="22987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27600" y="2984500"/>
            <a:ext cx="40386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5076825" y="3062287"/>
            <a:ext cx="3715385" cy="56642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9"/>
              </a:spcBef>
            </a:pP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Definir Ln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En, donde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n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es el último  evento en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la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red.</a:t>
            </a:r>
            <a:r>
              <a:rPr sz="1800" spc="-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Luego: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6159500" y="3797300"/>
            <a:ext cx="431800" cy="5588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5076825" y="3875087"/>
            <a:ext cx="16446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Li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=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minj (Lj </a:t>
            </a:r>
            <a:r>
              <a:rPr sz="1800" spc="-300" dirty="0">
                <a:solidFill>
                  <a:srgbClr val="000066"/>
                </a:solidFill>
                <a:latin typeface="Arial"/>
                <a:cs typeface="Arial"/>
              </a:rPr>
              <a:t>-­</a:t>
            </a:r>
            <a:r>
              <a:rPr sz="1800" spc="-2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tij)</a:t>
            </a:r>
            <a:endParaRPr sz="18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076825" y="4433887"/>
            <a:ext cx="3175635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30"/>
              </a:lnSpc>
              <a:spcBef>
                <a:spcPts val="100"/>
              </a:spcBef>
            </a:pP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Siempre Li </a:t>
            </a:r>
            <a:r>
              <a:rPr sz="1800" dirty="0">
                <a:solidFill>
                  <a:srgbClr val="000066"/>
                </a:solidFill>
                <a:latin typeface="Arial"/>
                <a:cs typeface="Arial"/>
              </a:rPr>
              <a:t>=</a:t>
            </a:r>
            <a:r>
              <a:rPr sz="1800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Lj</a:t>
            </a:r>
            <a:endParaRPr sz="1800" dirty="0">
              <a:latin typeface="Arial"/>
              <a:cs typeface="Arial"/>
            </a:endParaRPr>
          </a:p>
          <a:p>
            <a:pPr marL="12700" marR="5080">
              <a:lnSpc>
                <a:spcPts val="2200"/>
              </a:lnSpc>
              <a:spcBef>
                <a:spcPts val="10"/>
              </a:spcBef>
            </a:pP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tiempo más próximo es igual al  tiempo más</a:t>
            </a:r>
            <a:r>
              <a:rPr sz="1800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0066"/>
                </a:solidFill>
                <a:latin typeface="Arial"/>
                <a:cs typeface="Arial"/>
              </a:rPr>
              <a:t>lejano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46" name="object 33">
            <a:extLst>
              <a:ext uri="{FF2B5EF4-FFF2-40B4-BE49-F238E27FC236}">
                <a16:creationId xmlns:a16="http://schemas.microsoft.com/office/drawing/2014/main" id="{838BD93D-7A2F-4F0E-94AE-112B3CA7E335}"/>
              </a:ext>
            </a:extLst>
          </p:cNvPr>
          <p:cNvSpPr txBox="1"/>
          <p:nvPr/>
        </p:nvSpPr>
        <p:spPr>
          <a:xfrm>
            <a:off x="2873375" y="5500052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904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744537" y="1893887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74737" y="1740979"/>
            <a:ext cx="6983095" cy="21164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eventos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>
              <a:latin typeface="Tahoma"/>
              <a:cs typeface="Tahoma"/>
            </a:endParaRPr>
          </a:p>
          <a:p>
            <a:pPr marL="412750" marR="5080" indent="-285750">
              <a:lnSpc>
                <a:spcPct val="100000"/>
              </a:lnSpc>
              <a:spcBef>
                <a:spcPts val="4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9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Razones para calcular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los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tiempos más próximos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y los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más  lejanos:</a:t>
            </a:r>
            <a:endParaRPr sz="2000">
              <a:latin typeface="Tahoma"/>
              <a:cs typeface="Tahoma"/>
            </a:endParaRPr>
          </a:p>
          <a:p>
            <a:pPr marL="584200">
              <a:lnSpc>
                <a:spcPct val="100000"/>
              </a:lnSpc>
              <a:spcBef>
                <a:spcPts val="500"/>
              </a:spcBef>
            </a:pPr>
            <a:r>
              <a:rPr sz="1700" spc="-495" dirty="0">
                <a:solidFill>
                  <a:srgbClr val="6F89F7"/>
                </a:solidFill>
                <a:latin typeface="Wingdings"/>
                <a:cs typeface="Wingdings"/>
              </a:rPr>
              <a:t></a:t>
            </a:r>
            <a:r>
              <a:rPr sz="1700" spc="335" dirty="0">
                <a:solidFill>
                  <a:srgbClr val="6F89F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Cálculo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de la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ruta</a:t>
            </a:r>
            <a:r>
              <a:rPr sz="1800" spc="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crítica</a:t>
            </a:r>
            <a:endParaRPr sz="1800">
              <a:latin typeface="Tahoma"/>
              <a:cs typeface="Tahoma"/>
            </a:endParaRPr>
          </a:p>
          <a:p>
            <a:pPr marL="584200">
              <a:lnSpc>
                <a:spcPct val="100000"/>
              </a:lnSpc>
              <a:spcBef>
                <a:spcPts val="440"/>
              </a:spcBef>
            </a:pPr>
            <a:r>
              <a:rPr sz="1700" spc="-495" dirty="0">
                <a:solidFill>
                  <a:srgbClr val="6F89F7"/>
                </a:solidFill>
                <a:latin typeface="Wingdings"/>
                <a:cs typeface="Wingdings"/>
              </a:rPr>
              <a:t></a:t>
            </a:r>
            <a:r>
              <a:rPr sz="1700" spc="350" dirty="0">
                <a:solidFill>
                  <a:srgbClr val="6F89F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Determinar holguras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para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cada actividad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y para</a:t>
            </a:r>
            <a:r>
              <a:rPr sz="1800" spc="7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proyecto</a:t>
            </a:r>
            <a:endParaRPr sz="1800">
              <a:latin typeface="Tahoma"/>
              <a:cs typeface="Tahoma"/>
            </a:endParaRPr>
          </a:p>
          <a:p>
            <a:pPr marL="584200">
              <a:lnSpc>
                <a:spcPct val="100000"/>
              </a:lnSpc>
              <a:spcBef>
                <a:spcPts val="440"/>
              </a:spcBef>
            </a:pPr>
            <a:r>
              <a:rPr sz="1700" spc="-495" dirty="0">
                <a:solidFill>
                  <a:srgbClr val="6F89F7"/>
                </a:solidFill>
                <a:latin typeface="Wingdings"/>
                <a:cs typeface="Wingdings"/>
              </a:rPr>
              <a:t></a:t>
            </a:r>
            <a:r>
              <a:rPr sz="1700" spc="335" dirty="0">
                <a:solidFill>
                  <a:srgbClr val="6F89F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Cálculo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de la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fecha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de</a:t>
            </a:r>
            <a:r>
              <a:rPr sz="1800" spc="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término</a:t>
            </a:r>
            <a:endParaRPr sz="1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314967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5" name="object 5"/>
          <p:cNvSpPr/>
          <p:nvPr/>
        </p:nvSpPr>
        <p:spPr>
          <a:xfrm>
            <a:off x="7073900" y="2349500"/>
            <a:ext cx="584200" cy="60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97800" y="2717800"/>
            <a:ext cx="596900" cy="609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19900" y="3086100"/>
            <a:ext cx="596900" cy="60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56500" y="3454400"/>
            <a:ext cx="584200" cy="60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7075" y="1950529"/>
            <a:ext cx="7472045" cy="191833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actividades</a:t>
            </a:r>
            <a:endParaRPr sz="24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4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ES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tiempo más próximo de inicio de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la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actividad</a:t>
            </a:r>
            <a:r>
              <a:rPr sz="2000" spc="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a.</a:t>
            </a:r>
            <a:endParaRPr sz="20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5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9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EF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tiempo más próximo de terminación de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la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actividad</a:t>
            </a:r>
            <a:r>
              <a:rPr sz="2000" spc="3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a.</a:t>
            </a:r>
            <a:endParaRPr sz="20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5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tiempo más lejano de inicio de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la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actividad</a:t>
            </a:r>
            <a:r>
              <a:rPr sz="2000" spc="1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a.</a:t>
            </a:r>
            <a:endParaRPr sz="20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5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9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tiempo más lejano de terminación de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la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actividad</a:t>
            </a:r>
            <a:r>
              <a:rPr sz="2000" spc="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a.</a:t>
            </a:r>
            <a:endParaRPr sz="20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14321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Modelo Mono Periodo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7</a:t>
            </a:fld>
            <a:endParaRPr lang="es-ES_tradnl"/>
          </a:p>
        </p:txBody>
      </p:sp>
      <p:sp>
        <p:nvSpPr>
          <p:cNvPr id="3" name="TextBox 2"/>
          <p:cNvSpPr txBox="1"/>
          <p:nvPr/>
        </p:nvSpPr>
        <p:spPr>
          <a:xfrm>
            <a:off x="808698" y="1534163"/>
            <a:ext cx="7276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Cu = Costo de sub estimar la demanda</a:t>
            </a:r>
          </a:p>
          <a:p>
            <a:r>
              <a:rPr lang="es-ES" sz="3200" dirty="0"/>
              <a:t>=Precio Venta - Costo unitario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792" y="2707296"/>
            <a:ext cx="78081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Co = Costo de sobre estimar la demanda</a:t>
            </a:r>
          </a:p>
          <a:p>
            <a:r>
              <a:rPr lang="es-ES" sz="3200" dirty="0"/>
              <a:t>=Costo unitario – Precio Salvataje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95C6F-DB39-4535-82F6-31144BEC8F5B}"/>
                  </a:ext>
                </a:extLst>
              </p:cNvPr>
              <p:cNvSpPr txBox="1"/>
              <p:nvPr/>
            </p:nvSpPr>
            <p:spPr>
              <a:xfrm>
                <a:off x="808698" y="4480477"/>
                <a:ext cx="4007187" cy="857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3200" dirty="0"/>
                  <a:t>Ratio Critico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E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𝐶𝑜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𝐶𝑢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s-E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BA95C6F-DB39-4535-82F6-31144BEC8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98" y="4480477"/>
                <a:ext cx="4007187" cy="857992"/>
              </a:xfrm>
              <a:prstGeom prst="rect">
                <a:avLst/>
              </a:prstGeom>
              <a:blipFill>
                <a:blip r:embed="rId2"/>
                <a:stretch>
                  <a:fillRect l="-3653" b="-7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FC02A93D-6922-4874-9984-2F7C9156F6FB}"/>
              </a:ext>
            </a:extLst>
          </p:cNvPr>
          <p:cNvGrpSpPr/>
          <p:nvPr/>
        </p:nvGrpSpPr>
        <p:grpSpPr>
          <a:xfrm>
            <a:off x="5206941" y="4215580"/>
            <a:ext cx="3419474" cy="1952818"/>
            <a:chOff x="2057401" y="3775140"/>
            <a:chExt cx="4638674" cy="2730628"/>
          </a:xfrm>
        </p:grpSpPr>
        <p:pic>
          <p:nvPicPr>
            <p:cNvPr id="26" name="Picture 4" descr="Resultado de imagen para normal distribution">
              <a:extLst>
                <a:ext uri="{FF2B5EF4-FFF2-40B4-BE49-F238E27FC236}">
                  <a16:creationId xmlns:a16="http://schemas.microsoft.com/office/drawing/2014/main" id="{72DFBC58-1E29-494F-8752-D83584853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1" y="3775140"/>
              <a:ext cx="4638674" cy="23812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2CAEDD-5699-4802-BA55-D21A87B8A6BE}"/>
                </a:ext>
              </a:extLst>
            </p:cNvPr>
            <p:cNvSpPr txBox="1"/>
            <p:nvPr/>
          </p:nvSpPr>
          <p:spPr>
            <a:xfrm>
              <a:off x="4031932" y="6044103"/>
              <a:ext cx="68961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100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C79489-B0E6-482A-9D9D-6C3E4C82A81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6738" y="3943350"/>
              <a:ext cx="0" cy="2100753"/>
            </a:xfrm>
            <a:prstGeom prst="line">
              <a:avLst/>
            </a:prstGeom>
            <a:ln w="9525" cap="flat" cmpd="sng" algn="ctr">
              <a:solidFill>
                <a:schemeClr val="accent4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72670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549275" y="1722437"/>
            <a:ext cx="2286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9475" y="1569529"/>
            <a:ext cx="6158230" cy="242887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R="2331720" algn="ctr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eventos</a:t>
            </a:r>
            <a:r>
              <a:rPr sz="2400" spc="-3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4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0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Ruta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crítica</a:t>
            </a:r>
            <a:endParaRPr sz="2000">
              <a:latin typeface="Tahoma"/>
              <a:cs typeface="Tahoma"/>
            </a:endParaRPr>
          </a:p>
          <a:p>
            <a:pPr marL="584200">
              <a:lnSpc>
                <a:spcPct val="100000"/>
              </a:lnSpc>
              <a:spcBef>
                <a:spcPts val="500"/>
              </a:spcBef>
            </a:pPr>
            <a:r>
              <a:rPr sz="1700" spc="-495" dirty="0">
                <a:solidFill>
                  <a:srgbClr val="6F89F7"/>
                </a:solidFill>
                <a:latin typeface="Wingdings"/>
                <a:cs typeface="Wingdings"/>
              </a:rPr>
              <a:t></a:t>
            </a:r>
            <a:r>
              <a:rPr sz="1700" spc="340" dirty="0">
                <a:solidFill>
                  <a:srgbClr val="6F89F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Trayectoria que tarda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más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tiempo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en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recorrer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la</a:t>
            </a:r>
            <a:r>
              <a:rPr sz="1800" spc="4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red.</a:t>
            </a:r>
            <a:endParaRPr sz="1800">
              <a:latin typeface="Tahoma"/>
              <a:cs typeface="Tahoma"/>
            </a:endParaRPr>
          </a:p>
          <a:p>
            <a:pPr marL="584200">
              <a:lnSpc>
                <a:spcPct val="100000"/>
              </a:lnSpc>
              <a:spcBef>
                <a:spcPts val="440"/>
              </a:spcBef>
            </a:pPr>
            <a:r>
              <a:rPr sz="1700" spc="-495" dirty="0">
                <a:solidFill>
                  <a:srgbClr val="6F89F7"/>
                </a:solidFill>
                <a:latin typeface="Wingdings"/>
                <a:cs typeface="Wingdings"/>
              </a:rPr>
              <a:t></a:t>
            </a:r>
            <a:r>
              <a:rPr sz="1700" spc="340" dirty="0">
                <a:solidFill>
                  <a:srgbClr val="6F89F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Determina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la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fecha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de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término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del</a:t>
            </a:r>
            <a:r>
              <a:rPr sz="1800" spc="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proyecto.</a:t>
            </a:r>
            <a:endParaRPr sz="1800">
              <a:latin typeface="Tahoma"/>
              <a:cs typeface="Tahoma"/>
            </a:endParaRPr>
          </a:p>
          <a:p>
            <a:pPr marL="584200">
              <a:lnSpc>
                <a:spcPct val="100000"/>
              </a:lnSpc>
              <a:spcBef>
                <a:spcPts val="440"/>
              </a:spcBef>
            </a:pPr>
            <a:r>
              <a:rPr sz="1700" spc="-495" dirty="0">
                <a:solidFill>
                  <a:srgbClr val="6F89F7"/>
                </a:solidFill>
                <a:latin typeface="Wingdings"/>
                <a:cs typeface="Wingdings"/>
              </a:rPr>
              <a:t></a:t>
            </a:r>
            <a:r>
              <a:rPr sz="1700" spc="335" dirty="0">
                <a:solidFill>
                  <a:srgbClr val="6F89F7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En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general </a:t>
            </a:r>
            <a:r>
              <a:rPr sz="1800" dirty="0">
                <a:solidFill>
                  <a:srgbClr val="660066"/>
                </a:solidFill>
                <a:latin typeface="Tahoma"/>
                <a:cs typeface="Tahoma"/>
              </a:rPr>
              <a:t>Ei = Li, es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decir, holgura cero.</a:t>
            </a:r>
            <a:endParaRPr sz="1800">
              <a:latin typeface="Tahoma"/>
              <a:cs typeface="Tahoma"/>
            </a:endParaRPr>
          </a:p>
          <a:p>
            <a:pPr marL="584200">
              <a:lnSpc>
                <a:spcPct val="100000"/>
              </a:lnSpc>
              <a:spcBef>
                <a:spcPts val="440"/>
              </a:spcBef>
            </a:pPr>
            <a:r>
              <a:rPr sz="1700" spc="-495" dirty="0">
                <a:solidFill>
                  <a:srgbClr val="6F89F7"/>
                </a:solidFill>
                <a:latin typeface="Wingdings"/>
                <a:cs typeface="Wingdings"/>
              </a:rPr>
              <a:t></a:t>
            </a:r>
            <a:r>
              <a:rPr sz="1700" spc="335" dirty="0">
                <a:solidFill>
                  <a:srgbClr val="6F89F7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Holgura se define</a:t>
            </a:r>
            <a:r>
              <a:rPr sz="1800" spc="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1800" spc="-5" dirty="0">
                <a:solidFill>
                  <a:srgbClr val="660066"/>
                </a:solidFill>
                <a:latin typeface="Tahoma"/>
                <a:cs typeface="Tahoma"/>
              </a:rPr>
              <a:t>como:</a:t>
            </a:r>
            <a:endParaRPr sz="1800">
              <a:latin typeface="Tahoma"/>
              <a:cs typeface="Tahoma"/>
            </a:endParaRPr>
          </a:p>
          <a:p>
            <a:pPr marL="1041400">
              <a:lnSpc>
                <a:spcPct val="100000"/>
              </a:lnSpc>
              <a:spcBef>
                <a:spcPts val="340"/>
              </a:spcBef>
            </a:pPr>
            <a:r>
              <a:rPr sz="1000" spc="-245" dirty="0">
                <a:solidFill>
                  <a:srgbClr val="40458C"/>
                </a:solidFill>
                <a:latin typeface="MS UI Gothic"/>
                <a:cs typeface="MS UI Gothic"/>
              </a:rPr>
              <a:t>➲ </a:t>
            </a:r>
            <a:r>
              <a:rPr sz="1600" spc="-5" dirty="0">
                <a:solidFill>
                  <a:srgbClr val="660066"/>
                </a:solidFill>
                <a:latin typeface="Tahoma"/>
                <a:cs typeface="Tahoma"/>
              </a:rPr>
              <a:t>Si </a:t>
            </a:r>
            <a:r>
              <a:rPr sz="1600" dirty="0">
                <a:solidFill>
                  <a:srgbClr val="660066"/>
                </a:solidFill>
                <a:latin typeface="Tahoma"/>
                <a:cs typeface="Tahoma"/>
              </a:rPr>
              <a:t>= Li </a:t>
            </a:r>
            <a:r>
              <a:rPr sz="1600" spc="-295" dirty="0">
                <a:solidFill>
                  <a:srgbClr val="660066"/>
                </a:solidFill>
                <a:latin typeface="Tahoma"/>
                <a:cs typeface="Tahoma"/>
              </a:rPr>
              <a:t>-­</a:t>
            </a:r>
            <a:r>
              <a:rPr sz="1600" spc="-2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1600" dirty="0">
                <a:solidFill>
                  <a:srgbClr val="660066"/>
                </a:solidFill>
                <a:latin typeface="Tahoma"/>
                <a:cs typeface="Tahoma"/>
              </a:rPr>
              <a:t>Ei</a:t>
            </a:r>
            <a:endParaRPr sz="16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786371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7234339" y="1193012"/>
            <a:ext cx="484505" cy="457200"/>
          </a:xfrm>
          <a:custGeom>
            <a:avLst/>
            <a:gdLst/>
            <a:ahLst/>
            <a:cxnLst/>
            <a:rect l="l" t="t" r="r" b="b"/>
            <a:pathLst>
              <a:path w="484504" h="457200">
                <a:moveTo>
                  <a:pt x="208406" y="0"/>
                </a:moveTo>
                <a:lnTo>
                  <a:pt x="148183" y="0"/>
                </a:lnTo>
                <a:lnTo>
                  <a:pt x="67360" y="45250"/>
                </a:lnTo>
                <a:lnTo>
                  <a:pt x="15049" y="127800"/>
                </a:lnTo>
                <a:lnTo>
                  <a:pt x="0" y="202412"/>
                </a:lnTo>
                <a:lnTo>
                  <a:pt x="96672" y="315125"/>
                </a:lnTo>
                <a:lnTo>
                  <a:pt x="230606" y="457200"/>
                </a:lnTo>
                <a:lnTo>
                  <a:pt x="304304" y="442912"/>
                </a:lnTo>
                <a:lnTo>
                  <a:pt x="484187" y="194475"/>
                </a:lnTo>
                <a:lnTo>
                  <a:pt x="446150" y="164312"/>
                </a:lnTo>
                <a:lnTo>
                  <a:pt x="313016" y="75412"/>
                </a:lnTo>
                <a:lnTo>
                  <a:pt x="208406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6114" y="1366050"/>
            <a:ext cx="254000" cy="300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543026" y="0"/>
                </a:moveTo>
                <a:lnTo>
                  <a:pt x="528751" y="0"/>
                </a:lnTo>
                <a:lnTo>
                  <a:pt x="514489" y="2387"/>
                </a:lnTo>
                <a:lnTo>
                  <a:pt x="476440" y="25374"/>
                </a:lnTo>
                <a:lnTo>
                  <a:pt x="25361" y="476440"/>
                </a:lnTo>
                <a:lnTo>
                  <a:pt x="2374" y="514489"/>
                </a:lnTo>
                <a:lnTo>
                  <a:pt x="0" y="528764"/>
                </a:lnTo>
                <a:lnTo>
                  <a:pt x="0" y="543026"/>
                </a:lnTo>
                <a:lnTo>
                  <a:pt x="15062" y="583463"/>
                </a:lnTo>
                <a:lnTo>
                  <a:pt x="49936" y="614375"/>
                </a:lnTo>
                <a:lnTo>
                  <a:pt x="78485" y="622300"/>
                </a:lnTo>
                <a:lnTo>
                  <a:pt x="92748" y="622300"/>
                </a:lnTo>
                <a:lnTo>
                  <a:pt x="133972" y="606450"/>
                </a:lnTo>
                <a:lnTo>
                  <a:pt x="596925" y="145072"/>
                </a:lnTo>
                <a:lnTo>
                  <a:pt x="618337" y="107823"/>
                </a:lnTo>
                <a:lnTo>
                  <a:pt x="622300" y="92760"/>
                </a:lnTo>
                <a:lnTo>
                  <a:pt x="622300" y="78486"/>
                </a:lnTo>
                <a:lnTo>
                  <a:pt x="606450" y="38849"/>
                </a:lnTo>
                <a:lnTo>
                  <a:pt x="571563" y="7937"/>
                </a:lnTo>
                <a:lnTo>
                  <a:pt x="543026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25367" y="476436"/>
                </a:moveTo>
                <a:lnTo>
                  <a:pt x="15062" y="488327"/>
                </a:lnTo>
                <a:lnTo>
                  <a:pt x="7927" y="501011"/>
                </a:lnTo>
                <a:lnTo>
                  <a:pt x="2378" y="514487"/>
                </a:lnTo>
                <a:lnTo>
                  <a:pt x="0" y="528757"/>
                </a:lnTo>
                <a:lnTo>
                  <a:pt x="0" y="543026"/>
                </a:lnTo>
                <a:lnTo>
                  <a:pt x="15062" y="583456"/>
                </a:lnTo>
                <a:lnTo>
                  <a:pt x="49942" y="614373"/>
                </a:lnTo>
                <a:lnTo>
                  <a:pt x="64211" y="618336"/>
                </a:lnTo>
                <a:lnTo>
                  <a:pt x="78481" y="622300"/>
                </a:lnTo>
                <a:lnTo>
                  <a:pt x="92750" y="622300"/>
                </a:lnTo>
                <a:lnTo>
                  <a:pt x="107813" y="618336"/>
                </a:lnTo>
                <a:lnTo>
                  <a:pt x="145071" y="596932"/>
                </a:lnTo>
                <a:lnTo>
                  <a:pt x="596932" y="145071"/>
                </a:lnTo>
                <a:lnTo>
                  <a:pt x="618336" y="107813"/>
                </a:lnTo>
                <a:lnTo>
                  <a:pt x="622300" y="92750"/>
                </a:lnTo>
                <a:lnTo>
                  <a:pt x="622300" y="78481"/>
                </a:lnTo>
                <a:lnTo>
                  <a:pt x="618336" y="64211"/>
                </a:lnTo>
                <a:lnTo>
                  <a:pt x="614373" y="49942"/>
                </a:lnTo>
                <a:lnTo>
                  <a:pt x="583456" y="15062"/>
                </a:lnTo>
                <a:lnTo>
                  <a:pt x="543026" y="0"/>
                </a:lnTo>
                <a:lnTo>
                  <a:pt x="528757" y="0"/>
                </a:lnTo>
                <a:lnTo>
                  <a:pt x="514487" y="2378"/>
                </a:lnTo>
                <a:lnTo>
                  <a:pt x="501011" y="7927"/>
                </a:lnTo>
                <a:lnTo>
                  <a:pt x="488327" y="15062"/>
                </a:lnTo>
                <a:lnTo>
                  <a:pt x="476436" y="25367"/>
                </a:lnTo>
                <a:lnTo>
                  <a:pt x="25367" y="476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351" y="1745462"/>
            <a:ext cx="1329055" cy="1243330"/>
          </a:xfrm>
          <a:custGeom>
            <a:avLst/>
            <a:gdLst/>
            <a:ahLst/>
            <a:cxnLst/>
            <a:rect l="l" t="t" r="r" b="b"/>
            <a:pathLst>
              <a:path w="1329054" h="1243330">
                <a:moveTo>
                  <a:pt x="561241" y="649779"/>
                </a:moveTo>
                <a:lnTo>
                  <a:pt x="597687" y="688987"/>
                </a:lnTo>
                <a:lnTo>
                  <a:pt x="634199" y="738987"/>
                </a:lnTo>
                <a:lnTo>
                  <a:pt x="661187" y="781062"/>
                </a:lnTo>
                <a:lnTo>
                  <a:pt x="667537" y="825512"/>
                </a:lnTo>
                <a:lnTo>
                  <a:pt x="654837" y="888212"/>
                </a:lnTo>
                <a:lnTo>
                  <a:pt x="654050" y="931075"/>
                </a:lnTo>
                <a:lnTo>
                  <a:pt x="660400" y="1001725"/>
                </a:lnTo>
                <a:lnTo>
                  <a:pt x="678649" y="1048550"/>
                </a:lnTo>
                <a:lnTo>
                  <a:pt x="699287" y="1090625"/>
                </a:lnTo>
                <a:lnTo>
                  <a:pt x="750087" y="1140625"/>
                </a:lnTo>
                <a:lnTo>
                  <a:pt x="823112" y="1206512"/>
                </a:lnTo>
                <a:lnTo>
                  <a:pt x="862012" y="1231112"/>
                </a:lnTo>
                <a:lnTo>
                  <a:pt x="953287" y="1243025"/>
                </a:lnTo>
                <a:lnTo>
                  <a:pt x="1054887" y="1220800"/>
                </a:lnTo>
                <a:lnTo>
                  <a:pt x="1107274" y="1207300"/>
                </a:lnTo>
                <a:lnTo>
                  <a:pt x="1270787" y="1056487"/>
                </a:lnTo>
                <a:lnTo>
                  <a:pt x="1288249" y="1025537"/>
                </a:lnTo>
                <a:lnTo>
                  <a:pt x="1323975" y="978700"/>
                </a:lnTo>
                <a:lnTo>
                  <a:pt x="1327150" y="943775"/>
                </a:lnTo>
                <a:lnTo>
                  <a:pt x="1328737" y="891387"/>
                </a:lnTo>
                <a:lnTo>
                  <a:pt x="1321587" y="833450"/>
                </a:lnTo>
                <a:lnTo>
                  <a:pt x="1299362" y="795350"/>
                </a:lnTo>
                <a:lnTo>
                  <a:pt x="1266825" y="750900"/>
                </a:lnTo>
                <a:lnTo>
                  <a:pt x="1191412" y="701687"/>
                </a:lnTo>
                <a:lnTo>
                  <a:pt x="1125537" y="688987"/>
                </a:lnTo>
                <a:lnTo>
                  <a:pt x="1059649" y="673900"/>
                </a:lnTo>
                <a:lnTo>
                  <a:pt x="1001712" y="662787"/>
                </a:lnTo>
                <a:lnTo>
                  <a:pt x="943744" y="652475"/>
                </a:lnTo>
                <a:lnTo>
                  <a:pt x="565150" y="652475"/>
                </a:lnTo>
                <a:lnTo>
                  <a:pt x="561241" y="649779"/>
                </a:lnTo>
                <a:close/>
              </a:path>
              <a:path w="1329054" h="1243330">
                <a:moveTo>
                  <a:pt x="889117" y="643737"/>
                </a:moveTo>
                <a:lnTo>
                  <a:pt x="555625" y="643737"/>
                </a:lnTo>
                <a:lnTo>
                  <a:pt x="565150" y="652475"/>
                </a:lnTo>
                <a:lnTo>
                  <a:pt x="943744" y="652475"/>
                </a:lnTo>
                <a:lnTo>
                  <a:pt x="908050" y="646125"/>
                </a:lnTo>
                <a:lnTo>
                  <a:pt x="889117" y="643737"/>
                </a:lnTo>
                <a:close/>
              </a:path>
              <a:path w="1329054" h="1243330">
                <a:moveTo>
                  <a:pt x="295275" y="0"/>
                </a:moveTo>
                <a:lnTo>
                  <a:pt x="190500" y="98425"/>
                </a:lnTo>
                <a:lnTo>
                  <a:pt x="25400" y="256387"/>
                </a:lnTo>
                <a:lnTo>
                  <a:pt x="0" y="313537"/>
                </a:lnTo>
                <a:lnTo>
                  <a:pt x="0" y="366712"/>
                </a:lnTo>
                <a:lnTo>
                  <a:pt x="15074" y="418312"/>
                </a:lnTo>
                <a:lnTo>
                  <a:pt x="47625" y="471487"/>
                </a:lnTo>
                <a:lnTo>
                  <a:pt x="84924" y="514350"/>
                </a:lnTo>
                <a:lnTo>
                  <a:pt x="149225" y="541337"/>
                </a:lnTo>
                <a:lnTo>
                  <a:pt x="227012" y="571512"/>
                </a:lnTo>
                <a:lnTo>
                  <a:pt x="319874" y="588975"/>
                </a:lnTo>
                <a:lnTo>
                  <a:pt x="387350" y="604050"/>
                </a:lnTo>
                <a:lnTo>
                  <a:pt x="474662" y="608812"/>
                </a:lnTo>
                <a:lnTo>
                  <a:pt x="519112" y="620725"/>
                </a:lnTo>
                <a:lnTo>
                  <a:pt x="561241" y="649779"/>
                </a:lnTo>
                <a:lnTo>
                  <a:pt x="555625" y="643737"/>
                </a:lnTo>
                <a:lnTo>
                  <a:pt x="889117" y="643737"/>
                </a:lnTo>
                <a:lnTo>
                  <a:pt x="813587" y="634212"/>
                </a:lnTo>
                <a:lnTo>
                  <a:pt x="737387" y="611987"/>
                </a:lnTo>
                <a:lnTo>
                  <a:pt x="692150" y="578650"/>
                </a:lnTo>
                <a:lnTo>
                  <a:pt x="658812" y="546112"/>
                </a:lnTo>
                <a:lnTo>
                  <a:pt x="634199" y="500862"/>
                </a:lnTo>
                <a:lnTo>
                  <a:pt x="628650" y="456412"/>
                </a:lnTo>
                <a:lnTo>
                  <a:pt x="622300" y="374650"/>
                </a:lnTo>
                <a:lnTo>
                  <a:pt x="609600" y="303212"/>
                </a:lnTo>
                <a:lnTo>
                  <a:pt x="593725" y="216700"/>
                </a:lnTo>
                <a:lnTo>
                  <a:pt x="566737" y="148437"/>
                </a:lnTo>
                <a:lnTo>
                  <a:pt x="511962" y="78587"/>
                </a:lnTo>
                <a:lnTo>
                  <a:pt x="471487" y="42862"/>
                </a:lnTo>
                <a:lnTo>
                  <a:pt x="400837" y="18262"/>
                </a:lnTo>
                <a:lnTo>
                  <a:pt x="346862" y="7150"/>
                </a:lnTo>
                <a:lnTo>
                  <a:pt x="29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8676" y="2189975"/>
            <a:ext cx="485775" cy="42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6676" y="2759887"/>
            <a:ext cx="579437" cy="233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8814" y="1459725"/>
            <a:ext cx="149225" cy="817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5476" y="1737537"/>
            <a:ext cx="1365250" cy="1270000"/>
          </a:xfrm>
          <a:custGeom>
            <a:avLst/>
            <a:gdLst/>
            <a:ahLst/>
            <a:cxnLst/>
            <a:rect l="l" t="t" r="r" b="b"/>
            <a:pathLst>
              <a:path w="1365250" h="1270000">
                <a:moveTo>
                  <a:pt x="51561" y="228739"/>
                </a:moveTo>
                <a:lnTo>
                  <a:pt x="21412" y="260502"/>
                </a:lnTo>
                <a:lnTo>
                  <a:pt x="7137" y="287515"/>
                </a:lnTo>
                <a:lnTo>
                  <a:pt x="0" y="323253"/>
                </a:lnTo>
                <a:lnTo>
                  <a:pt x="4762" y="361378"/>
                </a:lnTo>
                <a:lnTo>
                  <a:pt x="7137" y="397116"/>
                </a:lnTo>
                <a:lnTo>
                  <a:pt x="20624" y="439216"/>
                </a:lnTo>
                <a:lnTo>
                  <a:pt x="51561" y="485279"/>
                </a:lnTo>
                <a:lnTo>
                  <a:pt x="65836" y="510692"/>
                </a:lnTo>
                <a:lnTo>
                  <a:pt x="88049" y="532142"/>
                </a:lnTo>
                <a:lnTo>
                  <a:pt x="121373" y="549617"/>
                </a:lnTo>
                <a:lnTo>
                  <a:pt x="174523" y="570268"/>
                </a:lnTo>
                <a:lnTo>
                  <a:pt x="230847" y="594093"/>
                </a:lnTo>
                <a:lnTo>
                  <a:pt x="350634" y="617118"/>
                </a:lnTo>
                <a:lnTo>
                  <a:pt x="399021" y="629831"/>
                </a:lnTo>
                <a:lnTo>
                  <a:pt x="439483" y="630631"/>
                </a:lnTo>
                <a:lnTo>
                  <a:pt x="483908" y="632218"/>
                </a:lnTo>
                <a:lnTo>
                  <a:pt x="533095" y="644918"/>
                </a:lnTo>
                <a:lnTo>
                  <a:pt x="559269" y="661606"/>
                </a:lnTo>
                <a:lnTo>
                  <a:pt x="583857" y="685431"/>
                </a:lnTo>
                <a:lnTo>
                  <a:pt x="610831" y="710844"/>
                </a:lnTo>
                <a:lnTo>
                  <a:pt x="632244" y="740232"/>
                </a:lnTo>
                <a:lnTo>
                  <a:pt x="652868" y="774382"/>
                </a:lnTo>
                <a:lnTo>
                  <a:pt x="663981" y="805357"/>
                </a:lnTo>
                <a:lnTo>
                  <a:pt x="663981" y="829983"/>
                </a:lnTo>
                <a:lnTo>
                  <a:pt x="656043" y="872870"/>
                </a:lnTo>
                <a:lnTo>
                  <a:pt x="648906" y="927671"/>
                </a:lnTo>
                <a:lnTo>
                  <a:pt x="655256" y="963409"/>
                </a:lnTo>
                <a:lnTo>
                  <a:pt x="660018" y="1008684"/>
                </a:lnTo>
                <a:lnTo>
                  <a:pt x="674293" y="1057135"/>
                </a:lnTo>
                <a:lnTo>
                  <a:pt x="694131" y="1093673"/>
                </a:lnTo>
                <a:lnTo>
                  <a:pt x="725855" y="1131798"/>
                </a:lnTo>
                <a:lnTo>
                  <a:pt x="771867" y="1181036"/>
                </a:lnTo>
                <a:lnTo>
                  <a:pt x="815505" y="1217574"/>
                </a:lnTo>
                <a:lnTo>
                  <a:pt x="853579" y="1244574"/>
                </a:lnTo>
                <a:lnTo>
                  <a:pt x="898004" y="1264437"/>
                </a:lnTo>
                <a:lnTo>
                  <a:pt x="941628" y="1270000"/>
                </a:lnTo>
                <a:lnTo>
                  <a:pt x="1005090" y="1262849"/>
                </a:lnTo>
                <a:lnTo>
                  <a:pt x="1070140" y="1248549"/>
                </a:lnTo>
                <a:lnTo>
                  <a:pt x="1109014" y="1239012"/>
                </a:lnTo>
                <a:lnTo>
                  <a:pt x="1121900" y="1231074"/>
                </a:lnTo>
                <a:lnTo>
                  <a:pt x="940041" y="1231074"/>
                </a:lnTo>
                <a:lnTo>
                  <a:pt x="901966" y="1223137"/>
                </a:lnTo>
                <a:lnTo>
                  <a:pt x="844854" y="1197711"/>
                </a:lnTo>
                <a:lnTo>
                  <a:pt x="811529" y="1168336"/>
                </a:lnTo>
                <a:lnTo>
                  <a:pt x="736168" y="1096048"/>
                </a:lnTo>
                <a:lnTo>
                  <a:pt x="706031" y="1041247"/>
                </a:lnTo>
                <a:lnTo>
                  <a:pt x="686193" y="961821"/>
                </a:lnTo>
                <a:lnTo>
                  <a:pt x="690956" y="899083"/>
                </a:lnTo>
                <a:lnTo>
                  <a:pt x="697306" y="854608"/>
                </a:lnTo>
                <a:lnTo>
                  <a:pt x="701268" y="826007"/>
                </a:lnTo>
                <a:lnTo>
                  <a:pt x="685393" y="760082"/>
                </a:lnTo>
                <a:lnTo>
                  <a:pt x="662393" y="723557"/>
                </a:lnTo>
                <a:lnTo>
                  <a:pt x="606069" y="659218"/>
                </a:lnTo>
                <a:lnTo>
                  <a:pt x="548957" y="612355"/>
                </a:lnTo>
                <a:lnTo>
                  <a:pt x="499770" y="597268"/>
                </a:lnTo>
                <a:lnTo>
                  <a:pt x="468033" y="597268"/>
                </a:lnTo>
                <a:lnTo>
                  <a:pt x="418058" y="594093"/>
                </a:lnTo>
                <a:lnTo>
                  <a:pt x="369671" y="590118"/>
                </a:lnTo>
                <a:lnTo>
                  <a:pt x="316522" y="573443"/>
                </a:lnTo>
                <a:lnTo>
                  <a:pt x="277647" y="566292"/>
                </a:lnTo>
                <a:lnTo>
                  <a:pt x="177698" y="537692"/>
                </a:lnTo>
                <a:lnTo>
                  <a:pt x="118198" y="510692"/>
                </a:lnTo>
                <a:lnTo>
                  <a:pt x="88849" y="483692"/>
                </a:lnTo>
                <a:lnTo>
                  <a:pt x="68224" y="448741"/>
                </a:lnTo>
                <a:lnTo>
                  <a:pt x="46012" y="410616"/>
                </a:lnTo>
                <a:lnTo>
                  <a:pt x="34112" y="339140"/>
                </a:lnTo>
                <a:lnTo>
                  <a:pt x="47599" y="291477"/>
                </a:lnTo>
                <a:lnTo>
                  <a:pt x="68224" y="249389"/>
                </a:lnTo>
                <a:lnTo>
                  <a:pt x="51561" y="228739"/>
                </a:lnTo>
                <a:close/>
              </a:path>
              <a:path w="1365250" h="1270000">
                <a:moveTo>
                  <a:pt x="469703" y="31762"/>
                </a:moveTo>
                <a:lnTo>
                  <a:pt x="338734" y="31762"/>
                </a:lnTo>
                <a:lnTo>
                  <a:pt x="395846" y="35737"/>
                </a:lnTo>
                <a:lnTo>
                  <a:pt x="442658" y="50025"/>
                </a:lnTo>
                <a:lnTo>
                  <a:pt x="484695" y="74650"/>
                </a:lnTo>
                <a:lnTo>
                  <a:pt x="520395" y="108013"/>
                </a:lnTo>
                <a:lnTo>
                  <a:pt x="550544" y="144551"/>
                </a:lnTo>
                <a:lnTo>
                  <a:pt x="581482" y="192201"/>
                </a:lnTo>
                <a:lnTo>
                  <a:pt x="598131" y="262089"/>
                </a:lnTo>
                <a:lnTo>
                  <a:pt x="605281" y="312927"/>
                </a:lnTo>
                <a:lnTo>
                  <a:pt x="618769" y="391553"/>
                </a:lnTo>
                <a:lnTo>
                  <a:pt x="621931" y="448741"/>
                </a:lnTo>
                <a:lnTo>
                  <a:pt x="625906" y="504342"/>
                </a:lnTo>
                <a:lnTo>
                  <a:pt x="645731" y="540880"/>
                </a:lnTo>
                <a:lnTo>
                  <a:pt x="677468" y="579005"/>
                </a:lnTo>
                <a:lnTo>
                  <a:pt x="735380" y="623481"/>
                </a:lnTo>
                <a:lnTo>
                  <a:pt x="779005" y="645718"/>
                </a:lnTo>
                <a:lnTo>
                  <a:pt x="817879" y="658418"/>
                </a:lnTo>
                <a:lnTo>
                  <a:pt x="880554" y="664781"/>
                </a:lnTo>
                <a:lnTo>
                  <a:pt x="944016" y="672718"/>
                </a:lnTo>
                <a:lnTo>
                  <a:pt x="993990" y="683044"/>
                </a:lnTo>
                <a:lnTo>
                  <a:pt x="1059827" y="695756"/>
                </a:lnTo>
                <a:lnTo>
                  <a:pt x="1128052" y="707669"/>
                </a:lnTo>
                <a:lnTo>
                  <a:pt x="1170101" y="723557"/>
                </a:lnTo>
                <a:lnTo>
                  <a:pt x="1240701" y="747382"/>
                </a:lnTo>
                <a:lnTo>
                  <a:pt x="1297812" y="802982"/>
                </a:lnTo>
                <a:lnTo>
                  <a:pt x="1317650" y="843483"/>
                </a:lnTo>
                <a:lnTo>
                  <a:pt x="1321612" y="883196"/>
                </a:lnTo>
                <a:lnTo>
                  <a:pt x="1319237" y="936409"/>
                </a:lnTo>
                <a:lnTo>
                  <a:pt x="1318437" y="971359"/>
                </a:lnTo>
                <a:lnTo>
                  <a:pt x="1290675" y="1020597"/>
                </a:lnTo>
                <a:lnTo>
                  <a:pt x="1245463" y="1074610"/>
                </a:lnTo>
                <a:lnTo>
                  <a:pt x="1170101" y="1146886"/>
                </a:lnTo>
                <a:lnTo>
                  <a:pt x="1132027" y="1181036"/>
                </a:lnTo>
                <a:lnTo>
                  <a:pt x="1064590" y="1205661"/>
                </a:lnTo>
                <a:lnTo>
                  <a:pt x="1017790" y="1214399"/>
                </a:lnTo>
                <a:lnTo>
                  <a:pt x="977328" y="1227099"/>
                </a:lnTo>
                <a:lnTo>
                  <a:pt x="940041" y="1231074"/>
                </a:lnTo>
                <a:lnTo>
                  <a:pt x="1121900" y="1231074"/>
                </a:lnTo>
                <a:lnTo>
                  <a:pt x="1160576" y="1207249"/>
                </a:lnTo>
                <a:lnTo>
                  <a:pt x="1230388" y="1136561"/>
                </a:lnTo>
                <a:lnTo>
                  <a:pt x="1301788" y="1063485"/>
                </a:lnTo>
                <a:lnTo>
                  <a:pt x="1341450" y="1016634"/>
                </a:lnTo>
                <a:lnTo>
                  <a:pt x="1358112" y="974534"/>
                </a:lnTo>
                <a:lnTo>
                  <a:pt x="1365250" y="917346"/>
                </a:lnTo>
                <a:lnTo>
                  <a:pt x="1360487" y="868108"/>
                </a:lnTo>
                <a:lnTo>
                  <a:pt x="1344625" y="816482"/>
                </a:lnTo>
                <a:lnTo>
                  <a:pt x="1324000" y="779945"/>
                </a:lnTo>
                <a:lnTo>
                  <a:pt x="1295438" y="747382"/>
                </a:lnTo>
                <a:lnTo>
                  <a:pt x="1243876" y="718781"/>
                </a:lnTo>
                <a:lnTo>
                  <a:pt x="1202626" y="694956"/>
                </a:lnTo>
                <a:lnTo>
                  <a:pt x="1163751" y="680669"/>
                </a:lnTo>
                <a:lnTo>
                  <a:pt x="947978" y="639356"/>
                </a:lnTo>
                <a:lnTo>
                  <a:pt x="879754" y="633006"/>
                </a:lnTo>
                <a:lnTo>
                  <a:pt x="798842" y="617918"/>
                </a:lnTo>
                <a:lnTo>
                  <a:pt x="759967" y="603618"/>
                </a:lnTo>
                <a:lnTo>
                  <a:pt x="717130" y="579005"/>
                </a:lnTo>
                <a:lnTo>
                  <a:pt x="671918" y="520230"/>
                </a:lnTo>
                <a:lnTo>
                  <a:pt x="656843" y="422528"/>
                </a:lnTo>
                <a:lnTo>
                  <a:pt x="648906" y="369315"/>
                </a:lnTo>
                <a:lnTo>
                  <a:pt x="638594" y="295452"/>
                </a:lnTo>
                <a:lnTo>
                  <a:pt x="628281" y="249389"/>
                </a:lnTo>
                <a:lnTo>
                  <a:pt x="615594" y="199351"/>
                </a:lnTo>
                <a:lnTo>
                  <a:pt x="596557" y="150901"/>
                </a:lnTo>
                <a:lnTo>
                  <a:pt x="568782" y="108800"/>
                </a:lnTo>
                <a:lnTo>
                  <a:pt x="531507" y="73063"/>
                </a:lnTo>
                <a:lnTo>
                  <a:pt x="495007" y="40500"/>
                </a:lnTo>
                <a:lnTo>
                  <a:pt x="469703" y="31762"/>
                </a:lnTo>
                <a:close/>
              </a:path>
              <a:path w="1365250" h="1270000">
                <a:moveTo>
                  <a:pt x="337146" y="0"/>
                </a:moveTo>
                <a:lnTo>
                  <a:pt x="306997" y="1587"/>
                </a:lnTo>
                <a:lnTo>
                  <a:pt x="235610" y="61150"/>
                </a:lnTo>
                <a:lnTo>
                  <a:pt x="247497" y="82600"/>
                </a:lnTo>
                <a:lnTo>
                  <a:pt x="276859" y="63538"/>
                </a:lnTo>
                <a:lnTo>
                  <a:pt x="309384" y="40500"/>
                </a:lnTo>
                <a:lnTo>
                  <a:pt x="338734" y="31762"/>
                </a:lnTo>
                <a:lnTo>
                  <a:pt x="469703" y="31762"/>
                </a:lnTo>
                <a:lnTo>
                  <a:pt x="448995" y="24612"/>
                </a:lnTo>
                <a:lnTo>
                  <a:pt x="410133" y="5549"/>
                </a:lnTo>
                <a:lnTo>
                  <a:pt x="361734" y="1587"/>
                </a:lnTo>
                <a:lnTo>
                  <a:pt x="337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2401" y="1613700"/>
            <a:ext cx="381000" cy="323850"/>
          </a:xfrm>
          <a:custGeom>
            <a:avLst/>
            <a:gdLst/>
            <a:ahLst/>
            <a:cxnLst/>
            <a:rect l="l" t="t" r="r" b="b"/>
            <a:pathLst>
              <a:path w="381000" h="323850">
                <a:moveTo>
                  <a:pt x="309114" y="246862"/>
                </a:moveTo>
                <a:lnTo>
                  <a:pt x="251091" y="246862"/>
                </a:lnTo>
                <a:lnTo>
                  <a:pt x="354863" y="323850"/>
                </a:lnTo>
                <a:lnTo>
                  <a:pt x="381000" y="316712"/>
                </a:lnTo>
                <a:lnTo>
                  <a:pt x="374662" y="292900"/>
                </a:lnTo>
                <a:lnTo>
                  <a:pt x="309114" y="246862"/>
                </a:lnTo>
                <a:close/>
              </a:path>
              <a:path w="381000" h="323850">
                <a:moveTo>
                  <a:pt x="261391" y="0"/>
                </a:moveTo>
                <a:lnTo>
                  <a:pt x="182968" y="22225"/>
                </a:lnTo>
                <a:lnTo>
                  <a:pt x="117233" y="67475"/>
                </a:lnTo>
                <a:lnTo>
                  <a:pt x="70497" y="107950"/>
                </a:lnTo>
                <a:lnTo>
                  <a:pt x="28511" y="173837"/>
                </a:lnTo>
                <a:lnTo>
                  <a:pt x="0" y="234162"/>
                </a:lnTo>
                <a:lnTo>
                  <a:pt x="19011" y="278612"/>
                </a:lnTo>
                <a:lnTo>
                  <a:pt x="50698" y="302425"/>
                </a:lnTo>
                <a:lnTo>
                  <a:pt x="100596" y="311950"/>
                </a:lnTo>
                <a:lnTo>
                  <a:pt x="171094" y="284962"/>
                </a:lnTo>
                <a:lnTo>
                  <a:pt x="226542" y="265112"/>
                </a:lnTo>
                <a:lnTo>
                  <a:pt x="251091" y="246862"/>
                </a:lnTo>
                <a:lnTo>
                  <a:pt x="309114" y="246862"/>
                </a:lnTo>
                <a:lnTo>
                  <a:pt x="281990" y="227812"/>
                </a:lnTo>
                <a:lnTo>
                  <a:pt x="314464" y="185737"/>
                </a:lnTo>
                <a:lnTo>
                  <a:pt x="346151" y="138112"/>
                </a:lnTo>
                <a:lnTo>
                  <a:pt x="355650" y="87312"/>
                </a:lnTo>
                <a:lnTo>
                  <a:pt x="350100" y="46037"/>
                </a:lnTo>
                <a:lnTo>
                  <a:pt x="318427" y="22225"/>
                </a:lnTo>
                <a:lnTo>
                  <a:pt x="261391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8401" y="1872462"/>
            <a:ext cx="301625" cy="636905"/>
          </a:xfrm>
          <a:custGeom>
            <a:avLst/>
            <a:gdLst/>
            <a:ahLst/>
            <a:cxnLst/>
            <a:rect l="l" t="t" r="r" b="b"/>
            <a:pathLst>
              <a:path w="301625" h="636905">
                <a:moveTo>
                  <a:pt x="228193" y="0"/>
                </a:moveTo>
                <a:lnTo>
                  <a:pt x="173710" y="14287"/>
                </a:lnTo>
                <a:lnTo>
                  <a:pt x="120014" y="58737"/>
                </a:lnTo>
                <a:lnTo>
                  <a:pt x="68694" y="115100"/>
                </a:lnTo>
                <a:lnTo>
                  <a:pt x="27635" y="211937"/>
                </a:lnTo>
                <a:lnTo>
                  <a:pt x="6311" y="305600"/>
                </a:lnTo>
                <a:lnTo>
                  <a:pt x="0" y="387350"/>
                </a:lnTo>
                <a:lnTo>
                  <a:pt x="0" y="478637"/>
                </a:lnTo>
                <a:lnTo>
                  <a:pt x="21310" y="549275"/>
                </a:lnTo>
                <a:lnTo>
                  <a:pt x="80530" y="607225"/>
                </a:lnTo>
                <a:lnTo>
                  <a:pt x="142125" y="633412"/>
                </a:lnTo>
                <a:lnTo>
                  <a:pt x="210032" y="636587"/>
                </a:lnTo>
                <a:lnTo>
                  <a:pt x="241617" y="623887"/>
                </a:lnTo>
                <a:lnTo>
                  <a:pt x="257403" y="561975"/>
                </a:lnTo>
                <a:lnTo>
                  <a:pt x="234505" y="492925"/>
                </a:lnTo>
                <a:lnTo>
                  <a:pt x="210032" y="454025"/>
                </a:lnTo>
                <a:lnTo>
                  <a:pt x="196608" y="388937"/>
                </a:lnTo>
                <a:lnTo>
                  <a:pt x="207657" y="324650"/>
                </a:lnTo>
                <a:lnTo>
                  <a:pt x="229768" y="254000"/>
                </a:lnTo>
                <a:lnTo>
                  <a:pt x="263728" y="199237"/>
                </a:lnTo>
                <a:lnTo>
                  <a:pt x="296887" y="128587"/>
                </a:lnTo>
                <a:lnTo>
                  <a:pt x="301625" y="77000"/>
                </a:lnTo>
                <a:lnTo>
                  <a:pt x="267665" y="26200"/>
                </a:lnTo>
                <a:lnTo>
                  <a:pt x="255041" y="11112"/>
                </a:lnTo>
                <a:lnTo>
                  <a:pt x="228193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8876" y="2334425"/>
            <a:ext cx="306705" cy="717550"/>
          </a:xfrm>
          <a:custGeom>
            <a:avLst/>
            <a:gdLst/>
            <a:ahLst/>
            <a:cxnLst/>
            <a:rect l="l" t="t" r="r" b="b"/>
            <a:pathLst>
              <a:path w="306704" h="717550">
                <a:moveTo>
                  <a:pt x="296411" y="684974"/>
                </a:moveTo>
                <a:lnTo>
                  <a:pt x="124472" y="684974"/>
                </a:lnTo>
                <a:lnTo>
                  <a:pt x="177926" y="697687"/>
                </a:lnTo>
                <a:lnTo>
                  <a:pt x="229793" y="717550"/>
                </a:lnTo>
                <a:lnTo>
                  <a:pt x="259308" y="717550"/>
                </a:lnTo>
                <a:lnTo>
                  <a:pt x="286435" y="697687"/>
                </a:lnTo>
                <a:lnTo>
                  <a:pt x="296411" y="684974"/>
                </a:lnTo>
                <a:close/>
              </a:path>
              <a:path w="306704" h="717550">
                <a:moveTo>
                  <a:pt x="122872" y="0"/>
                </a:moveTo>
                <a:lnTo>
                  <a:pt x="89357" y="2387"/>
                </a:lnTo>
                <a:lnTo>
                  <a:pt x="54254" y="27812"/>
                </a:lnTo>
                <a:lnTo>
                  <a:pt x="47866" y="77088"/>
                </a:lnTo>
                <a:lnTo>
                  <a:pt x="55854" y="174828"/>
                </a:lnTo>
                <a:lnTo>
                  <a:pt x="82181" y="292430"/>
                </a:lnTo>
                <a:lnTo>
                  <a:pt x="90957" y="351231"/>
                </a:lnTo>
                <a:lnTo>
                  <a:pt x="90957" y="406857"/>
                </a:lnTo>
                <a:lnTo>
                  <a:pt x="76593" y="473608"/>
                </a:lnTo>
                <a:lnTo>
                  <a:pt x="47866" y="551472"/>
                </a:lnTo>
                <a:lnTo>
                  <a:pt x="27927" y="594385"/>
                </a:lnTo>
                <a:lnTo>
                  <a:pt x="9575" y="628561"/>
                </a:lnTo>
                <a:lnTo>
                  <a:pt x="0" y="665899"/>
                </a:lnTo>
                <a:lnTo>
                  <a:pt x="7175" y="691337"/>
                </a:lnTo>
                <a:lnTo>
                  <a:pt x="29514" y="697687"/>
                </a:lnTo>
                <a:lnTo>
                  <a:pt x="63030" y="697687"/>
                </a:lnTo>
                <a:lnTo>
                  <a:pt x="124472" y="684974"/>
                </a:lnTo>
                <a:lnTo>
                  <a:pt x="296411" y="684974"/>
                </a:lnTo>
                <a:lnTo>
                  <a:pt x="306387" y="672261"/>
                </a:lnTo>
                <a:lnTo>
                  <a:pt x="293130" y="667499"/>
                </a:lnTo>
                <a:lnTo>
                  <a:pt x="63030" y="667499"/>
                </a:lnTo>
                <a:lnTo>
                  <a:pt x="47866" y="648423"/>
                </a:lnTo>
                <a:lnTo>
                  <a:pt x="55854" y="622198"/>
                </a:lnTo>
                <a:lnTo>
                  <a:pt x="117284" y="464858"/>
                </a:lnTo>
                <a:lnTo>
                  <a:pt x="130848" y="400494"/>
                </a:lnTo>
                <a:lnTo>
                  <a:pt x="135635" y="348843"/>
                </a:lnTo>
                <a:lnTo>
                  <a:pt x="130848" y="299580"/>
                </a:lnTo>
                <a:lnTo>
                  <a:pt x="130848" y="267004"/>
                </a:lnTo>
                <a:lnTo>
                  <a:pt x="129260" y="227266"/>
                </a:lnTo>
                <a:lnTo>
                  <a:pt x="138036" y="156552"/>
                </a:lnTo>
                <a:lnTo>
                  <a:pt x="156387" y="102514"/>
                </a:lnTo>
                <a:lnTo>
                  <a:pt x="156387" y="19075"/>
                </a:lnTo>
                <a:lnTo>
                  <a:pt x="122872" y="0"/>
                </a:lnTo>
                <a:close/>
              </a:path>
              <a:path w="306704" h="717550">
                <a:moveTo>
                  <a:pt x="177926" y="646836"/>
                </a:moveTo>
                <a:lnTo>
                  <a:pt x="95745" y="653186"/>
                </a:lnTo>
                <a:lnTo>
                  <a:pt x="63030" y="667499"/>
                </a:lnTo>
                <a:lnTo>
                  <a:pt x="293130" y="667499"/>
                </a:lnTo>
                <a:lnTo>
                  <a:pt x="257708" y="654773"/>
                </a:lnTo>
                <a:lnTo>
                  <a:pt x="177926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2064" y="2393162"/>
            <a:ext cx="304800" cy="719455"/>
          </a:xfrm>
          <a:custGeom>
            <a:avLst/>
            <a:gdLst/>
            <a:ahLst/>
            <a:cxnLst/>
            <a:rect l="l" t="t" r="r" b="b"/>
            <a:pathLst>
              <a:path w="304800" h="719455">
                <a:moveTo>
                  <a:pt x="294810" y="685774"/>
                </a:moveTo>
                <a:lnTo>
                  <a:pt x="123507" y="685774"/>
                </a:lnTo>
                <a:lnTo>
                  <a:pt x="177342" y="699274"/>
                </a:lnTo>
                <a:lnTo>
                  <a:pt x="228790" y="719137"/>
                </a:lnTo>
                <a:lnTo>
                  <a:pt x="258089" y="719137"/>
                </a:lnTo>
                <a:lnTo>
                  <a:pt x="284213" y="699274"/>
                </a:lnTo>
                <a:lnTo>
                  <a:pt x="294810" y="685774"/>
                </a:lnTo>
                <a:close/>
              </a:path>
              <a:path w="304800" h="719455">
                <a:moveTo>
                  <a:pt x="121919" y="0"/>
                </a:moveTo>
                <a:lnTo>
                  <a:pt x="88671" y="2387"/>
                </a:lnTo>
                <a:lnTo>
                  <a:pt x="54622" y="27812"/>
                </a:lnTo>
                <a:lnTo>
                  <a:pt x="47498" y="77088"/>
                </a:lnTo>
                <a:lnTo>
                  <a:pt x="56210" y="174828"/>
                </a:lnTo>
                <a:lnTo>
                  <a:pt x="82334" y="293217"/>
                </a:lnTo>
                <a:lnTo>
                  <a:pt x="90246" y="352031"/>
                </a:lnTo>
                <a:lnTo>
                  <a:pt x="90246" y="407644"/>
                </a:lnTo>
                <a:lnTo>
                  <a:pt x="75996" y="473608"/>
                </a:lnTo>
                <a:lnTo>
                  <a:pt x="47498" y="551472"/>
                </a:lnTo>
                <a:lnTo>
                  <a:pt x="27711" y="595185"/>
                </a:lnTo>
                <a:lnTo>
                  <a:pt x="9499" y="629348"/>
                </a:lnTo>
                <a:lnTo>
                  <a:pt x="0" y="665899"/>
                </a:lnTo>
                <a:lnTo>
                  <a:pt x="7912" y="692124"/>
                </a:lnTo>
                <a:lnTo>
                  <a:pt x="29286" y="699274"/>
                </a:lnTo>
                <a:lnTo>
                  <a:pt x="62547" y="699274"/>
                </a:lnTo>
                <a:lnTo>
                  <a:pt x="123507" y="685774"/>
                </a:lnTo>
                <a:lnTo>
                  <a:pt x="294810" y="685774"/>
                </a:lnTo>
                <a:lnTo>
                  <a:pt x="304800" y="673049"/>
                </a:lnTo>
                <a:lnTo>
                  <a:pt x="293331" y="669086"/>
                </a:lnTo>
                <a:lnTo>
                  <a:pt x="62547" y="669086"/>
                </a:lnTo>
                <a:lnTo>
                  <a:pt x="47498" y="649211"/>
                </a:lnTo>
                <a:lnTo>
                  <a:pt x="56210" y="622998"/>
                </a:lnTo>
                <a:lnTo>
                  <a:pt x="88671" y="536384"/>
                </a:lnTo>
                <a:lnTo>
                  <a:pt x="117170" y="465658"/>
                </a:lnTo>
                <a:lnTo>
                  <a:pt x="130632" y="401294"/>
                </a:lnTo>
                <a:lnTo>
                  <a:pt x="135381" y="349643"/>
                </a:lnTo>
                <a:lnTo>
                  <a:pt x="130632" y="298780"/>
                </a:lnTo>
                <a:lnTo>
                  <a:pt x="130632" y="267004"/>
                </a:lnTo>
                <a:lnTo>
                  <a:pt x="129044" y="228066"/>
                </a:lnTo>
                <a:lnTo>
                  <a:pt x="136956" y="156552"/>
                </a:lnTo>
                <a:lnTo>
                  <a:pt x="155168" y="103301"/>
                </a:lnTo>
                <a:lnTo>
                  <a:pt x="155168" y="19875"/>
                </a:lnTo>
                <a:lnTo>
                  <a:pt x="121919" y="0"/>
                </a:lnTo>
                <a:close/>
              </a:path>
              <a:path w="304800" h="719455">
                <a:moveTo>
                  <a:pt x="177342" y="646836"/>
                </a:moveTo>
                <a:lnTo>
                  <a:pt x="94996" y="653986"/>
                </a:lnTo>
                <a:lnTo>
                  <a:pt x="62547" y="669086"/>
                </a:lnTo>
                <a:lnTo>
                  <a:pt x="293331" y="669086"/>
                </a:lnTo>
                <a:lnTo>
                  <a:pt x="256501" y="656361"/>
                </a:lnTo>
                <a:lnTo>
                  <a:pt x="177342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9214" y="1370812"/>
            <a:ext cx="631825" cy="565150"/>
          </a:xfrm>
          <a:custGeom>
            <a:avLst/>
            <a:gdLst/>
            <a:ahLst/>
            <a:cxnLst/>
            <a:rect l="l" t="t" r="r" b="b"/>
            <a:pathLst>
              <a:path w="631825" h="565150">
                <a:moveTo>
                  <a:pt x="483387" y="0"/>
                </a:moveTo>
                <a:lnTo>
                  <a:pt x="462749" y="11112"/>
                </a:lnTo>
                <a:lnTo>
                  <a:pt x="477037" y="65087"/>
                </a:lnTo>
                <a:lnTo>
                  <a:pt x="474662" y="111125"/>
                </a:lnTo>
                <a:lnTo>
                  <a:pt x="410362" y="134937"/>
                </a:lnTo>
                <a:lnTo>
                  <a:pt x="280987" y="161137"/>
                </a:lnTo>
                <a:lnTo>
                  <a:pt x="144462" y="192887"/>
                </a:lnTo>
                <a:lnTo>
                  <a:pt x="40474" y="257175"/>
                </a:lnTo>
                <a:lnTo>
                  <a:pt x="9525" y="328612"/>
                </a:lnTo>
                <a:lnTo>
                  <a:pt x="0" y="404025"/>
                </a:lnTo>
                <a:lnTo>
                  <a:pt x="2374" y="485775"/>
                </a:lnTo>
                <a:lnTo>
                  <a:pt x="7137" y="526262"/>
                </a:lnTo>
                <a:lnTo>
                  <a:pt x="34124" y="559600"/>
                </a:lnTo>
                <a:lnTo>
                  <a:pt x="83337" y="565150"/>
                </a:lnTo>
                <a:lnTo>
                  <a:pt x="107950" y="546900"/>
                </a:lnTo>
                <a:lnTo>
                  <a:pt x="97624" y="500062"/>
                </a:lnTo>
                <a:lnTo>
                  <a:pt x="92586" y="492925"/>
                </a:lnTo>
                <a:lnTo>
                  <a:pt x="88900" y="492925"/>
                </a:lnTo>
                <a:lnTo>
                  <a:pt x="80962" y="488162"/>
                </a:lnTo>
                <a:lnTo>
                  <a:pt x="79323" y="474513"/>
                </a:lnTo>
                <a:lnTo>
                  <a:pt x="78574" y="473075"/>
                </a:lnTo>
                <a:lnTo>
                  <a:pt x="79150" y="473075"/>
                </a:lnTo>
                <a:lnTo>
                  <a:pt x="73812" y="428625"/>
                </a:lnTo>
                <a:lnTo>
                  <a:pt x="71437" y="357987"/>
                </a:lnTo>
                <a:lnTo>
                  <a:pt x="93662" y="287337"/>
                </a:lnTo>
                <a:lnTo>
                  <a:pt x="131762" y="246062"/>
                </a:lnTo>
                <a:lnTo>
                  <a:pt x="201612" y="202412"/>
                </a:lnTo>
                <a:lnTo>
                  <a:pt x="322262" y="173037"/>
                </a:lnTo>
                <a:lnTo>
                  <a:pt x="418299" y="155575"/>
                </a:lnTo>
                <a:lnTo>
                  <a:pt x="488149" y="135737"/>
                </a:lnTo>
                <a:lnTo>
                  <a:pt x="534987" y="130175"/>
                </a:lnTo>
                <a:lnTo>
                  <a:pt x="583534" y="130175"/>
                </a:lnTo>
                <a:lnTo>
                  <a:pt x="541337" y="112712"/>
                </a:lnTo>
                <a:lnTo>
                  <a:pt x="546887" y="103187"/>
                </a:lnTo>
                <a:lnTo>
                  <a:pt x="630237" y="91287"/>
                </a:lnTo>
                <a:lnTo>
                  <a:pt x="631825" y="86525"/>
                </a:lnTo>
                <a:lnTo>
                  <a:pt x="630689" y="83350"/>
                </a:lnTo>
                <a:lnTo>
                  <a:pt x="538162" y="83350"/>
                </a:lnTo>
                <a:lnTo>
                  <a:pt x="534987" y="78587"/>
                </a:lnTo>
                <a:lnTo>
                  <a:pt x="550325" y="57950"/>
                </a:lnTo>
                <a:lnTo>
                  <a:pt x="500849" y="57950"/>
                </a:lnTo>
                <a:lnTo>
                  <a:pt x="483387" y="0"/>
                </a:lnTo>
                <a:close/>
              </a:path>
              <a:path w="631825" h="565150">
                <a:moveTo>
                  <a:pt x="79268" y="474057"/>
                </a:moveTo>
                <a:lnTo>
                  <a:pt x="79323" y="474513"/>
                </a:lnTo>
                <a:lnTo>
                  <a:pt x="88900" y="492925"/>
                </a:lnTo>
                <a:lnTo>
                  <a:pt x="92586" y="492925"/>
                </a:lnTo>
                <a:lnTo>
                  <a:pt x="79268" y="474057"/>
                </a:lnTo>
                <a:close/>
              </a:path>
              <a:path w="631825" h="565150">
                <a:moveTo>
                  <a:pt x="79150" y="473075"/>
                </a:moveTo>
                <a:lnTo>
                  <a:pt x="78574" y="473075"/>
                </a:lnTo>
                <a:lnTo>
                  <a:pt x="79268" y="474057"/>
                </a:lnTo>
                <a:lnTo>
                  <a:pt x="79150" y="473075"/>
                </a:lnTo>
                <a:close/>
              </a:path>
              <a:path w="631825" h="565150">
                <a:moveTo>
                  <a:pt x="583534" y="130175"/>
                </a:moveTo>
                <a:lnTo>
                  <a:pt x="534987" y="130175"/>
                </a:lnTo>
                <a:lnTo>
                  <a:pt x="591337" y="154787"/>
                </a:lnTo>
                <a:lnTo>
                  <a:pt x="611974" y="146050"/>
                </a:lnTo>
                <a:lnTo>
                  <a:pt x="610387" y="141287"/>
                </a:lnTo>
                <a:lnTo>
                  <a:pt x="583534" y="130175"/>
                </a:lnTo>
                <a:close/>
              </a:path>
              <a:path w="631825" h="565150">
                <a:moveTo>
                  <a:pt x="627849" y="75412"/>
                </a:moveTo>
                <a:lnTo>
                  <a:pt x="538162" y="83350"/>
                </a:lnTo>
                <a:lnTo>
                  <a:pt x="630689" y="83350"/>
                </a:lnTo>
                <a:lnTo>
                  <a:pt x="627849" y="75412"/>
                </a:lnTo>
                <a:close/>
              </a:path>
              <a:path w="631825" h="565150">
                <a:moveTo>
                  <a:pt x="559587" y="3975"/>
                </a:moveTo>
                <a:lnTo>
                  <a:pt x="516724" y="57950"/>
                </a:lnTo>
                <a:lnTo>
                  <a:pt x="550325" y="57950"/>
                </a:lnTo>
                <a:lnTo>
                  <a:pt x="557999" y="47625"/>
                </a:lnTo>
                <a:lnTo>
                  <a:pt x="571500" y="19050"/>
                </a:lnTo>
                <a:lnTo>
                  <a:pt x="559587" y="397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0651" y="1967712"/>
            <a:ext cx="698500" cy="257175"/>
          </a:xfrm>
          <a:custGeom>
            <a:avLst/>
            <a:gdLst/>
            <a:ahLst/>
            <a:cxnLst/>
            <a:rect l="l" t="t" r="r" b="b"/>
            <a:pathLst>
              <a:path w="698500" h="257175">
                <a:moveTo>
                  <a:pt x="26187" y="0"/>
                </a:moveTo>
                <a:lnTo>
                  <a:pt x="0" y="27698"/>
                </a:lnTo>
                <a:lnTo>
                  <a:pt x="5549" y="66471"/>
                </a:lnTo>
                <a:lnTo>
                  <a:pt x="29362" y="101295"/>
                </a:lnTo>
                <a:lnTo>
                  <a:pt x="83337" y="164592"/>
                </a:lnTo>
                <a:lnTo>
                  <a:pt x="138899" y="217614"/>
                </a:lnTo>
                <a:lnTo>
                  <a:pt x="206375" y="257175"/>
                </a:lnTo>
                <a:lnTo>
                  <a:pt x="313524" y="253225"/>
                </a:lnTo>
                <a:lnTo>
                  <a:pt x="394146" y="219989"/>
                </a:lnTo>
                <a:lnTo>
                  <a:pt x="271462" y="219989"/>
                </a:lnTo>
                <a:lnTo>
                  <a:pt x="218274" y="207327"/>
                </a:lnTo>
                <a:lnTo>
                  <a:pt x="157162" y="163804"/>
                </a:lnTo>
                <a:lnTo>
                  <a:pt x="111912" y="109207"/>
                </a:lnTo>
                <a:lnTo>
                  <a:pt x="76200" y="59359"/>
                </a:lnTo>
                <a:lnTo>
                  <a:pt x="77787" y="51435"/>
                </a:lnTo>
                <a:lnTo>
                  <a:pt x="81262" y="51435"/>
                </a:lnTo>
                <a:lnTo>
                  <a:pt x="79375" y="42735"/>
                </a:lnTo>
                <a:lnTo>
                  <a:pt x="53975" y="1587"/>
                </a:lnTo>
                <a:lnTo>
                  <a:pt x="26187" y="0"/>
                </a:lnTo>
                <a:close/>
              </a:path>
              <a:path w="698500" h="257175">
                <a:moveTo>
                  <a:pt x="645221" y="151942"/>
                </a:moveTo>
                <a:lnTo>
                  <a:pt x="573874" y="151942"/>
                </a:lnTo>
                <a:lnTo>
                  <a:pt x="605624" y="185966"/>
                </a:lnTo>
                <a:lnTo>
                  <a:pt x="632612" y="235026"/>
                </a:lnTo>
                <a:lnTo>
                  <a:pt x="653249" y="231863"/>
                </a:lnTo>
                <a:lnTo>
                  <a:pt x="625475" y="179628"/>
                </a:lnTo>
                <a:lnTo>
                  <a:pt x="635000" y="172516"/>
                </a:lnTo>
                <a:lnTo>
                  <a:pt x="691539" y="172516"/>
                </a:lnTo>
                <a:lnTo>
                  <a:pt x="667537" y="159854"/>
                </a:lnTo>
                <a:lnTo>
                  <a:pt x="645221" y="151942"/>
                </a:lnTo>
                <a:close/>
              </a:path>
              <a:path w="698500" h="257175">
                <a:moveTo>
                  <a:pt x="635000" y="56984"/>
                </a:moveTo>
                <a:lnTo>
                  <a:pt x="615950" y="60934"/>
                </a:lnTo>
                <a:lnTo>
                  <a:pt x="596900" y="108419"/>
                </a:lnTo>
                <a:lnTo>
                  <a:pt x="565937" y="127406"/>
                </a:lnTo>
                <a:lnTo>
                  <a:pt x="509587" y="145605"/>
                </a:lnTo>
                <a:lnTo>
                  <a:pt x="437349" y="180428"/>
                </a:lnTo>
                <a:lnTo>
                  <a:pt x="342900" y="219201"/>
                </a:lnTo>
                <a:lnTo>
                  <a:pt x="271462" y="219989"/>
                </a:lnTo>
                <a:lnTo>
                  <a:pt x="394146" y="219989"/>
                </a:lnTo>
                <a:lnTo>
                  <a:pt x="419100" y="209702"/>
                </a:lnTo>
                <a:lnTo>
                  <a:pt x="518312" y="165392"/>
                </a:lnTo>
                <a:lnTo>
                  <a:pt x="573874" y="151942"/>
                </a:lnTo>
                <a:lnTo>
                  <a:pt x="645221" y="151942"/>
                </a:lnTo>
                <a:lnTo>
                  <a:pt x="631825" y="147193"/>
                </a:lnTo>
                <a:lnTo>
                  <a:pt x="631024" y="140855"/>
                </a:lnTo>
                <a:lnTo>
                  <a:pt x="662234" y="121869"/>
                </a:lnTo>
                <a:lnTo>
                  <a:pt x="623087" y="121869"/>
                </a:lnTo>
                <a:lnTo>
                  <a:pt x="613562" y="117119"/>
                </a:lnTo>
                <a:lnTo>
                  <a:pt x="637374" y="61722"/>
                </a:lnTo>
                <a:lnTo>
                  <a:pt x="635000" y="56984"/>
                </a:lnTo>
                <a:close/>
              </a:path>
              <a:path w="698500" h="257175">
                <a:moveTo>
                  <a:pt x="691539" y="172516"/>
                </a:moveTo>
                <a:lnTo>
                  <a:pt x="635000" y="172516"/>
                </a:lnTo>
                <a:lnTo>
                  <a:pt x="698500" y="192290"/>
                </a:lnTo>
                <a:lnTo>
                  <a:pt x="694524" y="174091"/>
                </a:lnTo>
                <a:lnTo>
                  <a:pt x="691539" y="172516"/>
                </a:lnTo>
                <a:close/>
              </a:path>
              <a:path w="698500" h="257175">
                <a:moveTo>
                  <a:pt x="683412" y="90220"/>
                </a:moveTo>
                <a:lnTo>
                  <a:pt x="623087" y="121869"/>
                </a:lnTo>
                <a:lnTo>
                  <a:pt x="662234" y="121869"/>
                </a:lnTo>
                <a:lnTo>
                  <a:pt x="692150" y="103670"/>
                </a:lnTo>
                <a:lnTo>
                  <a:pt x="687387" y="93383"/>
                </a:lnTo>
                <a:lnTo>
                  <a:pt x="683412" y="90220"/>
                </a:lnTo>
                <a:close/>
              </a:path>
              <a:path w="698500" h="257175">
                <a:moveTo>
                  <a:pt x="81262" y="51435"/>
                </a:moveTo>
                <a:lnTo>
                  <a:pt x="77787" y="51435"/>
                </a:lnTo>
                <a:lnTo>
                  <a:pt x="85725" y="72009"/>
                </a:lnTo>
                <a:lnTo>
                  <a:pt x="81262" y="5143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0364" y="2753525"/>
            <a:ext cx="728980" cy="403225"/>
          </a:xfrm>
          <a:custGeom>
            <a:avLst/>
            <a:gdLst/>
            <a:ahLst/>
            <a:cxnLst/>
            <a:rect l="l" t="t" r="r" b="b"/>
            <a:pathLst>
              <a:path w="728979" h="403225">
                <a:moveTo>
                  <a:pt x="447979" y="0"/>
                </a:moveTo>
                <a:lnTo>
                  <a:pt x="365518" y="3962"/>
                </a:lnTo>
                <a:lnTo>
                  <a:pt x="283057" y="12674"/>
                </a:lnTo>
                <a:lnTo>
                  <a:pt x="209321" y="31699"/>
                </a:lnTo>
                <a:lnTo>
                  <a:pt x="133197" y="59423"/>
                </a:lnTo>
                <a:lnTo>
                  <a:pt x="93560" y="83185"/>
                </a:lnTo>
                <a:lnTo>
                  <a:pt x="30924" y="136258"/>
                </a:lnTo>
                <a:lnTo>
                  <a:pt x="8724" y="170332"/>
                </a:lnTo>
                <a:lnTo>
                  <a:pt x="0" y="200431"/>
                </a:lnTo>
                <a:lnTo>
                  <a:pt x="0" y="232117"/>
                </a:lnTo>
                <a:lnTo>
                  <a:pt x="12687" y="294703"/>
                </a:lnTo>
                <a:lnTo>
                  <a:pt x="43611" y="334314"/>
                </a:lnTo>
                <a:lnTo>
                  <a:pt x="82461" y="362038"/>
                </a:lnTo>
                <a:lnTo>
                  <a:pt x="133197" y="383425"/>
                </a:lnTo>
                <a:lnTo>
                  <a:pt x="202183" y="398475"/>
                </a:lnTo>
                <a:lnTo>
                  <a:pt x="273545" y="403225"/>
                </a:lnTo>
                <a:lnTo>
                  <a:pt x="353631" y="400062"/>
                </a:lnTo>
                <a:lnTo>
                  <a:pt x="422605" y="392137"/>
                </a:lnTo>
                <a:lnTo>
                  <a:pt x="487629" y="379463"/>
                </a:lnTo>
                <a:lnTo>
                  <a:pt x="547877" y="366001"/>
                </a:lnTo>
                <a:lnTo>
                  <a:pt x="601802" y="345401"/>
                </a:lnTo>
                <a:lnTo>
                  <a:pt x="650963" y="324015"/>
                </a:lnTo>
                <a:lnTo>
                  <a:pt x="681875" y="300240"/>
                </a:lnTo>
                <a:lnTo>
                  <a:pt x="711212" y="281228"/>
                </a:lnTo>
                <a:lnTo>
                  <a:pt x="726287" y="247167"/>
                </a:lnTo>
                <a:lnTo>
                  <a:pt x="728662" y="215480"/>
                </a:lnTo>
                <a:lnTo>
                  <a:pt x="719150" y="125958"/>
                </a:lnTo>
                <a:lnTo>
                  <a:pt x="695363" y="70510"/>
                </a:lnTo>
                <a:lnTo>
                  <a:pt x="629551" y="30111"/>
                </a:lnTo>
                <a:lnTo>
                  <a:pt x="572465" y="12674"/>
                </a:lnTo>
                <a:lnTo>
                  <a:pt x="518540" y="3962"/>
                </a:lnTo>
                <a:lnTo>
                  <a:pt x="44797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5164" y="2874175"/>
            <a:ext cx="424180" cy="206375"/>
          </a:xfrm>
          <a:custGeom>
            <a:avLst/>
            <a:gdLst/>
            <a:ahLst/>
            <a:cxnLst/>
            <a:rect l="l" t="t" r="r" b="b"/>
            <a:pathLst>
              <a:path w="424179" h="206375">
                <a:moveTo>
                  <a:pt x="421859" y="113080"/>
                </a:moveTo>
                <a:lnTo>
                  <a:pt x="409600" y="113080"/>
                </a:lnTo>
                <a:lnTo>
                  <a:pt x="400888" y="136004"/>
                </a:lnTo>
                <a:lnTo>
                  <a:pt x="378701" y="159727"/>
                </a:lnTo>
                <a:lnTo>
                  <a:pt x="338289" y="185826"/>
                </a:lnTo>
                <a:lnTo>
                  <a:pt x="278879" y="206375"/>
                </a:lnTo>
                <a:lnTo>
                  <a:pt x="307403" y="204800"/>
                </a:lnTo>
                <a:lnTo>
                  <a:pt x="351764" y="193725"/>
                </a:lnTo>
                <a:lnTo>
                  <a:pt x="400888" y="163677"/>
                </a:lnTo>
                <a:lnTo>
                  <a:pt x="421487" y="119405"/>
                </a:lnTo>
                <a:lnTo>
                  <a:pt x="421859" y="113080"/>
                </a:lnTo>
                <a:close/>
              </a:path>
              <a:path w="424179" h="206375">
                <a:moveTo>
                  <a:pt x="414350" y="0"/>
                </a:moveTo>
                <a:lnTo>
                  <a:pt x="400888" y="36372"/>
                </a:lnTo>
                <a:lnTo>
                  <a:pt x="358889" y="83032"/>
                </a:lnTo>
                <a:lnTo>
                  <a:pt x="318490" y="113080"/>
                </a:lnTo>
                <a:lnTo>
                  <a:pt x="267779" y="140754"/>
                </a:lnTo>
                <a:lnTo>
                  <a:pt x="222630" y="158153"/>
                </a:lnTo>
                <a:lnTo>
                  <a:pt x="174294" y="174751"/>
                </a:lnTo>
                <a:lnTo>
                  <a:pt x="89522" y="192150"/>
                </a:lnTo>
                <a:lnTo>
                  <a:pt x="0" y="196100"/>
                </a:lnTo>
                <a:lnTo>
                  <a:pt x="45161" y="202425"/>
                </a:lnTo>
                <a:lnTo>
                  <a:pt x="125171" y="196100"/>
                </a:lnTo>
                <a:lnTo>
                  <a:pt x="167170" y="189776"/>
                </a:lnTo>
                <a:lnTo>
                  <a:pt x="209156" y="178701"/>
                </a:lnTo>
                <a:lnTo>
                  <a:pt x="254317" y="163677"/>
                </a:lnTo>
                <a:lnTo>
                  <a:pt x="327990" y="125730"/>
                </a:lnTo>
                <a:lnTo>
                  <a:pt x="369188" y="100431"/>
                </a:lnTo>
                <a:lnTo>
                  <a:pt x="398513" y="71958"/>
                </a:lnTo>
                <a:lnTo>
                  <a:pt x="422752" y="71958"/>
                </a:lnTo>
                <a:lnTo>
                  <a:pt x="418312" y="43497"/>
                </a:lnTo>
                <a:lnTo>
                  <a:pt x="414350" y="0"/>
                </a:lnTo>
                <a:close/>
              </a:path>
              <a:path w="424179" h="206375">
                <a:moveTo>
                  <a:pt x="422752" y="71958"/>
                </a:moveTo>
                <a:lnTo>
                  <a:pt x="398513" y="71958"/>
                </a:lnTo>
                <a:lnTo>
                  <a:pt x="394550" y="95681"/>
                </a:lnTo>
                <a:lnTo>
                  <a:pt x="378701" y="119405"/>
                </a:lnTo>
                <a:lnTo>
                  <a:pt x="305015" y="173164"/>
                </a:lnTo>
                <a:lnTo>
                  <a:pt x="334340" y="155778"/>
                </a:lnTo>
                <a:lnTo>
                  <a:pt x="362851" y="147078"/>
                </a:lnTo>
                <a:lnTo>
                  <a:pt x="389788" y="125730"/>
                </a:lnTo>
                <a:lnTo>
                  <a:pt x="409600" y="113080"/>
                </a:lnTo>
                <a:lnTo>
                  <a:pt x="421859" y="113080"/>
                </a:lnTo>
                <a:lnTo>
                  <a:pt x="423862" y="79070"/>
                </a:lnTo>
                <a:lnTo>
                  <a:pt x="422752" y="7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" y="1722120"/>
            <a:ext cx="2286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9229" y="1537475"/>
            <a:ext cx="6085840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actividades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6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0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total = LS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ES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97485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LF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5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7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libre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min [ES (sucesores de a)]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29400" y="4599762"/>
            <a:ext cx="1138555" cy="711200"/>
          </a:xfrm>
          <a:custGeom>
            <a:avLst/>
            <a:gdLst/>
            <a:ahLst/>
            <a:cxnLst/>
            <a:rect l="l" t="t" r="r" b="b"/>
            <a:pathLst>
              <a:path w="1138554" h="711200">
                <a:moveTo>
                  <a:pt x="0" y="0"/>
                </a:moveTo>
                <a:lnTo>
                  <a:pt x="1138240" y="0"/>
                </a:lnTo>
                <a:lnTo>
                  <a:pt x="113824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4546600"/>
            <a:ext cx="13208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4851400"/>
            <a:ext cx="12700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08775" y="4620399"/>
            <a:ext cx="971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[ES,</a:t>
            </a:r>
            <a:r>
              <a:rPr sz="2000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EF]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[LS,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LF]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0" y="4533900"/>
            <a:ext cx="482600" cy="55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07425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46463" y="5447487"/>
            <a:ext cx="697230" cy="695960"/>
          </a:xfrm>
          <a:custGeom>
            <a:avLst/>
            <a:gdLst/>
            <a:ahLst/>
            <a:cxnLst/>
            <a:rect l="l" t="t" r="r" b="b"/>
            <a:pathLst>
              <a:path w="697229" h="695960">
                <a:moveTo>
                  <a:pt x="348462" y="0"/>
                </a:moveTo>
                <a:lnTo>
                  <a:pt x="301179" y="3173"/>
                </a:lnTo>
                <a:lnTo>
                  <a:pt x="255830" y="12419"/>
                </a:lnTo>
                <a:lnTo>
                  <a:pt x="212828" y="27321"/>
                </a:lnTo>
                <a:lnTo>
                  <a:pt x="172590" y="47466"/>
                </a:lnTo>
                <a:lnTo>
                  <a:pt x="135530" y="72440"/>
                </a:lnTo>
                <a:lnTo>
                  <a:pt x="102065" y="101829"/>
                </a:lnTo>
                <a:lnTo>
                  <a:pt x="72608" y="135217"/>
                </a:lnTo>
                <a:lnTo>
                  <a:pt x="47577" y="172192"/>
                </a:lnTo>
                <a:lnTo>
                  <a:pt x="27384" y="212338"/>
                </a:lnTo>
                <a:lnTo>
                  <a:pt x="12447" y="255242"/>
                </a:lnTo>
                <a:lnTo>
                  <a:pt x="3181" y="300489"/>
                </a:lnTo>
                <a:lnTo>
                  <a:pt x="0" y="347665"/>
                </a:lnTo>
                <a:lnTo>
                  <a:pt x="3181" y="394840"/>
                </a:lnTo>
                <a:lnTo>
                  <a:pt x="12447" y="440087"/>
                </a:lnTo>
                <a:lnTo>
                  <a:pt x="27384" y="482991"/>
                </a:lnTo>
                <a:lnTo>
                  <a:pt x="47577" y="523136"/>
                </a:lnTo>
                <a:lnTo>
                  <a:pt x="72608" y="560111"/>
                </a:lnTo>
                <a:lnTo>
                  <a:pt x="102065" y="593499"/>
                </a:lnTo>
                <a:lnTo>
                  <a:pt x="135530" y="622887"/>
                </a:lnTo>
                <a:lnTo>
                  <a:pt x="172590" y="647861"/>
                </a:lnTo>
                <a:lnTo>
                  <a:pt x="212828" y="668006"/>
                </a:lnTo>
                <a:lnTo>
                  <a:pt x="255830" y="682908"/>
                </a:lnTo>
                <a:lnTo>
                  <a:pt x="301179" y="692153"/>
                </a:lnTo>
                <a:lnTo>
                  <a:pt x="348462" y="695327"/>
                </a:lnTo>
                <a:lnTo>
                  <a:pt x="395745" y="692153"/>
                </a:lnTo>
                <a:lnTo>
                  <a:pt x="441094" y="682908"/>
                </a:lnTo>
                <a:lnTo>
                  <a:pt x="484094" y="668006"/>
                </a:lnTo>
                <a:lnTo>
                  <a:pt x="524331" y="647861"/>
                </a:lnTo>
                <a:lnTo>
                  <a:pt x="561389" y="622887"/>
                </a:lnTo>
                <a:lnTo>
                  <a:pt x="594853" y="593499"/>
                </a:lnTo>
                <a:lnTo>
                  <a:pt x="624308" y="560111"/>
                </a:lnTo>
                <a:lnTo>
                  <a:pt x="649338" y="523136"/>
                </a:lnTo>
                <a:lnTo>
                  <a:pt x="669529" y="482991"/>
                </a:lnTo>
                <a:lnTo>
                  <a:pt x="684465" y="440087"/>
                </a:lnTo>
                <a:lnTo>
                  <a:pt x="693731" y="394840"/>
                </a:lnTo>
                <a:lnTo>
                  <a:pt x="696912" y="347665"/>
                </a:lnTo>
                <a:lnTo>
                  <a:pt x="693731" y="300489"/>
                </a:lnTo>
                <a:lnTo>
                  <a:pt x="684465" y="255242"/>
                </a:lnTo>
                <a:lnTo>
                  <a:pt x="669529" y="212338"/>
                </a:lnTo>
                <a:lnTo>
                  <a:pt x="649338" y="172192"/>
                </a:lnTo>
                <a:lnTo>
                  <a:pt x="624308" y="135217"/>
                </a:lnTo>
                <a:lnTo>
                  <a:pt x="594853" y="101829"/>
                </a:lnTo>
                <a:lnTo>
                  <a:pt x="561389" y="72440"/>
                </a:lnTo>
                <a:lnTo>
                  <a:pt x="524331" y="47466"/>
                </a:lnTo>
                <a:lnTo>
                  <a:pt x="484094" y="27321"/>
                </a:lnTo>
                <a:lnTo>
                  <a:pt x="441094" y="12419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6463" y="5447487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3900" y="5562600"/>
            <a:ext cx="4826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18725" y="56452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3900" y="3721100"/>
            <a:ext cx="482600" cy="55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18725" y="38006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60900" y="4533900"/>
            <a:ext cx="4826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18900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65550" y="4323537"/>
            <a:ext cx="76200" cy="1117600"/>
          </a:xfrm>
          <a:custGeom>
            <a:avLst/>
            <a:gdLst/>
            <a:ahLst/>
            <a:cxnLst/>
            <a:rect l="l" t="t" r="r" b="b"/>
            <a:pathLst>
              <a:path w="76200" h="1117600">
                <a:moveTo>
                  <a:pt x="0" y="990599"/>
                </a:moveTo>
                <a:lnTo>
                  <a:pt x="38100" y="1117599"/>
                </a:lnTo>
                <a:lnTo>
                  <a:pt x="66038" y="1024470"/>
                </a:lnTo>
                <a:lnTo>
                  <a:pt x="25400" y="1024470"/>
                </a:lnTo>
                <a:lnTo>
                  <a:pt x="0" y="990599"/>
                </a:lnTo>
                <a:close/>
              </a:path>
              <a:path w="76200" h="1117600">
                <a:moveTo>
                  <a:pt x="50800" y="0"/>
                </a:moveTo>
                <a:lnTo>
                  <a:pt x="25400" y="0"/>
                </a:lnTo>
                <a:lnTo>
                  <a:pt x="25400" y="1024470"/>
                </a:lnTo>
                <a:lnTo>
                  <a:pt x="50800" y="1024470"/>
                </a:lnTo>
                <a:lnTo>
                  <a:pt x="50800" y="0"/>
                </a:lnTo>
                <a:close/>
              </a:path>
              <a:path w="76200" h="1117600">
                <a:moveTo>
                  <a:pt x="76200" y="990599"/>
                </a:moveTo>
                <a:lnTo>
                  <a:pt x="50800" y="1024470"/>
                </a:lnTo>
                <a:lnTo>
                  <a:pt x="66038" y="1024470"/>
                </a:lnTo>
                <a:lnTo>
                  <a:pt x="76200" y="99059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2692" y="4094340"/>
            <a:ext cx="684530" cy="523240"/>
          </a:xfrm>
          <a:custGeom>
            <a:avLst/>
            <a:gdLst/>
            <a:ahLst/>
            <a:cxnLst/>
            <a:rect l="l" t="t" r="r" b="b"/>
            <a:pathLst>
              <a:path w="684529" h="523239">
                <a:moveTo>
                  <a:pt x="559727" y="476516"/>
                </a:moveTo>
                <a:lnTo>
                  <a:pt x="683945" y="522884"/>
                </a:lnTo>
                <a:lnTo>
                  <a:pt x="650256" y="476732"/>
                </a:lnTo>
                <a:lnTo>
                  <a:pt x="602068" y="476732"/>
                </a:lnTo>
                <a:lnTo>
                  <a:pt x="559727" y="476516"/>
                </a:lnTo>
                <a:close/>
              </a:path>
              <a:path w="684529" h="523239">
                <a:moveTo>
                  <a:pt x="15354" y="0"/>
                </a:moveTo>
                <a:lnTo>
                  <a:pt x="0" y="20243"/>
                </a:lnTo>
                <a:lnTo>
                  <a:pt x="602068" y="476732"/>
                </a:lnTo>
                <a:lnTo>
                  <a:pt x="650256" y="476732"/>
                </a:lnTo>
                <a:lnTo>
                  <a:pt x="635489" y="456501"/>
                </a:lnTo>
                <a:lnTo>
                  <a:pt x="617410" y="456501"/>
                </a:lnTo>
                <a:lnTo>
                  <a:pt x="15354" y="0"/>
                </a:lnTo>
                <a:close/>
              </a:path>
              <a:path w="684529" h="523239">
                <a:moveTo>
                  <a:pt x="605777" y="415797"/>
                </a:moveTo>
                <a:lnTo>
                  <a:pt x="617410" y="456501"/>
                </a:lnTo>
                <a:lnTo>
                  <a:pt x="635489" y="456501"/>
                </a:lnTo>
                <a:lnTo>
                  <a:pt x="605777" y="415797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9926" y="5093474"/>
            <a:ext cx="814705" cy="651510"/>
          </a:xfrm>
          <a:custGeom>
            <a:avLst/>
            <a:gdLst/>
            <a:ahLst/>
            <a:cxnLst/>
            <a:rect l="l" t="t" r="r" b="b"/>
            <a:pathLst>
              <a:path w="814704" h="651510">
                <a:moveTo>
                  <a:pt x="780963" y="48031"/>
                </a:moveTo>
                <a:lnTo>
                  <a:pt x="733552" y="48031"/>
                </a:lnTo>
                <a:lnTo>
                  <a:pt x="0" y="631413"/>
                </a:lnTo>
                <a:lnTo>
                  <a:pt x="15811" y="651292"/>
                </a:lnTo>
                <a:lnTo>
                  <a:pt x="749363" y="67919"/>
                </a:lnTo>
                <a:lnTo>
                  <a:pt x="767139" y="67919"/>
                </a:lnTo>
                <a:lnTo>
                  <a:pt x="780963" y="48031"/>
                </a:lnTo>
                <a:close/>
              </a:path>
              <a:path w="814704" h="651510">
                <a:moveTo>
                  <a:pt x="767139" y="67919"/>
                </a:moveTo>
                <a:lnTo>
                  <a:pt x="749363" y="67919"/>
                </a:lnTo>
                <a:lnTo>
                  <a:pt x="738670" y="108877"/>
                </a:lnTo>
                <a:lnTo>
                  <a:pt x="767139" y="67919"/>
                </a:lnTo>
                <a:close/>
              </a:path>
              <a:path w="814704" h="651510">
                <a:moveTo>
                  <a:pt x="814349" y="0"/>
                </a:moveTo>
                <a:lnTo>
                  <a:pt x="691235" y="49237"/>
                </a:lnTo>
                <a:lnTo>
                  <a:pt x="733552" y="48031"/>
                </a:lnTo>
                <a:lnTo>
                  <a:pt x="780963" y="48031"/>
                </a:lnTo>
                <a:lnTo>
                  <a:pt x="814349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33866" y="3993337"/>
            <a:ext cx="903605" cy="506730"/>
          </a:xfrm>
          <a:custGeom>
            <a:avLst/>
            <a:gdLst/>
            <a:ahLst/>
            <a:cxnLst/>
            <a:rect l="l" t="t" r="r" b="b"/>
            <a:pathLst>
              <a:path w="903605" h="506729">
                <a:moveTo>
                  <a:pt x="903071" y="0"/>
                </a:moveTo>
                <a:lnTo>
                  <a:pt x="773480" y="28041"/>
                </a:lnTo>
                <a:lnTo>
                  <a:pt x="815403" y="33908"/>
                </a:lnTo>
                <a:lnTo>
                  <a:pt x="0" y="484187"/>
                </a:lnTo>
                <a:lnTo>
                  <a:pt x="12280" y="506425"/>
                </a:lnTo>
                <a:lnTo>
                  <a:pt x="827684" y="56146"/>
                </a:lnTo>
                <a:lnTo>
                  <a:pt x="848113" y="56146"/>
                </a:lnTo>
                <a:lnTo>
                  <a:pt x="903071" y="0"/>
                </a:lnTo>
                <a:close/>
              </a:path>
              <a:path w="903605" h="506729">
                <a:moveTo>
                  <a:pt x="848113" y="56146"/>
                </a:moveTo>
                <a:lnTo>
                  <a:pt x="827684" y="56146"/>
                </a:lnTo>
                <a:lnTo>
                  <a:pt x="810323" y="94754"/>
                </a:lnTo>
                <a:lnTo>
                  <a:pt x="848113" y="56146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59749" y="5100497"/>
            <a:ext cx="960119" cy="671195"/>
          </a:xfrm>
          <a:custGeom>
            <a:avLst/>
            <a:gdLst/>
            <a:ahLst/>
            <a:cxnLst/>
            <a:rect l="l" t="t" r="r" b="b"/>
            <a:pathLst>
              <a:path w="960119" h="671195">
                <a:moveTo>
                  <a:pt x="14465" y="0"/>
                </a:moveTo>
                <a:lnTo>
                  <a:pt x="0" y="20878"/>
                </a:lnTo>
                <a:lnTo>
                  <a:pt x="875957" y="628213"/>
                </a:lnTo>
                <a:lnTo>
                  <a:pt x="833653" y="629790"/>
                </a:lnTo>
                <a:lnTo>
                  <a:pt x="959726" y="670841"/>
                </a:lnTo>
                <a:lnTo>
                  <a:pt x="909099" y="607339"/>
                </a:lnTo>
                <a:lnTo>
                  <a:pt x="890435" y="607339"/>
                </a:lnTo>
                <a:lnTo>
                  <a:pt x="14465" y="0"/>
                </a:lnTo>
                <a:close/>
              </a:path>
              <a:path w="960119" h="671195">
                <a:moveTo>
                  <a:pt x="877074" y="567169"/>
                </a:moveTo>
                <a:lnTo>
                  <a:pt x="890435" y="607339"/>
                </a:lnTo>
                <a:lnTo>
                  <a:pt x="909099" y="607339"/>
                </a:lnTo>
                <a:lnTo>
                  <a:pt x="877074" y="56716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67000" y="3708400"/>
            <a:ext cx="419100" cy="50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795625" y="377902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522825" y="528714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41700" y="4927600"/>
            <a:ext cx="431800" cy="5080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78262" y="4999812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19600" y="4178300"/>
            <a:ext cx="431800" cy="50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552987" y="42552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43200" y="5245100"/>
            <a:ext cx="431800" cy="50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876588" y="53220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91300" y="4937899"/>
            <a:ext cx="1377950" cy="76200"/>
          </a:xfrm>
          <a:custGeom>
            <a:avLst/>
            <a:gdLst/>
            <a:ahLst/>
            <a:cxnLst/>
            <a:rect l="l" t="t" r="r" b="b"/>
            <a:pathLst>
              <a:path w="1377950" h="76200">
                <a:moveTo>
                  <a:pt x="1250950" y="0"/>
                </a:moveTo>
                <a:lnTo>
                  <a:pt x="1284820" y="25399"/>
                </a:lnTo>
                <a:lnTo>
                  <a:pt x="0" y="25399"/>
                </a:lnTo>
                <a:lnTo>
                  <a:pt x="0" y="50799"/>
                </a:lnTo>
                <a:lnTo>
                  <a:pt x="1284820" y="50799"/>
                </a:lnTo>
                <a:lnTo>
                  <a:pt x="1250950" y="76199"/>
                </a:lnTo>
                <a:lnTo>
                  <a:pt x="1377950" y="38099"/>
                </a:lnTo>
                <a:lnTo>
                  <a:pt x="1250950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77719" y="4090352"/>
            <a:ext cx="460375" cy="383540"/>
          </a:xfrm>
          <a:custGeom>
            <a:avLst/>
            <a:gdLst/>
            <a:ahLst/>
            <a:cxnLst/>
            <a:rect l="l" t="t" r="r" b="b"/>
            <a:pathLst>
              <a:path w="460375" h="383539">
                <a:moveTo>
                  <a:pt x="33401" y="205054"/>
                </a:moveTo>
                <a:lnTo>
                  <a:pt x="0" y="225920"/>
                </a:lnTo>
                <a:lnTo>
                  <a:pt x="98475" y="383514"/>
                </a:lnTo>
                <a:lnTo>
                  <a:pt x="131889" y="362648"/>
                </a:lnTo>
                <a:lnTo>
                  <a:pt x="131182" y="361518"/>
                </a:lnTo>
                <a:lnTo>
                  <a:pt x="105791" y="361518"/>
                </a:lnTo>
                <a:lnTo>
                  <a:pt x="22974" y="228993"/>
                </a:lnTo>
                <a:lnTo>
                  <a:pt x="41236" y="217589"/>
                </a:lnTo>
                <a:lnTo>
                  <a:pt x="33401" y="205054"/>
                </a:lnTo>
                <a:close/>
              </a:path>
              <a:path w="460375" h="383539">
                <a:moveTo>
                  <a:pt x="124053" y="350113"/>
                </a:moveTo>
                <a:lnTo>
                  <a:pt x="105791" y="361518"/>
                </a:lnTo>
                <a:lnTo>
                  <a:pt x="131182" y="361518"/>
                </a:lnTo>
                <a:lnTo>
                  <a:pt x="124053" y="350113"/>
                </a:lnTo>
                <a:close/>
              </a:path>
              <a:path w="460375" h="383539">
                <a:moveTo>
                  <a:pt x="110401" y="165493"/>
                </a:moveTo>
                <a:lnTo>
                  <a:pt x="72642" y="182341"/>
                </a:lnTo>
                <a:lnTo>
                  <a:pt x="63700" y="207659"/>
                </a:lnTo>
                <a:lnTo>
                  <a:pt x="64078" y="215106"/>
                </a:lnTo>
                <a:lnTo>
                  <a:pt x="82981" y="260997"/>
                </a:lnTo>
                <a:lnTo>
                  <a:pt x="115621" y="297945"/>
                </a:lnTo>
                <a:lnTo>
                  <a:pt x="135595" y="305636"/>
                </a:lnTo>
                <a:lnTo>
                  <a:pt x="144618" y="305557"/>
                </a:lnTo>
                <a:lnTo>
                  <a:pt x="153597" y="303279"/>
                </a:lnTo>
                <a:lnTo>
                  <a:pt x="162534" y="298805"/>
                </a:lnTo>
                <a:lnTo>
                  <a:pt x="168732" y="294295"/>
                </a:lnTo>
                <a:lnTo>
                  <a:pt x="172029" y="290995"/>
                </a:lnTo>
                <a:lnTo>
                  <a:pt x="139852" y="290995"/>
                </a:lnTo>
                <a:lnTo>
                  <a:pt x="130924" y="287248"/>
                </a:lnTo>
                <a:lnTo>
                  <a:pt x="98552" y="251269"/>
                </a:lnTo>
                <a:lnTo>
                  <a:pt x="81198" y="213696"/>
                </a:lnTo>
                <a:lnTo>
                  <a:pt x="80352" y="204724"/>
                </a:lnTo>
                <a:lnTo>
                  <a:pt x="80834" y="196219"/>
                </a:lnTo>
                <a:lnTo>
                  <a:pt x="84531" y="189826"/>
                </a:lnTo>
                <a:lnTo>
                  <a:pt x="91490" y="185483"/>
                </a:lnTo>
                <a:lnTo>
                  <a:pt x="96967" y="182930"/>
                </a:lnTo>
                <a:lnTo>
                  <a:pt x="102787" y="181903"/>
                </a:lnTo>
                <a:lnTo>
                  <a:pt x="140954" y="181903"/>
                </a:lnTo>
                <a:lnTo>
                  <a:pt x="136080" y="177253"/>
                </a:lnTo>
                <a:lnTo>
                  <a:pt x="129705" y="172745"/>
                </a:lnTo>
                <a:lnTo>
                  <a:pt x="116928" y="166763"/>
                </a:lnTo>
                <a:lnTo>
                  <a:pt x="110401" y="165493"/>
                </a:lnTo>
                <a:close/>
              </a:path>
              <a:path w="460375" h="383539">
                <a:moveTo>
                  <a:pt x="140954" y="181903"/>
                </a:moveTo>
                <a:lnTo>
                  <a:pt x="102787" y="181903"/>
                </a:lnTo>
                <a:lnTo>
                  <a:pt x="108950" y="182402"/>
                </a:lnTo>
                <a:lnTo>
                  <a:pt x="115455" y="184429"/>
                </a:lnTo>
                <a:lnTo>
                  <a:pt x="147866" y="220459"/>
                </a:lnTo>
                <a:lnTo>
                  <a:pt x="165155" y="257037"/>
                </a:lnTo>
                <a:lnTo>
                  <a:pt x="165989" y="265290"/>
                </a:lnTo>
                <a:lnTo>
                  <a:pt x="165455" y="274980"/>
                </a:lnTo>
                <a:lnTo>
                  <a:pt x="161709" y="282003"/>
                </a:lnTo>
                <a:lnTo>
                  <a:pt x="147802" y="290690"/>
                </a:lnTo>
                <a:lnTo>
                  <a:pt x="139852" y="290995"/>
                </a:lnTo>
                <a:lnTo>
                  <a:pt x="172029" y="290995"/>
                </a:lnTo>
                <a:lnTo>
                  <a:pt x="182691" y="263859"/>
                </a:lnTo>
                <a:lnTo>
                  <a:pt x="182289" y="256417"/>
                </a:lnTo>
                <a:lnTo>
                  <a:pt x="163423" y="210731"/>
                </a:lnTo>
                <a:lnTo>
                  <a:pt x="142430" y="183311"/>
                </a:lnTo>
                <a:lnTo>
                  <a:pt x="140954" y="181903"/>
                </a:lnTo>
                <a:close/>
              </a:path>
              <a:path w="460375" h="383539">
                <a:moveTo>
                  <a:pt x="245381" y="251637"/>
                </a:moveTo>
                <a:lnTo>
                  <a:pt x="233337" y="251637"/>
                </a:lnTo>
                <a:lnTo>
                  <a:pt x="236347" y="256844"/>
                </a:lnTo>
                <a:lnTo>
                  <a:pt x="237959" y="261289"/>
                </a:lnTo>
                <a:lnTo>
                  <a:pt x="238328" y="268617"/>
                </a:lnTo>
                <a:lnTo>
                  <a:pt x="237261" y="272148"/>
                </a:lnTo>
                <a:lnTo>
                  <a:pt x="234937" y="275551"/>
                </a:lnTo>
                <a:lnTo>
                  <a:pt x="243192" y="279400"/>
                </a:lnTo>
                <a:lnTo>
                  <a:pt x="246748" y="274218"/>
                </a:lnTo>
                <a:lnTo>
                  <a:pt x="248424" y="268986"/>
                </a:lnTo>
                <a:lnTo>
                  <a:pt x="248031" y="258381"/>
                </a:lnTo>
                <a:lnTo>
                  <a:pt x="245960" y="252564"/>
                </a:lnTo>
                <a:lnTo>
                  <a:pt x="245381" y="251637"/>
                </a:lnTo>
                <a:close/>
              </a:path>
              <a:path w="460375" h="383539">
                <a:moveTo>
                  <a:pt x="231216" y="228968"/>
                </a:moveTo>
                <a:lnTo>
                  <a:pt x="213969" y="239750"/>
                </a:lnTo>
                <a:lnTo>
                  <a:pt x="224751" y="256997"/>
                </a:lnTo>
                <a:lnTo>
                  <a:pt x="233337" y="251637"/>
                </a:lnTo>
                <a:lnTo>
                  <a:pt x="245381" y="251637"/>
                </a:lnTo>
                <a:lnTo>
                  <a:pt x="231216" y="228968"/>
                </a:lnTo>
                <a:close/>
              </a:path>
              <a:path w="460375" h="383539">
                <a:moveTo>
                  <a:pt x="307136" y="157429"/>
                </a:moveTo>
                <a:lnTo>
                  <a:pt x="293255" y="168910"/>
                </a:lnTo>
                <a:lnTo>
                  <a:pt x="299178" y="175420"/>
                </a:lnTo>
                <a:lnTo>
                  <a:pt x="305803" y="180493"/>
                </a:lnTo>
                <a:lnTo>
                  <a:pt x="313133" y="184131"/>
                </a:lnTo>
                <a:lnTo>
                  <a:pt x="321170" y="186334"/>
                </a:lnTo>
                <a:lnTo>
                  <a:pt x="329520" y="187006"/>
                </a:lnTo>
                <a:lnTo>
                  <a:pt x="337807" y="186034"/>
                </a:lnTo>
                <a:lnTo>
                  <a:pt x="346026" y="183421"/>
                </a:lnTo>
                <a:lnTo>
                  <a:pt x="354177" y="179171"/>
                </a:lnTo>
                <a:lnTo>
                  <a:pt x="362352" y="173084"/>
                </a:lnTo>
                <a:lnTo>
                  <a:pt x="363720" y="171615"/>
                </a:lnTo>
                <a:lnTo>
                  <a:pt x="334149" y="171615"/>
                </a:lnTo>
                <a:lnTo>
                  <a:pt x="321068" y="169265"/>
                </a:lnTo>
                <a:lnTo>
                  <a:pt x="314236" y="164934"/>
                </a:lnTo>
                <a:lnTo>
                  <a:pt x="307136" y="157429"/>
                </a:lnTo>
                <a:close/>
              </a:path>
              <a:path w="460375" h="383539">
                <a:moveTo>
                  <a:pt x="375301" y="21996"/>
                </a:moveTo>
                <a:lnTo>
                  <a:pt x="354253" y="21996"/>
                </a:lnTo>
                <a:lnTo>
                  <a:pt x="437057" y="154520"/>
                </a:lnTo>
                <a:lnTo>
                  <a:pt x="418795" y="165925"/>
                </a:lnTo>
                <a:lnTo>
                  <a:pt x="426631" y="178473"/>
                </a:lnTo>
                <a:lnTo>
                  <a:pt x="460032" y="157594"/>
                </a:lnTo>
                <a:lnTo>
                  <a:pt x="375301" y="21996"/>
                </a:lnTo>
                <a:close/>
              </a:path>
              <a:path w="460375" h="383539">
                <a:moveTo>
                  <a:pt x="368962" y="110324"/>
                </a:moveTo>
                <a:lnTo>
                  <a:pt x="330822" y="110324"/>
                </a:lnTo>
                <a:lnTo>
                  <a:pt x="345554" y="113677"/>
                </a:lnTo>
                <a:lnTo>
                  <a:pt x="351409" y="117995"/>
                </a:lnTo>
                <a:lnTo>
                  <a:pt x="360311" y="132245"/>
                </a:lnTo>
                <a:lnTo>
                  <a:pt x="361683" y="139890"/>
                </a:lnTo>
                <a:lnTo>
                  <a:pt x="358025" y="155892"/>
                </a:lnTo>
                <a:lnTo>
                  <a:pt x="353555" y="162128"/>
                </a:lnTo>
                <a:lnTo>
                  <a:pt x="340423" y="170332"/>
                </a:lnTo>
                <a:lnTo>
                  <a:pt x="334149" y="171615"/>
                </a:lnTo>
                <a:lnTo>
                  <a:pt x="363720" y="171615"/>
                </a:lnTo>
                <a:lnTo>
                  <a:pt x="368873" y="166081"/>
                </a:lnTo>
                <a:lnTo>
                  <a:pt x="373738" y="158158"/>
                </a:lnTo>
                <a:lnTo>
                  <a:pt x="376948" y="149313"/>
                </a:lnTo>
                <a:lnTo>
                  <a:pt x="378401" y="140169"/>
                </a:lnTo>
                <a:lnTo>
                  <a:pt x="377996" y="131330"/>
                </a:lnTo>
                <a:lnTo>
                  <a:pt x="375734" y="122796"/>
                </a:lnTo>
                <a:lnTo>
                  <a:pt x="371614" y="114566"/>
                </a:lnTo>
                <a:lnTo>
                  <a:pt x="368962" y="110324"/>
                </a:lnTo>
                <a:close/>
              </a:path>
              <a:path w="460375" h="383539">
                <a:moveTo>
                  <a:pt x="329596" y="60807"/>
                </a:moveTo>
                <a:lnTo>
                  <a:pt x="294881" y="60807"/>
                </a:lnTo>
                <a:lnTo>
                  <a:pt x="306959" y="63398"/>
                </a:lnTo>
                <a:lnTo>
                  <a:pt x="311708" y="66827"/>
                </a:lnTo>
                <a:lnTo>
                  <a:pt x="319557" y="79387"/>
                </a:lnTo>
                <a:lnTo>
                  <a:pt x="320070" y="84577"/>
                </a:lnTo>
                <a:lnTo>
                  <a:pt x="320136" y="86398"/>
                </a:lnTo>
                <a:lnTo>
                  <a:pt x="314109" y="99377"/>
                </a:lnTo>
                <a:lnTo>
                  <a:pt x="309359" y="104686"/>
                </a:lnTo>
                <a:lnTo>
                  <a:pt x="302285" y="109105"/>
                </a:lnTo>
                <a:lnTo>
                  <a:pt x="301434" y="109550"/>
                </a:lnTo>
                <a:lnTo>
                  <a:pt x="300355" y="110070"/>
                </a:lnTo>
                <a:lnTo>
                  <a:pt x="306984" y="124421"/>
                </a:lnTo>
                <a:lnTo>
                  <a:pt x="310553" y="120637"/>
                </a:lnTo>
                <a:lnTo>
                  <a:pt x="313753" y="117843"/>
                </a:lnTo>
                <a:lnTo>
                  <a:pt x="323634" y="111683"/>
                </a:lnTo>
                <a:lnTo>
                  <a:pt x="330822" y="110324"/>
                </a:lnTo>
                <a:lnTo>
                  <a:pt x="368962" y="110324"/>
                </a:lnTo>
                <a:lnTo>
                  <a:pt x="366636" y="106603"/>
                </a:lnTo>
                <a:lnTo>
                  <a:pt x="360476" y="101231"/>
                </a:lnTo>
                <a:lnTo>
                  <a:pt x="353510" y="98602"/>
                </a:lnTo>
                <a:lnTo>
                  <a:pt x="329577" y="98602"/>
                </a:lnTo>
                <a:lnTo>
                  <a:pt x="333578" y="92519"/>
                </a:lnTo>
                <a:lnTo>
                  <a:pt x="335554" y="86639"/>
                </a:lnTo>
                <a:lnTo>
                  <a:pt x="335673" y="84577"/>
                </a:lnTo>
                <a:lnTo>
                  <a:pt x="335889" y="74066"/>
                </a:lnTo>
                <a:lnTo>
                  <a:pt x="334289" y="68326"/>
                </a:lnTo>
                <a:lnTo>
                  <a:pt x="329596" y="60807"/>
                </a:lnTo>
                <a:close/>
              </a:path>
              <a:path w="460375" h="383539">
                <a:moveTo>
                  <a:pt x="303606" y="45554"/>
                </a:moveTo>
                <a:lnTo>
                  <a:pt x="262696" y="63981"/>
                </a:lnTo>
                <a:lnTo>
                  <a:pt x="253837" y="92519"/>
                </a:lnTo>
                <a:lnTo>
                  <a:pt x="255046" y="100321"/>
                </a:lnTo>
                <a:lnTo>
                  <a:pt x="257708" y="108648"/>
                </a:lnTo>
                <a:lnTo>
                  <a:pt x="274535" y="101879"/>
                </a:lnTo>
                <a:lnTo>
                  <a:pt x="271030" y="93776"/>
                </a:lnTo>
                <a:lnTo>
                  <a:pt x="270078" y="86639"/>
                </a:lnTo>
                <a:lnTo>
                  <a:pt x="273304" y="74333"/>
                </a:lnTo>
                <a:lnTo>
                  <a:pt x="277063" y="69405"/>
                </a:lnTo>
                <a:lnTo>
                  <a:pt x="288899" y="62014"/>
                </a:lnTo>
                <a:lnTo>
                  <a:pt x="294881" y="60807"/>
                </a:lnTo>
                <a:lnTo>
                  <a:pt x="329596" y="60807"/>
                </a:lnTo>
                <a:lnTo>
                  <a:pt x="327456" y="57378"/>
                </a:lnTo>
                <a:lnTo>
                  <a:pt x="322643" y="53022"/>
                </a:lnTo>
                <a:lnTo>
                  <a:pt x="310400" y="46786"/>
                </a:lnTo>
                <a:lnTo>
                  <a:pt x="303606" y="45554"/>
                </a:lnTo>
                <a:close/>
              </a:path>
              <a:path w="460375" h="383539">
                <a:moveTo>
                  <a:pt x="345770" y="95681"/>
                </a:moveTo>
                <a:lnTo>
                  <a:pt x="337921" y="95732"/>
                </a:lnTo>
                <a:lnTo>
                  <a:pt x="329577" y="98602"/>
                </a:lnTo>
                <a:lnTo>
                  <a:pt x="353510" y="98602"/>
                </a:lnTo>
                <a:lnTo>
                  <a:pt x="345770" y="95681"/>
                </a:lnTo>
                <a:close/>
              </a:path>
              <a:path w="460375" h="383539">
                <a:moveTo>
                  <a:pt x="361556" y="0"/>
                </a:moveTo>
                <a:lnTo>
                  <a:pt x="328155" y="20866"/>
                </a:lnTo>
                <a:lnTo>
                  <a:pt x="335991" y="33401"/>
                </a:lnTo>
                <a:lnTo>
                  <a:pt x="354253" y="21996"/>
                </a:lnTo>
                <a:lnTo>
                  <a:pt x="375301" y="21996"/>
                </a:lnTo>
                <a:lnTo>
                  <a:pt x="361556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0" name="object 70"/>
          <p:cNvSpPr/>
          <p:nvPr/>
        </p:nvSpPr>
        <p:spPr>
          <a:xfrm>
            <a:off x="2300008" y="5020462"/>
            <a:ext cx="463550" cy="369570"/>
          </a:xfrm>
          <a:custGeom>
            <a:avLst/>
            <a:gdLst/>
            <a:ahLst/>
            <a:cxnLst/>
            <a:rect l="l" t="t" r="r" b="b"/>
            <a:pathLst>
              <a:path w="463550" h="369570">
                <a:moveTo>
                  <a:pt x="156671" y="41711"/>
                </a:moveTo>
                <a:lnTo>
                  <a:pt x="118286" y="62144"/>
                </a:lnTo>
                <a:lnTo>
                  <a:pt x="91201" y="106697"/>
                </a:lnTo>
                <a:lnTo>
                  <a:pt x="83161" y="136045"/>
                </a:lnTo>
                <a:lnTo>
                  <a:pt x="83578" y="148285"/>
                </a:lnTo>
                <a:lnTo>
                  <a:pt x="112104" y="180728"/>
                </a:lnTo>
                <a:lnTo>
                  <a:pt x="125749" y="183385"/>
                </a:lnTo>
                <a:lnTo>
                  <a:pt x="132448" y="182803"/>
                </a:lnTo>
                <a:lnTo>
                  <a:pt x="158506" y="168630"/>
                </a:lnTo>
                <a:lnTo>
                  <a:pt x="119456" y="168630"/>
                </a:lnTo>
                <a:lnTo>
                  <a:pt x="105105" y="160667"/>
                </a:lnTo>
                <a:lnTo>
                  <a:pt x="100990" y="153873"/>
                </a:lnTo>
                <a:lnTo>
                  <a:pt x="99936" y="144246"/>
                </a:lnTo>
                <a:lnTo>
                  <a:pt x="100325" y="136045"/>
                </a:lnTo>
                <a:lnTo>
                  <a:pt x="115709" y="98488"/>
                </a:lnTo>
                <a:lnTo>
                  <a:pt x="140162" y="65091"/>
                </a:lnTo>
                <a:lnTo>
                  <a:pt x="155244" y="56299"/>
                </a:lnTo>
                <a:lnTo>
                  <a:pt x="189373" y="56299"/>
                </a:lnTo>
                <a:lnTo>
                  <a:pt x="189217" y="56057"/>
                </a:lnTo>
                <a:lnTo>
                  <a:pt x="183997" y="51371"/>
                </a:lnTo>
                <a:lnTo>
                  <a:pt x="177164" y="47586"/>
                </a:lnTo>
                <a:lnTo>
                  <a:pt x="170259" y="44367"/>
                </a:lnTo>
                <a:lnTo>
                  <a:pt x="163428" y="42408"/>
                </a:lnTo>
                <a:lnTo>
                  <a:pt x="156671" y="41711"/>
                </a:lnTo>
                <a:close/>
              </a:path>
              <a:path w="463550" h="369570">
                <a:moveTo>
                  <a:pt x="90106" y="0"/>
                </a:moveTo>
                <a:lnTo>
                  <a:pt x="0" y="162534"/>
                </a:lnTo>
                <a:lnTo>
                  <a:pt x="34455" y="181635"/>
                </a:lnTo>
                <a:lnTo>
                  <a:pt x="41630" y="168706"/>
                </a:lnTo>
                <a:lnTo>
                  <a:pt x="22796" y="158267"/>
                </a:lnTo>
                <a:lnTo>
                  <a:pt x="98551" y="21589"/>
                </a:lnTo>
                <a:lnTo>
                  <a:pt x="123169" y="21589"/>
                </a:lnTo>
                <a:lnTo>
                  <a:pt x="124548" y="19100"/>
                </a:lnTo>
                <a:lnTo>
                  <a:pt x="90106" y="0"/>
                </a:lnTo>
                <a:close/>
              </a:path>
              <a:path w="463550" h="369570">
                <a:moveTo>
                  <a:pt x="189373" y="56299"/>
                </a:moveTo>
                <a:lnTo>
                  <a:pt x="155244" y="56299"/>
                </a:lnTo>
                <a:lnTo>
                  <a:pt x="162648" y="56438"/>
                </a:lnTo>
                <a:lnTo>
                  <a:pt x="177114" y="64452"/>
                </a:lnTo>
                <a:lnTo>
                  <a:pt x="181292" y="71272"/>
                </a:lnTo>
                <a:lnTo>
                  <a:pt x="182371" y="80873"/>
                </a:lnTo>
                <a:lnTo>
                  <a:pt x="181985" y="89129"/>
                </a:lnTo>
                <a:lnTo>
                  <a:pt x="166560" y="126669"/>
                </a:lnTo>
                <a:lnTo>
                  <a:pt x="142959" y="159532"/>
                </a:lnTo>
                <a:lnTo>
                  <a:pt x="119456" y="168630"/>
                </a:lnTo>
                <a:lnTo>
                  <a:pt x="158506" y="168630"/>
                </a:lnTo>
                <a:lnTo>
                  <a:pt x="182625" y="135572"/>
                </a:lnTo>
                <a:lnTo>
                  <a:pt x="198640" y="95427"/>
                </a:lnTo>
                <a:lnTo>
                  <a:pt x="199504" y="87655"/>
                </a:lnTo>
                <a:lnTo>
                  <a:pt x="198526" y="73583"/>
                </a:lnTo>
                <a:lnTo>
                  <a:pt x="196469" y="67259"/>
                </a:lnTo>
                <a:lnTo>
                  <a:pt x="189373" y="56299"/>
                </a:lnTo>
                <a:close/>
              </a:path>
              <a:path w="463550" h="369570">
                <a:moveTo>
                  <a:pt x="123169" y="21589"/>
                </a:moveTo>
                <a:lnTo>
                  <a:pt x="98551" y="21589"/>
                </a:lnTo>
                <a:lnTo>
                  <a:pt x="117386" y="32029"/>
                </a:lnTo>
                <a:lnTo>
                  <a:pt x="123169" y="21589"/>
                </a:lnTo>
                <a:close/>
              </a:path>
              <a:path w="463550" h="369570">
                <a:moveTo>
                  <a:pt x="181737" y="193852"/>
                </a:moveTo>
                <a:lnTo>
                  <a:pt x="171881" y="211632"/>
                </a:lnTo>
                <a:lnTo>
                  <a:pt x="180733" y="216547"/>
                </a:lnTo>
                <a:lnTo>
                  <a:pt x="177634" y="221716"/>
                </a:lnTo>
                <a:lnTo>
                  <a:pt x="174536" y="225272"/>
                </a:lnTo>
                <a:lnTo>
                  <a:pt x="168300" y="229146"/>
                </a:lnTo>
                <a:lnTo>
                  <a:pt x="164693" y="229920"/>
                </a:lnTo>
                <a:lnTo>
                  <a:pt x="160618" y="229920"/>
                </a:lnTo>
                <a:lnTo>
                  <a:pt x="161226" y="238632"/>
                </a:lnTo>
                <a:lnTo>
                  <a:pt x="167474" y="239217"/>
                </a:lnTo>
                <a:lnTo>
                  <a:pt x="172872" y="238150"/>
                </a:lnTo>
                <a:lnTo>
                  <a:pt x="181965" y="232676"/>
                </a:lnTo>
                <a:lnTo>
                  <a:pt x="184389" y="229920"/>
                </a:lnTo>
                <a:lnTo>
                  <a:pt x="164693" y="229920"/>
                </a:lnTo>
                <a:lnTo>
                  <a:pt x="160591" y="229539"/>
                </a:lnTo>
                <a:lnTo>
                  <a:pt x="184724" y="229539"/>
                </a:lnTo>
                <a:lnTo>
                  <a:pt x="186042" y="228041"/>
                </a:lnTo>
                <a:lnTo>
                  <a:pt x="199529" y="203707"/>
                </a:lnTo>
                <a:lnTo>
                  <a:pt x="181737" y="193852"/>
                </a:lnTo>
                <a:close/>
              </a:path>
              <a:path w="463550" h="369570">
                <a:moveTo>
                  <a:pt x="345605" y="337210"/>
                </a:moveTo>
                <a:lnTo>
                  <a:pt x="338442" y="350138"/>
                </a:lnTo>
                <a:lnTo>
                  <a:pt x="372897" y="369227"/>
                </a:lnTo>
                <a:lnTo>
                  <a:pt x="384857" y="347649"/>
                </a:lnTo>
                <a:lnTo>
                  <a:pt x="364439" y="347649"/>
                </a:lnTo>
                <a:lnTo>
                  <a:pt x="345605" y="337210"/>
                </a:lnTo>
                <a:close/>
              </a:path>
              <a:path w="463550" h="369570">
                <a:moveTo>
                  <a:pt x="428536" y="187604"/>
                </a:moveTo>
                <a:lnTo>
                  <a:pt x="421373" y="200532"/>
                </a:lnTo>
                <a:lnTo>
                  <a:pt x="440194" y="210972"/>
                </a:lnTo>
                <a:lnTo>
                  <a:pt x="364439" y="347649"/>
                </a:lnTo>
                <a:lnTo>
                  <a:pt x="384857" y="347649"/>
                </a:lnTo>
                <a:lnTo>
                  <a:pt x="462991" y="206692"/>
                </a:lnTo>
                <a:lnTo>
                  <a:pt x="428536" y="187604"/>
                </a:lnTo>
                <a:close/>
              </a:path>
              <a:path w="463550" h="369570">
                <a:moveTo>
                  <a:pt x="386880" y="164515"/>
                </a:moveTo>
                <a:lnTo>
                  <a:pt x="283133" y="214769"/>
                </a:lnTo>
                <a:lnTo>
                  <a:pt x="275196" y="229095"/>
                </a:lnTo>
                <a:lnTo>
                  <a:pt x="330390" y="259676"/>
                </a:lnTo>
                <a:lnTo>
                  <a:pt x="313499" y="290144"/>
                </a:lnTo>
                <a:lnTo>
                  <a:pt x="329120" y="298792"/>
                </a:lnTo>
                <a:lnTo>
                  <a:pt x="346011" y="268338"/>
                </a:lnTo>
                <a:lnTo>
                  <a:pt x="368464" y="268338"/>
                </a:lnTo>
                <a:lnTo>
                  <a:pt x="371119" y="263550"/>
                </a:lnTo>
                <a:lnTo>
                  <a:pt x="353949" y="254025"/>
                </a:lnTo>
                <a:lnTo>
                  <a:pt x="358749" y="245363"/>
                </a:lnTo>
                <a:lnTo>
                  <a:pt x="338327" y="245363"/>
                </a:lnTo>
                <a:lnTo>
                  <a:pt x="298488" y="223278"/>
                </a:lnTo>
                <a:lnTo>
                  <a:pt x="370116" y="187998"/>
                </a:lnTo>
                <a:lnTo>
                  <a:pt x="390542" y="187998"/>
                </a:lnTo>
                <a:lnTo>
                  <a:pt x="399643" y="171576"/>
                </a:lnTo>
                <a:lnTo>
                  <a:pt x="386880" y="164515"/>
                </a:lnTo>
                <a:close/>
              </a:path>
              <a:path w="463550" h="369570">
                <a:moveTo>
                  <a:pt x="368464" y="268338"/>
                </a:moveTo>
                <a:lnTo>
                  <a:pt x="346011" y="268338"/>
                </a:lnTo>
                <a:lnTo>
                  <a:pt x="363181" y="277863"/>
                </a:lnTo>
                <a:lnTo>
                  <a:pt x="368464" y="268338"/>
                </a:lnTo>
                <a:close/>
              </a:path>
              <a:path w="463550" h="369570">
                <a:moveTo>
                  <a:pt x="390542" y="187998"/>
                </a:moveTo>
                <a:lnTo>
                  <a:pt x="370116" y="187998"/>
                </a:lnTo>
                <a:lnTo>
                  <a:pt x="338327" y="245363"/>
                </a:lnTo>
                <a:lnTo>
                  <a:pt x="358749" y="245363"/>
                </a:lnTo>
                <a:lnTo>
                  <a:pt x="390542" y="18799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45783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7234339" y="1193012"/>
            <a:ext cx="484505" cy="457200"/>
          </a:xfrm>
          <a:custGeom>
            <a:avLst/>
            <a:gdLst/>
            <a:ahLst/>
            <a:cxnLst/>
            <a:rect l="l" t="t" r="r" b="b"/>
            <a:pathLst>
              <a:path w="484504" h="457200">
                <a:moveTo>
                  <a:pt x="208406" y="0"/>
                </a:moveTo>
                <a:lnTo>
                  <a:pt x="148183" y="0"/>
                </a:lnTo>
                <a:lnTo>
                  <a:pt x="67360" y="45250"/>
                </a:lnTo>
                <a:lnTo>
                  <a:pt x="15049" y="127800"/>
                </a:lnTo>
                <a:lnTo>
                  <a:pt x="0" y="202412"/>
                </a:lnTo>
                <a:lnTo>
                  <a:pt x="96672" y="315125"/>
                </a:lnTo>
                <a:lnTo>
                  <a:pt x="230606" y="457200"/>
                </a:lnTo>
                <a:lnTo>
                  <a:pt x="304304" y="442912"/>
                </a:lnTo>
                <a:lnTo>
                  <a:pt x="484187" y="194475"/>
                </a:lnTo>
                <a:lnTo>
                  <a:pt x="446150" y="164312"/>
                </a:lnTo>
                <a:lnTo>
                  <a:pt x="313016" y="75412"/>
                </a:lnTo>
                <a:lnTo>
                  <a:pt x="208406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6114" y="1366050"/>
            <a:ext cx="254000" cy="300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543026" y="0"/>
                </a:moveTo>
                <a:lnTo>
                  <a:pt x="528751" y="0"/>
                </a:lnTo>
                <a:lnTo>
                  <a:pt x="514489" y="2387"/>
                </a:lnTo>
                <a:lnTo>
                  <a:pt x="476440" y="25374"/>
                </a:lnTo>
                <a:lnTo>
                  <a:pt x="25361" y="476440"/>
                </a:lnTo>
                <a:lnTo>
                  <a:pt x="2374" y="514489"/>
                </a:lnTo>
                <a:lnTo>
                  <a:pt x="0" y="528764"/>
                </a:lnTo>
                <a:lnTo>
                  <a:pt x="0" y="543026"/>
                </a:lnTo>
                <a:lnTo>
                  <a:pt x="15062" y="583463"/>
                </a:lnTo>
                <a:lnTo>
                  <a:pt x="49936" y="614375"/>
                </a:lnTo>
                <a:lnTo>
                  <a:pt x="78485" y="622300"/>
                </a:lnTo>
                <a:lnTo>
                  <a:pt x="92748" y="622300"/>
                </a:lnTo>
                <a:lnTo>
                  <a:pt x="133972" y="606450"/>
                </a:lnTo>
                <a:lnTo>
                  <a:pt x="596925" y="145072"/>
                </a:lnTo>
                <a:lnTo>
                  <a:pt x="618337" y="107823"/>
                </a:lnTo>
                <a:lnTo>
                  <a:pt x="622300" y="92760"/>
                </a:lnTo>
                <a:lnTo>
                  <a:pt x="622300" y="78486"/>
                </a:lnTo>
                <a:lnTo>
                  <a:pt x="606450" y="38849"/>
                </a:lnTo>
                <a:lnTo>
                  <a:pt x="571563" y="7937"/>
                </a:lnTo>
                <a:lnTo>
                  <a:pt x="543026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25367" y="476436"/>
                </a:moveTo>
                <a:lnTo>
                  <a:pt x="15062" y="488327"/>
                </a:lnTo>
                <a:lnTo>
                  <a:pt x="7927" y="501011"/>
                </a:lnTo>
                <a:lnTo>
                  <a:pt x="2378" y="514487"/>
                </a:lnTo>
                <a:lnTo>
                  <a:pt x="0" y="528757"/>
                </a:lnTo>
                <a:lnTo>
                  <a:pt x="0" y="543026"/>
                </a:lnTo>
                <a:lnTo>
                  <a:pt x="15062" y="583456"/>
                </a:lnTo>
                <a:lnTo>
                  <a:pt x="49942" y="614373"/>
                </a:lnTo>
                <a:lnTo>
                  <a:pt x="64211" y="618336"/>
                </a:lnTo>
                <a:lnTo>
                  <a:pt x="78481" y="622300"/>
                </a:lnTo>
                <a:lnTo>
                  <a:pt x="92750" y="622300"/>
                </a:lnTo>
                <a:lnTo>
                  <a:pt x="107813" y="618336"/>
                </a:lnTo>
                <a:lnTo>
                  <a:pt x="145071" y="596932"/>
                </a:lnTo>
                <a:lnTo>
                  <a:pt x="596932" y="145071"/>
                </a:lnTo>
                <a:lnTo>
                  <a:pt x="618336" y="107813"/>
                </a:lnTo>
                <a:lnTo>
                  <a:pt x="622300" y="92750"/>
                </a:lnTo>
                <a:lnTo>
                  <a:pt x="622300" y="78481"/>
                </a:lnTo>
                <a:lnTo>
                  <a:pt x="618336" y="64211"/>
                </a:lnTo>
                <a:lnTo>
                  <a:pt x="614373" y="49942"/>
                </a:lnTo>
                <a:lnTo>
                  <a:pt x="583456" y="15062"/>
                </a:lnTo>
                <a:lnTo>
                  <a:pt x="543026" y="0"/>
                </a:lnTo>
                <a:lnTo>
                  <a:pt x="528757" y="0"/>
                </a:lnTo>
                <a:lnTo>
                  <a:pt x="514487" y="2378"/>
                </a:lnTo>
                <a:lnTo>
                  <a:pt x="501011" y="7927"/>
                </a:lnTo>
                <a:lnTo>
                  <a:pt x="488327" y="15062"/>
                </a:lnTo>
                <a:lnTo>
                  <a:pt x="476436" y="25367"/>
                </a:lnTo>
                <a:lnTo>
                  <a:pt x="25367" y="476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351" y="1745462"/>
            <a:ext cx="1329055" cy="1243330"/>
          </a:xfrm>
          <a:custGeom>
            <a:avLst/>
            <a:gdLst/>
            <a:ahLst/>
            <a:cxnLst/>
            <a:rect l="l" t="t" r="r" b="b"/>
            <a:pathLst>
              <a:path w="1329054" h="1243330">
                <a:moveTo>
                  <a:pt x="561241" y="649779"/>
                </a:moveTo>
                <a:lnTo>
                  <a:pt x="597687" y="688987"/>
                </a:lnTo>
                <a:lnTo>
                  <a:pt x="634199" y="738987"/>
                </a:lnTo>
                <a:lnTo>
                  <a:pt x="661187" y="781062"/>
                </a:lnTo>
                <a:lnTo>
                  <a:pt x="667537" y="825512"/>
                </a:lnTo>
                <a:lnTo>
                  <a:pt x="654837" y="888212"/>
                </a:lnTo>
                <a:lnTo>
                  <a:pt x="654050" y="931075"/>
                </a:lnTo>
                <a:lnTo>
                  <a:pt x="660400" y="1001725"/>
                </a:lnTo>
                <a:lnTo>
                  <a:pt x="678649" y="1048550"/>
                </a:lnTo>
                <a:lnTo>
                  <a:pt x="699287" y="1090625"/>
                </a:lnTo>
                <a:lnTo>
                  <a:pt x="750087" y="1140625"/>
                </a:lnTo>
                <a:lnTo>
                  <a:pt x="823112" y="1206512"/>
                </a:lnTo>
                <a:lnTo>
                  <a:pt x="862012" y="1231112"/>
                </a:lnTo>
                <a:lnTo>
                  <a:pt x="953287" y="1243025"/>
                </a:lnTo>
                <a:lnTo>
                  <a:pt x="1054887" y="1220800"/>
                </a:lnTo>
                <a:lnTo>
                  <a:pt x="1107274" y="1207300"/>
                </a:lnTo>
                <a:lnTo>
                  <a:pt x="1270787" y="1056487"/>
                </a:lnTo>
                <a:lnTo>
                  <a:pt x="1288249" y="1025537"/>
                </a:lnTo>
                <a:lnTo>
                  <a:pt x="1323975" y="978700"/>
                </a:lnTo>
                <a:lnTo>
                  <a:pt x="1327150" y="943775"/>
                </a:lnTo>
                <a:lnTo>
                  <a:pt x="1328737" y="891387"/>
                </a:lnTo>
                <a:lnTo>
                  <a:pt x="1321587" y="833450"/>
                </a:lnTo>
                <a:lnTo>
                  <a:pt x="1299362" y="795350"/>
                </a:lnTo>
                <a:lnTo>
                  <a:pt x="1266825" y="750900"/>
                </a:lnTo>
                <a:lnTo>
                  <a:pt x="1191412" y="701687"/>
                </a:lnTo>
                <a:lnTo>
                  <a:pt x="1125537" y="688987"/>
                </a:lnTo>
                <a:lnTo>
                  <a:pt x="1059649" y="673900"/>
                </a:lnTo>
                <a:lnTo>
                  <a:pt x="1001712" y="662787"/>
                </a:lnTo>
                <a:lnTo>
                  <a:pt x="943744" y="652475"/>
                </a:lnTo>
                <a:lnTo>
                  <a:pt x="565150" y="652475"/>
                </a:lnTo>
                <a:lnTo>
                  <a:pt x="561241" y="649779"/>
                </a:lnTo>
                <a:close/>
              </a:path>
              <a:path w="1329054" h="1243330">
                <a:moveTo>
                  <a:pt x="889117" y="643737"/>
                </a:moveTo>
                <a:lnTo>
                  <a:pt x="555625" y="643737"/>
                </a:lnTo>
                <a:lnTo>
                  <a:pt x="565150" y="652475"/>
                </a:lnTo>
                <a:lnTo>
                  <a:pt x="943744" y="652475"/>
                </a:lnTo>
                <a:lnTo>
                  <a:pt x="908050" y="646125"/>
                </a:lnTo>
                <a:lnTo>
                  <a:pt x="889117" y="643737"/>
                </a:lnTo>
                <a:close/>
              </a:path>
              <a:path w="1329054" h="1243330">
                <a:moveTo>
                  <a:pt x="295275" y="0"/>
                </a:moveTo>
                <a:lnTo>
                  <a:pt x="190500" y="98425"/>
                </a:lnTo>
                <a:lnTo>
                  <a:pt x="25400" y="256387"/>
                </a:lnTo>
                <a:lnTo>
                  <a:pt x="0" y="313537"/>
                </a:lnTo>
                <a:lnTo>
                  <a:pt x="0" y="366712"/>
                </a:lnTo>
                <a:lnTo>
                  <a:pt x="15074" y="418312"/>
                </a:lnTo>
                <a:lnTo>
                  <a:pt x="47625" y="471487"/>
                </a:lnTo>
                <a:lnTo>
                  <a:pt x="84924" y="514350"/>
                </a:lnTo>
                <a:lnTo>
                  <a:pt x="149225" y="541337"/>
                </a:lnTo>
                <a:lnTo>
                  <a:pt x="227012" y="571512"/>
                </a:lnTo>
                <a:lnTo>
                  <a:pt x="319874" y="588975"/>
                </a:lnTo>
                <a:lnTo>
                  <a:pt x="387350" y="604050"/>
                </a:lnTo>
                <a:lnTo>
                  <a:pt x="474662" y="608812"/>
                </a:lnTo>
                <a:lnTo>
                  <a:pt x="519112" y="620725"/>
                </a:lnTo>
                <a:lnTo>
                  <a:pt x="561241" y="649779"/>
                </a:lnTo>
                <a:lnTo>
                  <a:pt x="555625" y="643737"/>
                </a:lnTo>
                <a:lnTo>
                  <a:pt x="889117" y="643737"/>
                </a:lnTo>
                <a:lnTo>
                  <a:pt x="813587" y="634212"/>
                </a:lnTo>
                <a:lnTo>
                  <a:pt x="737387" y="611987"/>
                </a:lnTo>
                <a:lnTo>
                  <a:pt x="692150" y="578650"/>
                </a:lnTo>
                <a:lnTo>
                  <a:pt x="658812" y="546112"/>
                </a:lnTo>
                <a:lnTo>
                  <a:pt x="634199" y="500862"/>
                </a:lnTo>
                <a:lnTo>
                  <a:pt x="628650" y="456412"/>
                </a:lnTo>
                <a:lnTo>
                  <a:pt x="622300" y="374650"/>
                </a:lnTo>
                <a:lnTo>
                  <a:pt x="609600" y="303212"/>
                </a:lnTo>
                <a:lnTo>
                  <a:pt x="593725" y="216700"/>
                </a:lnTo>
                <a:lnTo>
                  <a:pt x="566737" y="148437"/>
                </a:lnTo>
                <a:lnTo>
                  <a:pt x="511962" y="78587"/>
                </a:lnTo>
                <a:lnTo>
                  <a:pt x="471487" y="42862"/>
                </a:lnTo>
                <a:lnTo>
                  <a:pt x="400837" y="18262"/>
                </a:lnTo>
                <a:lnTo>
                  <a:pt x="346862" y="7150"/>
                </a:lnTo>
                <a:lnTo>
                  <a:pt x="29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8676" y="2189975"/>
            <a:ext cx="485775" cy="42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6676" y="2759887"/>
            <a:ext cx="579437" cy="233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8814" y="1459725"/>
            <a:ext cx="149225" cy="817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5476" y="1737537"/>
            <a:ext cx="1365250" cy="1270000"/>
          </a:xfrm>
          <a:custGeom>
            <a:avLst/>
            <a:gdLst/>
            <a:ahLst/>
            <a:cxnLst/>
            <a:rect l="l" t="t" r="r" b="b"/>
            <a:pathLst>
              <a:path w="1365250" h="1270000">
                <a:moveTo>
                  <a:pt x="51561" y="228739"/>
                </a:moveTo>
                <a:lnTo>
                  <a:pt x="21412" y="260502"/>
                </a:lnTo>
                <a:lnTo>
                  <a:pt x="7137" y="287515"/>
                </a:lnTo>
                <a:lnTo>
                  <a:pt x="0" y="323253"/>
                </a:lnTo>
                <a:lnTo>
                  <a:pt x="4762" y="361378"/>
                </a:lnTo>
                <a:lnTo>
                  <a:pt x="7137" y="397116"/>
                </a:lnTo>
                <a:lnTo>
                  <a:pt x="20624" y="439216"/>
                </a:lnTo>
                <a:lnTo>
                  <a:pt x="51561" y="485279"/>
                </a:lnTo>
                <a:lnTo>
                  <a:pt x="65836" y="510692"/>
                </a:lnTo>
                <a:lnTo>
                  <a:pt x="88049" y="532142"/>
                </a:lnTo>
                <a:lnTo>
                  <a:pt x="121373" y="549617"/>
                </a:lnTo>
                <a:lnTo>
                  <a:pt x="174523" y="570268"/>
                </a:lnTo>
                <a:lnTo>
                  <a:pt x="230847" y="594093"/>
                </a:lnTo>
                <a:lnTo>
                  <a:pt x="350634" y="617118"/>
                </a:lnTo>
                <a:lnTo>
                  <a:pt x="399021" y="629831"/>
                </a:lnTo>
                <a:lnTo>
                  <a:pt x="439483" y="630631"/>
                </a:lnTo>
                <a:lnTo>
                  <a:pt x="483908" y="632218"/>
                </a:lnTo>
                <a:lnTo>
                  <a:pt x="533095" y="644918"/>
                </a:lnTo>
                <a:lnTo>
                  <a:pt x="559269" y="661606"/>
                </a:lnTo>
                <a:lnTo>
                  <a:pt x="583857" y="685431"/>
                </a:lnTo>
                <a:lnTo>
                  <a:pt x="610831" y="710844"/>
                </a:lnTo>
                <a:lnTo>
                  <a:pt x="632244" y="740232"/>
                </a:lnTo>
                <a:lnTo>
                  <a:pt x="652868" y="774382"/>
                </a:lnTo>
                <a:lnTo>
                  <a:pt x="663981" y="805357"/>
                </a:lnTo>
                <a:lnTo>
                  <a:pt x="663981" y="829983"/>
                </a:lnTo>
                <a:lnTo>
                  <a:pt x="656043" y="872870"/>
                </a:lnTo>
                <a:lnTo>
                  <a:pt x="648906" y="927671"/>
                </a:lnTo>
                <a:lnTo>
                  <a:pt x="655256" y="963409"/>
                </a:lnTo>
                <a:lnTo>
                  <a:pt x="660018" y="1008684"/>
                </a:lnTo>
                <a:lnTo>
                  <a:pt x="674293" y="1057135"/>
                </a:lnTo>
                <a:lnTo>
                  <a:pt x="694131" y="1093673"/>
                </a:lnTo>
                <a:lnTo>
                  <a:pt x="725855" y="1131798"/>
                </a:lnTo>
                <a:lnTo>
                  <a:pt x="771867" y="1181036"/>
                </a:lnTo>
                <a:lnTo>
                  <a:pt x="815505" y="1217574"/>
                </a:lnTo>
                <a:lnTo>
                  <a:pt x="853579" y="1244574"/>
                </a:lnTo>
                <a:lnTo>
                  <a:pt x="898004" y="1264437"/>
                </a:lnTo>
                <a:lnTo>
                  <a:pt x="941628" y="1270000"/>
                </a:lnTo>
                <a:lnTo>
                  <a:pt x="1005090" y="1262849"/>
                </a:lnTo>
                <a:lnTo>
                  <a:pt x="1070140" y="1248549"/>
                </a:lnTo>
                <a:lnTo>
                  <a:pt x="1109014" y="1239012"/>
                </a:lnTo>
                <a:lnTo>
                  <a:pt x="1121900" y="1231074"/>
                </a:lnTo>
                <a:lnTo>
                  <a:pt x="940041" y="1231074"/>
                </a:lnTo>
                <a:lnTo>
                  <a:pt x="901966" y="1223137"/>
                </a:lnTo>
                <a:lnTo>
                  <a:pt x="844854" y="1197711"/>
                </a:lnTo>
                <a:lnTo>
                  <a:pt x="811529" y="1168336"/>
                </a:lnTo>
                <a:lnTo>
                  <a:pt x="736168" y="1096048"/>
                </a:lnTo>
                <a:lnTo>
                  <a:pt x="706031" y="1041247"/>
                </a:lnTo>
                <a:lnTo>
                  <a:pt x="686193" y="961821"/>
                </a:lnTo>
                <a:lnTo>
                  <a:pt x="690956" y="899083"/>
                </a:lnTo>
                <a:lnTo>
                  <a:pt x="697306" y="854608"/>
                </a:lnTo>
                <a:lnTo>
                  <a:pt x="701268" y="826007"/>
                </a:lnTo>
                <a:lnTo>
                  <a:pt x="685393" y="760082"/>
                </a:lnTo>
                <a:lnTo>
                  <a:pt x="662393" y="723557"/>
                </a:lnTo>
                <a:lnTo>
                  <a:pt x="606069" y="659218"/>
                </a:lnTo>
                <a:lnTo>
                  <a:pt x="548957" y="612355"/>
                </a:lnTo>
                <a:lnTo>
                  <a:pt x="499770" y="597268"/>
                </a:lnTo>
                <a:lnTo>
                  <a:pt x="468033" y="597268"/>
                </a:lnTo>
                <a:lnTo>
                  <a:pt x="418058" y="594093"/>
                </a:lnTo>
                <a:lnTo>
                  <a:pt x="369671" y="590118"/>
                </a:lnTo>
                <a:lnTo>
                  <a:pt x="316522" y="573443"/>
                </a:lnTo>
                <a:lnTo>
                  <a:pt x="277647" y="566292"/>
                </a:lnTo>
                <a:lnTo>
                  <a:pt x="177698" y="537692"/>
                </a:lnTo>
                <a:lnTo>
                  <a:pt x="118198" y="510692"/>
                </a:lnTo>
                <a:lnTo>
                  <a:pt x="88849" y="483692"/>
                </a:lnTo>
                <a:lnTo>
                  <a:pt x="68224" y="448741"/>
                </a:lnTo>
                <a:lnTo>
                  <a:pt x="46012" y="410616"/>
                </a:lnTo>
                <a:lnTo>
                  <a:pt x="34112" y="339140"/>
                </a:lnTo>
                <a:lnTo>
                  <a:pt x="47599" y="291477"/>
                </a:lnTo>
                <a:lnTo>
                  <a:pt x="68224" y="249389"/>
                </a:lnTo>
                <a:lnTo>
                  <a:pt x="51561" y="228739"/>
                </a:lnTo>
                <a:close/>
              </a:path>
              <a:path w="1365250" h="1270000">
                <a:moveTo>
                  <a:pt x="469703" y="31762"/>
                </a:moveTo>
                <a:lnTo>
                  <a:pt x="338734" y="31762"/>
                </a:lnTo>
                <a:lnTo>
                  <a:pt x="395846" y="35737"/>
                </a:lnTo>
                <a:lnTo>
                  <a:pt x="442658" y="50025"/>
                </a:lnTo>
                <a:lnTo>
                  <a:pt x="484695" y="74650"/>
                </a:lnTo>
                <a:lnTo>
                  <a:pt x="520395" y="108013"/>
                </a:lnTo>
                <a:lnTo>
                  <a:pt x="550544" y="144551"/>
                </a:lnTo>
                <a:lnTo>
                  <a:pt x="581482" y="192201"/>
                </a:lnTo>
                <a:lnTo>
                  <a:pt x="598131" y="262089"/>
                </a:lnTo>
                <a:lnTo>
                  <a:pt x="605281" y="312927"/>
                </a:lnTo>
                <a:lnTo>
                  <a:pt x="618769" y="391553"/>
                </a:lnTo>
                <a:lnTo>
                  <a:pt x="621931" y="448741"/>
                </a:lnTo>
                <a:lnTo>
                  <a:pt x="625906" y="504342"/>
                </a:lnTo>
                <a:lnTo>
                  <a:pt x="645731" y="540880"/>
                </a:lnTo>
                <a:lnTo>
                  <a:pt x="677468" y="579005"/>
                </a:lnTo>
                <a:lnTo>
                  <a:pt x="735380" y="623481"/>
                </a:lnTo>
                <a:lnTo>
                  <a:pt x="779005" y="645718"/>
                </a:lnTo>
                <a:lnTo>
                  <a:pt x="817879" y="658418"/>
                </a:lnTo>
                <a:lnTo>
                  <a:pt x="880554" y="664781"/>
                </a:lnTo>
                <a:lnTo>
                  <a:pt x="944016" y="672718"/>
                </a:lnTo>
                <a:lnTo>
                  <a:pt x="993990" y="683044"/>
                </a:lnTo>
                <a:lnTo>
                  <a:pt x="1059827" y="695756"/>
                </a:lnTo>
                <a:lnTo>
                  <a:pt x="1128052" y="707669"/>
                </a:lnTo>
                <a:lnTo>
                  <a:pt x="1170101" y="723557"/>
                </a:lnTo>
                <a:lnTo>
                  <a:pt x="1240701" y="747382"/>
                </a:lnTo>
                <a:lnTo>
                  <a:pt x="1297812" y="802982"/>
                </a:lnTo>
                <a:lnTo>
                  <a:pt x="1317650" y="843483"/>
                </a:lnTo>
                <a:lnTo>
                  <a:pt x="1321612" y="883196"/>
                </a:lnTo>
                <a:lnTo>
                  <a:pt x="1319237" y="936409"/>
                </a:lnTo>
                <a:lnTo>
                  <a:pt x="1318437" y="971359"/>
                </a:lnTo>
                <a:lnTo>
                  <a:pt x="1290675" y="1020597"/>
                </a:lnTo>
                <a:lnTo>
                  <a:pt x="1245463" y="1074610"/>
                </a:lnTo>
                <a:lnTo>
                  <a:pt x="1170101" y="1146886"/>
                </a:lnTo>
                <a:lnTo>
                  <a:pt x="1132027" y="1181036"/>
                </a:lnTo>
                <a:lnTo>
                  <a:pt x="1064590" y="1205661"/>
                </a:lnTo>
                <a:lnTo>
                  <a:pt x="1017790" y="1214399"/>
                </a:lnTo>
                <a:lnTo>
                  <a:pt x="977328" y="1227099"/>
                </a:lnTo>
                <a:lnTo>
                  <a:pt x="940041" y="1231074"/>
                </a:lnTo>
                <a:lnTo>
                  <a:pt x="1121900" y="1231074"/>
                </a:lnTo>
                <a:lnTo>
                  <a:pt x="1160576" y="1207249"/>
                </a:lnTo>
                <a:lnTo>
                  <a:pt x="1230388" y="1136561"/>
                </a:lnTo>
                <a:lnTo>
                  <a:pt x="1301788" y="1063485"/>
                </a:lnTo>
                <a:lnTo>
                  <a:pt x="1341450" y="1016634"/>
                </a:lnTo>
                <a:lnTo>
                  <a:pt x="1358112" y="974534"/>
                </a:lnTo>
                <a:lnTo>
                  <a:pt x="1365250" y="917346"/>
                </a:lnTo>
                <a:lnTo>
                  <a:pt x="1360487" y="868108"/>
                </a:lnTo>
                <a:lnTo>
                  <a:pt x="1344625" y="816482"/>
                </a:lnTo>
                <a:lnTo>
                  <a:pt x="1324000" y="779945"/>
                </a:lnTo>
                <a:lnTo>
                  <a:pt x="1295438" y="747382"/>
                </a:lnTo>
                <a:lnTo>
                  <a:pt x="1243876" y="718781"/>
                </a:lnTo>
                <a:lnTo>
                  <a:pt x="1202626" y="694956"/>
                </a:lnTo>
                <a:lnTo>
                  <a:pt x="1163751" y="680669"/>
                </a:lnTo>
                <a:lnTo>
                  <a:pt x="947978" y="639356"/>
                </a:lnTo>
                <a:lnTo>
                  <a:pt x="879754" y="633006"/>
                </a:lnTo>
                <a:lnTo>
                  <a:pt x="798842" y="617918"/>
                </a:lnTo>
                <a:lnTo>
                  <a:pt x="759967" y="603618"/>
                </a:lnTo>
                <a:lnTo>
                  <a:pt x="717130" y="579005"/>
                </a:lnTo>
                <a:lnTo>
                  <a:pt x="671918" y="520230"/>
                </a:lnTo>
                <a:lnTo>
                  <a:pt x="656843" y="422528"/>
                </a:lnTo>
                <a:lnTo>
                  <a:pt x="648906" y="369315"/>
                </a:lnTo>
                <a:lnTo>
                  <a:pt x="638594" y="295452"/>
                </a:lnTo>
                <a:lnTo>
                  <a:pt x="628281" y="249389"/>
                </a:lnTo>
                <a:lnTo>
                  <a:pt x="615594" y="199351"/>
                </a:lnTo>
                <a:lnTo>
                  <a:pt x="596557" y="150901"/>
                </a:lnTo>
                <a:lnTo>
                  <a:pt x="568782" y="108800"/>
                </a:lnTo>
                <a:lnTo>
                  <a:pt x="531507" y="73063"/>
                </a:lnTo>
                <a:lnTo>
                  <a:pt x="495007" y="40500"/>
                </a:lnTo>
                <a:lnTo>
                  <a:pt x="469703" y="31762"/>
                </a:lnTo>
                <a:close/>
              </a:path>
              <a:path w="1365250" h="1270000">
                <a:moveTo>
                  <a:pt x="337146" y="0"/>
                </a:moveTo>
                <a:lnTo>
                  <a:pt x="306997" y="1587"/>
                </a:lnTo>
                <a:lnTo>
                  <a:pt x="235610" y="61150"/>
                </a:lnTo>
                <a:lnTo>
                  <a:pt x="247497" y="82600"/>
                </a:lnTo>
                <a:lnTo>
                  <a:pt x="276859" y="63538"/>
                </a:lnTo>
                <a:lnTo>
                  <a:pt x="309384" y="40500"/>
                </a:lnTo>
                <a:lnTo>
                  <a:pt x="338734" y="31762"/>
                </a:lnTo>
                <a:lnTo>
                  <a:pt x="469703" y="31762"/>
                </a:lnTo>
                <a:lnTo>
                  <a:pt x="448995" y="24612"/>
                </a:lnTo>
                <a:lnTo>
                  <a:pt x="410133" y="5549"/>
                </a:lnTo>
                <a:lnTo>
                  <a:pt x="361734" y="1587"/>
                </a:lnTo>
                <a:lnTo>
                  <a:pt x="337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2401" y="1613700"/>
            <a:ext cx="381000" cy="323850"/>
          </a:xfrm>
          <a:custGeom>
            <a:avLst/>
            <a:gdLst/>
            <a:ahLst/>
            <a:cxnLst/>
            <a:rect l="l" t="t" r="r" b="b"/>
            <a:pathLst>
              <a:path w="381000" h="323850">
                <a:moveTo>
                  <a:pt x="309114" y="246862"/>
                </a:moveTo>
                <a:lnTo>
                  <a:pt x="251091" y="246862"/>
                </a:lnTo>
                <a:lnTo>
                  <a:pt x="354863" y="323850"/>
                </a:lnTo>
                <a:lnTo>
                  <a:pt x="381000" y="316712"/>
                </a:lnTo>
                <a:lnTo>
                  <a:pt x="374662" y="292900"/>
                </a:lnTo>
                <a:lnTo>
                  <a:pt x="309114" y="246862"/>
                </a:lnTo>
                <a:close/>
              </a:path>
              <a:path w="381000" h="323850">
                <a:moveTo>
                  <a:pt x="261391" y="0"/>
                </a:moveTo>
                <a:lnTo>
                  <a:pt x="182968" y="22225"/>
                </a:lnTo>
                <a:lnTo>
                  <a:pt x="117233" y="67475"/>
                </a:lnTo>
                <a:lnTo>
                  <a:pt x="70497" y="107950"/>
                </a:lnTo>
                <a:lnTo>
                  <a:pt x="28511" y="173837"/>
                </a:lnTo>
                <a:lnTo>
                  <a:pt x="0" y="234162"/>
                </a:lnTo>
                <a:lnTo>
                  <a:pt x="19011" y="278612"/>
                </a:lnTo>
                <a:lnTo>
                  <a:pt x="50698" y="302425"/>
                </a:lnTo>
                <a:lnTo>
                  <a:pt x="100596" y="311950"/>
                </a:lnTo>
                <a:lnTo>
                  <a:pt x="171094" y="284962"/>
                </a:lnTo>
                <a:lnTo>
                  <a:pt x="226542" y="265112"/>
                </a:lnTo>
                <a:lnTo>
                  <a:pt x="251091" y="246862"/>
                </a:lnTo>
                <a:lnTo>
                  <a:pt x="309114" y="246862"/>
                </a:lnTo>
                <a:lnTo>
                  <a:pt x="281990" y="227812"/>
                </a:lnTo>
                <a:lnTo>
                  <a:pt x="314464" y="185737"/>
                </a:lnTo>
                <a:lnTo>
                  <a:pt x="346151" y="138112"/>
                </a:lnTo>
                <a:lnTo>
                  <a:pt x="355650" y="87312"/>
                </a:lnTo>
                <a:lnTo>
                  <a:pt x="350100" y="46037"/>
                </a:lnTo>
                <a:lnTo>
                  <a:pt x="318427" y="22225"/>
                </a:lnTo>
                <a:lnTo>
                  <a:pt x="261391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8401" y="1872462"/>
            <a:ext cx="301625" cy="636905"/>
          </a:xfrm>
          <a:custGeom>
            <a:avLst/>
            <a:gdLst/>
            <a:ahLst/>
            <a:cxnLst/>
            <a:rect l="l" t="t" r="r" b="b"/>
            <a:pathLst>
              <a:path w="301625" h="636905">
                <a:moveTo>
                  <a:pt x="228193" y="0"/>
                </a:moveTo>
                <a:lnTo>
                  <a:pt x="173710" y="14287"/>
                </a:lnTo>
                <a:lnTo>
                  <a:pt x="120014" y="58737"/>
                </a:lnTo>
                <a:lnTo>
                  <a:pt x="68694" y="115100"/>
                </a:lnTo>
                <a:lnTo>
                  <a:pt x="27635" y="211937"/>
                </a:lnTo>
                <a:lnTo>
                  <a:pt x="6311" y="305600"/>
                </a:lnTo>
                <a:lnTo>
                  <a:pt x="0" y="387350"/>
                </a:lnTo>
                <a:lnTo>
                  <a:pt x="0" y="478637"/>
                </a:lnTo>
                <a:lnTo>
                  <a:pt x="21310" y="549275"/>
                </a:lnTo>
                <a:lnTo>
                  <a:pt x="80530" y="607225"/>
                </a:lnTo>
                <a:lnTo>
                  <a:pt x="142125" y="633412"/>
                </a:lnTo>
                <a:lnTo>
                  <a:pt x="210032" y="636587"/>
                </a:lnTo>
                <a:lnTo>
                  <a:pt x="241617" y="623887"/>
                </a:lnTo>
                <a:lnTo>
                  <a:pt x="257403" y="561975"/>
                </a:lnTo>
                <a:lnTo>
                  <a:pt x="234505" y="492925"/>
                </a:lnTo>
                <a:lnTo>
                  <a:pt x="210032" y="454025"/>
                </a:lnTo>
                <a:lnTo>
                  <a:pt x="196608" y="388937"/>
                </a:lnTo>
                <a:lnTo>
                  <a:pt x="207657" y="324650"/>
                </a:lnTo>
                <a:lnTo>
                  <a:pt x="229768" y="254000"/>
                </a:lnTo>
                <a:lnTo>
                  <a:pt x="263728" y="199237"/>
                </a:lnTo>
                <a:lnTo>
                  <a:pt x="296887" y="128587"/>
                </a:lnTo>
                <a:lnTo>
                  <a:pt x="301625" y="77000"/>
                </a:lnTo>
                <a:lnTo>
                  <a:pt x="267665" y="26200"/>
                </a:lnTo>
                <a:lnTo>
                  <a:pt x="255041" y="11112"/>
                </a:lnTo>
                <a:lnTo>
                  <a:pt x="228193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8876" y="2334425"/>
            <a:ext cx="306705" cy="717550"/>
          </a:xfrm>
          <a:custGeom>
            <a:avLst/>
            <a:gdLst/>
            <a:ahLst/>
            <a:cxnLst/>
            <a:rect l="l" t="t" r="r" b="b"/>
            <a:pathLst>
              <a:path w="306704" h="717550">
                <a:moveTo>
                  <a:pt x="296411" y="684974"/>
                </a:moveTo>
                <a:lnTo>
                  <a:pt x="124472" y="684974"/>
                </a:lnTo>
                <a:lnTo>
                  <a:pt x="177926" y="697687"/>
                </a:lnTo>
                <a:lnTo>
                  <a:pt x="229793" y="717550"/>
                </a:lnTo>
                <a:lnTo>
                  <a:pt x="259308" y="717550"/>
                </a:lnTo>
                <a:lnTo>
                  <a:pt x="286435" y="697687"/>
                </a:lnTo>
                <a:lnTo>
                  <a:pt x="296411" y="684974"/>
                </a:lnTo>
                <a:close/>
              </a:path>
              <a:path w="306704" h="717550">
                <a:moveTo>
                  <a:pt x="122872" y="0"/>
                </a:moveTo>
                <a:lnTo>
                  <a:pt x="89357" y="2387"/>
                </a:lnTo>
                <a:lnTo>
                  <a:pt x="54254" y="27812"/>
                </a:lnTo>
                <a:lnTo>
                  <a:pt x="47866" y="77088"/>
                </a:lnTo>
                <a:lnTo>
                  <a:pt x="55854" y="174828"/>
                </a:lnTo>
                <a:lnTo>
                  <a:pt x="82181" y="292430"/>
                </a:lnTo>
                <a:lnTo>
                  <a:pt x="90957" y="351231"/>
                </a:lnTo>
                <a:lnTo>
                  <a:pt x="90957" y="406857"/>
                </a:lnTo>
                <a:lnTo>
                  <a:pt x="76593" y="473608"/>
                </a:lnTo>
                <a:lnTo>
                  <a:pt x="47866" y="551472"/>
                </a:lnTo>
                <a:lnTo>
                  <a:pt x="27927" y="594385"/>
                </a:lnTo>
                <a:lnTo>
                  <a:pt x="9575" y="628561"/>
                </a:lnTo>
                <a:lnTo>
                  <a:pt x="0" y="665899"/>
                </a:lnTo>
                <a:lnTo>
                  <a:pt x="7175" y="691337"/>
                </a:lnTo>
                <a:lnTo>
                  <a:pt x="29514" y="697687"/>
                </a:lnTo>
                <a:lnTo>
                  <a:pt x="63030" y="697687"/>
                </a:lnTo>
                <a:lnTo>
                  <a:pt x="124472" y="684974"/>
                </a:lnTo>
                <a:lnTo>
                  <a:pt x="296411" y="684974"/>
                </a:lnTo>
                <a:lnTo>
                  <a:pt x="306387" y="672261"/>
                </a:lnTo>
                <a:lnTo>
                  <a:pt x="293130" y="667499"/>
                </a:lnTo>
                <a:lnTo>
                  <a:pt x="63030" y="667499"/>
                </a:lnTo>
                <a:lnTo>
                  <a:pt x="47866" y="648423"/>
                </a:lnTo>
                <a:lnTo>
                  <a:pt x="55854" y="622198"/>
                </a:lnTo>
                <a:lnTo>
                  <a:pt x="117284" y="464858"/>
                </a:lnTo>
                <a:lnTo>
                  <a:pt x="130848" y="400494"/>
                </a:lnTo>
                <a:lnTo>
                  <a:pt x="135635" y="348843"/>
                </a:lnTo>
                <a:lnTo>
                  <a:pt x="130848" y="299580"/>
                </a:lnTo>
                <a:lnTo>
                  <a:pt x="130848" y="267004"/>
                </a:lnTo>
                <a:lnTo>
                  <a:pt x="129260" y="227266"/>
                </a:lnTo>
                <a:lnTo>
                  <a:pt x="138036" y="156552"/>
                </a:lnTo>
                <a:lnTo>
                  <a:pt x="156387" y="102514"/>
                </a:lnTo>
                <a:lnTo>
                  <a:pt x="156387" y="19075"/>
                </a:lnTo>
                <a:lnTo>
                  <a:pt x="122872" y="0"/>
                </a:lnTo>
                <a:close/>
              </a:path>
              <a:path w="306704" h="717550">
                <a:moveTo>
                  <a:pt x="177926" y="646836"/>
                </a:moveTo>
                <a:lnTo>
                  <a:pt x="95745" y="653186"/>
                </a:lnTo>
                <a:lnTo>
                  <a:pt x="63030" y="667499"/>
                </a:lnTo>
                <a:lnTo>
                  <a:pt x="293130" y="667499"/>
                </a:lnTo>
                <a:lnTo>
                  <a:pt x="257708" y="654773"/>
                </a:lnTo>
                <a:lnTo>
                  <a:pt x="177926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2064" y="2393162"/>
            <a:ext cx="304800" cy="719455"/>
          </a:xfrm>
          <a:custGeom>
            <a:avLst/>
            <a:gdLst/>
            <a:ahLst/>
            <a:cxnLst/>
            <a:rect l="l" t="t" r="r" b="b"/>
            <a:pathLst>
              <a:path w="304800" h="719455">
                <a:moveTo>
                  <a:pt x="294810" y="685774"/>
                </a:moveTo>
                <a:lnTo>
                  <a:pt x="123507" y="685774"/>
                </a:lnTo>
                <a:lnTo>
                  <a:pt x="177342" y="699274"/>
                </a:lnTo>
                <a:lnTo>
                  <a:pt x="228790" y="719137"/>
                </a:lnTo>
                <a:lnTo>
                  <a:pt x="258089" y="719137"/>
                </a:lnTo>
                <a:lnTo>
                  <a:pt x="284213" y="699274"/>
                </a:lnTo>
                <a:lnTo>
                  <a:pt x="294810" y="685774"/>
                </a:lnTo>
                <a:close/>
              </a:path>
              <a:path w="304800" h="719455">
                <a:moveTo>
                  <a:pt x="121919" y="0"/>
                </a:moveTo>
                <a:lnTo>
                  <a:pt x="88671" y="2387"/>
                </a:lnTo>
                <a:lnTo>
                  <a:pt x="54622" y="27812"/>
                </a:lnTo>
                <a:lnTo>
                  <a:pt x="47498" y="77088"/>
                </a:lnTo>
                <a:lnTo>
                  <a:pt x="56210" y="174828"/>
                </a:lnTo>
                <a:lnTo>
                  <a:pt x="82334" y="293217"/>
                </a:lnTo>
                <a:lnTo>
                  <a:pt x="90246" y="352031"/>
                </a:lnTo>
                <a:lnTo>
                  <a:pt x="90246" y="407644"/>
                </a:lnTo>
                <a:lnTo>
                  <a:pt x="75996" y="473608"/>
                </a:lnTo>
                <a:lnTo>
                  <a:pt x="47498" y="551472"/>
                </a:lnTo>
                <a:lnTo>
                  <a:pt x="27711" y="595185"/>
                </a:lnTo>
                <a:lnTo>
                  <a:pt x="9499" y="629348"/>
                </a:lnTo>
                <a:lnTo>
                  <a:pt x="0" y="665899"/>
                </a:lnTo>
                <a:lnTo>
                  <a:pt x="7912" y="692124"/>
                </a:lnTo>
                <a:lnTo>
                  <a:pt x="29286" y="699274"/>
                </a:lnTo>
                <a:lnTo>
                  <a:pt x="62547" y="699274"/>
                </a:lnTo>
                <a:lnTo>
                  <a:pt x="123507" y="685774"/>
                </a:lnTo>
                <a:lnTo>
                  <a:pt x="294810" y="685774"/>
                </a:lnTo>
                <a:lnTo>
                  <a:pt x="304800" y="673049"/>
                </a:lnTo>
                <a:lnTo>
                  <a:pt x="293331" y="669086"/>
                </a:lnTo>
                <a:lnTo>
                  <a:pt x="62547" y="669086"/>
                </a:lnTo>
                <a:lnTo>
                  <a:pt x="47498" y="649211"/>
                </a:lnTo>
                <a:lnTo>
                  <a:pt x="56210" y="622998"/>
                </a:lnTo>
                <a:lnTo>
                  <a:pt x="88671" y="536384"/>
                </a:lnTo>
                <a:lnTo>
                  <a:pt x="117170" y="465658"/>
                </a:lnTo>
                <a:lnTo>
                  <a:pt x="130632" y="401294"/>
                </a:lnTo>
                <a:lnTo>
                  <a:pt x="135381" y="349643"/>
                </a:lnTo>
                <a:lnTo>
                  <a:pt x="130632" y="298780"/>
                </a:lnTo>
                <a:lnTo>
                  <a:pt x="130632" y="267004"/>
                </a:lnTo>
                <a:lnTo>
                  <a:pt x="129044" y="228066"/>
                </a:lnTo>
                <a:lnTo>
                  <a:pt x="136956" y="156552"/>
                </a:lnTo>
                <a:lnTo>
                  <a:pt x="155168" y="103301"/>
                </a:lnTo>
                <a:lnTo>
                  <a:pt x="155168" y="19875"/>
                </a:lnTo>
                <a:lnTo>
                  <a:pt x="121919" y="0"/>
                </a:lnTo>
                <a:close/>
              </a:path>
              <a:path w="304800" h="719455">
                <a:moveTo>
                  <a:pt x="177342" y="646836"/>
                </a:moveTo>
                <a:lnTo>
                  <a:pt x="94996" y="653986"/>
                </a:lnTo>
                <a:lnTo>
                  <a:pt x="62547" y="669086"/>
                </a:lnTo>
                <a:lnTo>
                  <a:pt x="293331" y="669086"/>
                </a:lnTo>
                <a:lnTo>
                  <a:pt x="256501" y="656361"/>
                </a:lnTo>
                <a:lnTo>
                  <a:pt x="177342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9214" y="1370812"/>
            <a:ext cx="631825" cy="565150"/>
          </a:xfrm>
          <a:custGeom>
            <a:avLst/>
            <a:gdLst/>
            <a:ahLst/>
            <a:cxnLst/>
            <a:rect l="l" t="t" r="r" b="b"/>
            <a:pathLst>
              <a:path w="631825" h="565150">
                <a:moveTo>
                  <a:pt x="483387" y="0"/>
                </a:moveTo>
                <a:lnTo>
                  <a:pt x="462749" y="11112"/>
                </a:lnTo>
                <a:lnTo>
                  <a:pt x="477037" y="65087"/>
                </a:lnTo>
                <a:lnTo>
                  <a:pt x="474662" y="111125"/>
                </a:lnTo>
                <a:lnTo>
                  <a:pt x="410362" y="134937"/>
                </a:lnTo>
                <a:lnTo>
                  <a:pt x="280987" y="161137"/>
                </a:lnTo>
                <a:lnTo>
                  <a:pt x="144462" y="192887"/>
                </a:lnTo>
                <a:lnTo>
                  <a:pt x="40474" y="257175"/>
                </a:lnTo>
                <a:lnTo>
                  <a:pt x="9525" y="328612"/>
                </a:lnTo>
                <a:lnTo>
                  <a:pt x="0" y="404025"/>
                </a:lnTo>
                <a:lnTo>
                  <a:pt x="2374" y="485775"/>
                </a:lnTo>
                <a:lnTo>
                  <a:pt x="7137" y="526262"/>
                </a:lnTo>
                <a:lnTo>
                  <a:pt x="34124" y="559600"/>
                </a:lnTo>
                <a:lnTo>
                  <a:pt x="83337" y="565150"/>
                </a:lnTo>
                <a:lnTo>
                  <a:pt x="107950" y="546900"/>
                </a:lnTo>
                <a:lnTo>
                  <a:pt x="97624" y="500062"/>
                </a:lnTo>
                <a:lnTo>
                  <a:pt x="92586" y="492925"/>
                </a:lnTo>
                <a:lnTo>
                  <a:pt x="88900" y="492925"/>
                </a:lnTo>
                <a:lnTo>
                  <a:pt x="80962" y="488162"/>
                </a:lnTo>
                <a:lnTo>
                  <a:pt x="79323" y="474513"/>
                </a:lnTo>
                <a:lnTo>
                  <a:pt x="78574" y="473075"/>
                </a:lnTo>
                <a:lnTo>
                  <a:pt x="79150" y="473075"/>
                </a:lnTo>
                <a:lnTo>
                  <a:pt x="73812" y="428625"/>
                </a:lnTo>
                <a:lnTo>
                  <a:pt x="71437" y="357987"/>
                </a:lnTo>
                <a:lnTo>
                  <a:pt x="93662" y="287337"/>
                </a:lnTo>
                <a:lnTo>
                  <a:pt x="131762" y="246062"/>
                </a:lnTo>
                <a:lnTo>
                  <a:pt x="201612" y="202412"/>
                </a:lnTo>
                <a:lnTo>
                  <a:pt x="322262" y="173037"/>
                </a:lnTo>
                <a:lnTo>
                  <a:pt x="418299" y="155575"/>
                </a:lnTo>
                <a:lnTo>
                  <a:pt x="488149" y="135737"/>
                </a:lnTo>
                <a:lnTo>
                  <a:pt x="534987" y="130175"/>
                </a:lnTo>
                <a:lnTo>
                  <a:pt x="583534" y="130175"/>
                </a:lnTo>
                <a:lnTo>
                  <a:pt x="541337" y="112712"/>
                </a:lnTo>
                <a:lnTo>
                  <a:pt x="546887" y="103187"/>
                </a:lnTo>
                <a:lnTo>
                  <a:pt x="630237" y="91287"/>
                </a:lnTo>
                <a:lnTo>
                  <a:pt x="631825" y="86525"/>
                </a:lnTo>
                <a:lnTo>
                  <a:pt x="630689" y="83350"/>
                </a:lnTo>
                <a:lnTo>
                  <a:pt x="538162" y="83350"/>
                </a:lnTo>
                <a:lnTo>
                  <a:pt x="534987" y="78587"/>
                </a:lnTo>
                <a:lnTo>
                  <a:pt x="550325" y="57950"/>
                </a:lnTo>
                <a:lnTo>
                  <a:pt x="500849" y="57950"/>
                </a:lnTo>
                <a:lnTo>
                  <a:pt x="483387" y="0"/>
                </a:lnTo>
                <a:close/>
              </a:path>
              <a:path w="631825" h="565150">
                <a:moveTo>
                  <a:pt x="79268" y="474057"/>
                </a:moveTo>
                <a:lnTo>
                  <a:pt x="79323" y="474513"/>
                </a:lnTo>
                <a:lnTo>
                  <a:pt x="88900" y="492925"/>
                </a:lnTo>
                <a:lnTo>
                  <a:pt x="92586" y="492925"/>
                </a:lnTo>
                <a:lnTo>
                  <a:pt x="79268" y="474057"/>
                </a:lnTo>
                <a:close/>
              </a:path>
              <a:path w="631825" h="565150">
                <a:moveTo>
                  <a:pt x="79150" y="473075"/>
                </a:moveTo>
                <a:lnTo>
                  <a:pt x="78574" y="473075"/>
                </a:lnTo>
                <a:lnTo>
                  <a:pt x="79268" y="474057"/>
                </a:lnTo>
                <a:lnTo>
                  <a:pt x="79150" y="473075"/>
                </a:lnTo>
                <a:close/>
              </a:path>
              <a:path w="631825" h="565150">
                <a:moveTo>
                  <a:pt x="583534" y="130175"/>
                </a:moveTo>
                <a:lnTo>
                  <a:pt x="534987" y="130175"/>
                </a:lnTo>
                <a:lnTo>
                  <a:pt x="591337" y="154787"/>
                </a:lnTo>
                <a:lnTo>
                  <a:pt x="611974" y="146050"/>
                </a:lnTo>
                <a:lnTo>
                  <a:pt x="610387" y="141287"/>
                </a:lnTo>
                <a:lnTo>
                  <a:pt x="583534" y="130175"/>
                </a:lnTo>
                <a:close/>
              </a:path>
              <a:path w="631825" h="565150">
                <a:moveTo>
                  <a:pt x="627849" y="75412"/>
                </a:moveTo>
                <a:lnTo>
                  <a:pt x="538162" y="83350"/>
                </a:lnTo>
                <a:lnTo>
                  <a:pt x="630689" y="83350"/>
                </a:lnTo>
                <a:lnTo>
                  <a:pt x="627849" y="75412"/>
                </a:lnTo>
                <a:close/>
              </a:path>
              <a:path w="631825" h="565150">
                <a:moveTo>
                  <a:pt x="559587" y="3975"/>
                </a:moveTo>
                <a:lnTo>
                  <a:pt x="516724" y="57950"/>
                </a:lnTo>
                <a:lnTo>
                  <a:pt x="550325" y="57950"/>
                </a:lnTo>
                <a:lnTo>
                  <a:pt x="557999" y="47625"/>
                </a:lnTo>
                <a:lnTo>
                  <a:pt x="571500" y="19050"/>
                </a:lnTo>
                <a:lnTo>
                  <a:pt x="559587" y="397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0651" y="1967712"/>
            <a:ext cx="698500" cy="257175"/>
          </a:xfrm>
          <a:custGeom>
            <a:avLst/>
            <a:gdLst/>
            <a:ahLst/>
            <a:cxnLst/>
            <a:rect l="l" t="t" r="r" b="b"/>
            <a:pathLst>
              <a:path w="698500" h="257175">
                <a:moveTo>
                  <a:pt x="26187" y="0"/>
                </a:moveTo>
                <a:lnTo>
                  <a:pt x="0" y="27698"/>
                </a:lnTo>
                <a:lnTo>
                  <a:pt x="5549" y="66471"/>
                </a:lnTo>
                <a:lnTo>
                  <a:pt x="29362" y="101295"/>
                </a:lnTo>
                <a:lnTo>
                  <a:pt x="83337" y="164592"/>
                </a:lnTo>
                <a:lnTo>
                  <a:pt x="138899" y="217614"/>
                </a:lnTo>
                <a:lnTo>
                  <a:pt x="206375" y="257175"/>
                </a:lnTo>
                <a:lnTo>
                  <a:pt x="313524" y="253225"/>
                </a:lnTo>
                <a:lnTo>
                  <a:pt x="394146" y="219989"/>
                </a:lnTo>
                <a:lnTo>
                  <a:pt x="271462" y="219989"/>
                </a:lnTo>
                <a:lnTo>
                  <a:pt x="218274" y="207327"/>
                </a:lnTo>
                <a:lnTo>
                  <a:pt x="157162" y="163804"/>
                </a:lnTo>
                <a:lnTo>
                  <a:pt x="111912" y="109207"/>
                </a:lnTo>
                <a:lnTo>
                  <a:pt x="76200" y="59359"/>
                </a:lnTo>
                <a:lnTo>
                  <a:pt x="77787" y="51435"/>
                </a:lnTo>
                <a:lnTo>
                  <a:pt x="81262" y="51435"/>
                </a:lnTo>
                <a:lnTo>
                  <a:pt x="79375" y="42735"/>
                </a:lnTo>
                <a:lnTo>
                  <a:pt x="53975" y="1587"/>
                </a:lnTo>
                <a:lnTo>
                  <a:pt x="26187" y="0"/>
                </a:lnTo>
                <a:close/>
              </a:path>
              <a:path w="698500" h="257175">
                <a:moveTo>
                  <a:pt x="645221" y="151942"/>
                </a:moveTo>
                <a:lnTo>
                  <a:pt x="573874" y="151942"/>
                </a:lnTo>
                <a:lnTo>
                  <a:pt x="605624" y="185966"/>
                </a:lnTo>
                <a:lnTo>
                  <a:pt x="632612" y="235026"/>
                </a:lnTo>
                <a:lnTo>
                  <a:pt x="653249" y="231863"/>
                </a:lnTo>
                <a:lnTo>
                  <a:pt x="625475" y="179628"/>
                </a:lnTo>
                <a:lnTo>
                  <a:pt x="635000" y="172516"/>
                </a:lnTo>
                <a:lnTo>
                  <a:pt x="691539" y="172516"/>
                </a:lnTo>
                <a:lnTo>
                  <a:pt x="667537" y="159854"/>
                </a:lnTo>
                <a:lnTo>
                  <a:pt x="645221" y="151942"/>
                </a:lnTo>
                <a:close/>
              </a:path>
              <a:path w="698500" h="257175">
                <a:moveTo>
                  <a:pt x="635000" y="56984"/>
                </a:moveTo>
                <a:lnTo>
                  <a:pt x="615950" y="60934"/>
                </a:lnTo>
                <a:lnTo>
                  <a:pt x="596900" y="108419"/>
                </a:lnTo>
                <a:lnTo>
                  <a:pt x="565937" y="127406"/>
                </a:lnTo>
                <a:lnTo>
                  <a:pt x="509587" y="145605"/>
                </a:lnTo>
                <a:lnTo>
                  <a:pt x="437349" y="180428"/>
                </a:lnTo>
                <a:lnTo>
                  <a:pt x="342900" y="219201"/>
                </a:lnTo>
                <a:lnTo>
                  <a:pt x="271462" y="219989"/>
                </a:lnTo>
                <a:lnTo>
                  <a:pt x="394146" y="219989"/>
                </a:lnTo>
                <a:lnTo>
                  <a:pt x="419100" y="209702"/>
                </a:lnTo>
                <a:lnTo>
                  <a:pt x="518312" y="165392"/>
                </a:lnTo>
                <a:lnTo>
                  <a:pt x="573874" y="151942"/>
                </a:lnTo>
                <a:lnTo>
                  <a:pt x="645221" y="151942"/>
                </a:lnTo>
                <a:lnTo>
                  <a:pt x="631825" y="147193"/>
                </a:lnTo>
                <a:lnTo>
                  <a:pt x="631024" y="140855"/>
                </a:lnTo>
                <a:lnTo>
                  <a:pt x="662234" y="121869"/>
                </a:lnTo>
                <a:lnTo>
                  <a:pt x="623087" y="121869"/>
                </a:lnTo>
                <a:lnTo>
                  <a:pt x="613562" y="117119"/>
                </a:lnTo>
                <a:lnTo>
                  <a:pt x="637374" y="61722"/>
                </a:lnTo>
                <a:lnTo>
                  <a:pt x="635000" y="56984"/>
                </a:lnTo>
                <a:close/>
              </a:path>
              <a:path w="698500" h="257175">
                <a:moveTo>
                  <a:pt x="691539" y="172516"/>
                </a:moveTo>
                <a:lnTo>
                  <a:pt x="635000" y="172516"/>
                </a:lnTo>
                <a:lnTo>
                  <a:pt x="698500" y="192290"/>
                </a:lnTo>
                <a:lnTo>
                  <a:pt x="694524" y="174091"/>
                </a:lnTo>
                <a:lnTo>
                  <a:pt x="691539" y="172516"/>
                </a:lnTo>
                <a:close/>
              </a:path>
              <a:path w="698500" h="257175">
                <a:moveTo>
                  <a:pt x="683412" y="90220"/>
                </a:moveTo>
                <a:lnTo>
                  <a:pt x="623087" y="121869"/>
                </a:lnTo>
                <a:lnTo>
                  <a:pt x="662234" y="121869"/>
                </a:lnTo>
                <a:lnTo>
                  <a:pt x="692150" y="103670"/>
                </a:lnTo>
                <a:lnTo>
                  <a:pt x="687387" y="93383"/>
                </a:lnTo>
                <a:lnTo>
                  <a:pt x="683412" y="90220"/>
                </a:lnTo>
                <a:close/>
              </a:path>
              <a:path w="698500" h="257175">
                <a:moveTo>
                  <a:pt x="81262" y="51435"/>
                </a:moveTo>
                <a:lnTo>
                  <a:pt x="77787" y="51435"/>
                </a:lnTo>
                <a:lnTo>
                  <a:pt x="85725" y="72009"/>
                </a:lnTo>
                <a:lnTo>
                  <a:pt x="81262" y="5143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0364" y="2753525"/>
            <a:ext cx="728980" cy="403225"/>
          </a:xfrm>
          <a:custGeom>
            <a:avLst/>
            <a:gdLst/>
            <a:ahLst/>
            <a:cxnLst/>
            <a:rect l="l" t="t" r="r" b="b"/>
            <a:pathLst>
              <a:path w="728979" h="403225">
                <a:moveTo>
                  <a:pt x="447979" y="0"/>
                </a:moveTo>
                <a:lnTo>
                  <a:pt x="365518" y="3962"/>
                </a:lnTo>
                <a:lnTo>
                  <a:pt x="283057" y="12674"/>
                </a:lnTo>
                <a:lnTo>
                  <a:pt x="209321" y="31699"/>
                </a:lnTo>
                <a:lnTo>
                  <a:pt x="133197" y="59423"/>
                </a:lnTo>
                <a:lnTo>
                  <a:pt x="93560" y="83185"/>
                </a:lnTo>
                <a:lnTo>
                  <a:pt x="30924" y="136258"/>
                </a:lnTo>
                <a:lnTo>
                  <a:pt x="8724" y="170332"/>
                </a:lnTo>
                <a:lnTo>
                  <a:pt x="0" y="200431"/>
                </a:lnTo>
                <a:lnTo>
                  <a:pt x="0" y="232117"/>
                </a:lnTo>
                <a:lnTo>
                  <a:pt x="12687" y="294703"/>
                </a:lnTo>
                <a:lnTo>
                  <a:pt x="43611" y="334314"/>
                </a:lnTo>
                <a:lnTo>
                  <a:pt x="82461" y="362038"/>
                </a:lnTo>
                <a:lnTo>
                  <a:pt x="133197" y="383425"/>
                </a:lnTo>
                <a:lnTo>
                  <a:pt x="202183" y="398475"/>
                </a:lnTo>
                <a:lnTo>
                  <a:pt x="273545" y="403225"/>
                </a:lnTo>
                <a:lnTo>
                  <a:pt x="353631" y="400062"/>
                </a:lnTo>
                <a:lnTo>
                  <a:pt x="422605" y="392137"/>
                </a:lnTo>
                <a:lnTo>
                  <a:pt x="487629" y="379463"/>
                </a:lnTo>
                <a:lnTo>
                  <a:pt x="547877" y="366001"/>
                </a:lnTo>
                <a:lnTo>
                  <a:pt x="601802" y="345401"/>
                </a:lnTo>
                <a:lnTo>
                  <a:pt x="650963" y="324015"/>
                </a:lnTo>
                <a:lnTo>
                  <a:pt x="681875" y="300240"/>
                </a:lnTo>
                <a:lnTo>
                  <a:pt x="711212" y="281228"/>
                </a:lnTo>
                <a:lnTo>
                  <a:pt x="726287" y="247167"/>
                </a:lnTo>
                <a:lnTo>
                  <a:pt x="728662" y="215480"/>
                </a:lnTo>
                <a:lnTo>
                  <a:pt x="719150" y="125958"/>
                </a:lnTo>
                <a:lnTo>
                  <a:pt x="695363" y="70510"/>
                </a:lnTo>
                <a:lnTo>
                  <a:pt x="629551" y="30111"/>
                </a:lnTo>
                <a:lnTo>
                  <a:pt x="572465" y="12674"/>
                </a:lnTo>
                <a:lnTo>
                  <a:pt x="518540" y="3962"/>
                </a:lnTo>
                <a:lnTo>
                  <a:pt x="44797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5164" y="2874175"/>
            <a:ext cx="424180" cy="206375"/>
          </a:xfrm>
          <a:custGeom>
            <a:avLst/>
            <a:gdLst/>
            <a:ahLst/>
            <a:cxnLst/>
            <a:rect l="l" t="t" r="r" b="b"/>
            <a:pathLst>
              <a:path w="424179" h="206375">
                <a:moveTo>
                  <a:pt x="421859" y="113080"/>
                </a:moveTo>
                <a:lnTo>
                  <a:pt x="409600" y="113080"/>
                </a:lnTo>
                <a:lnTo>
                  <a:pt x="400888" y="136004"/>
                </a:lnTo>
                <a:lnTo>
                  <a:pt x="378701" y="159727"/>
                </a:lnTo>
                <a:lnTo>
                  <a:pt x="338289" y="185826"/>
                </a:lnTo>
                <a:lnTo>
                  <a:pt x="278879" y="206375"/>
                </a:lnTo>
                <a:lnTo>
                  <a:pt x="307403" y="204800"/>
                </a:lnTo>
                <a:lnTo>
                  <a:pt x="351764" y="193725"/>
                </a:lnTo>
                <a:lnTo>
                  <a:pt x="400888" y="163677"/>
                </a:lnTo>
                <a:lnTo>
                  <a:pt x="421487" y="119405"/>
                </a:lnTo>
                <a:lnTo>
                  <a:pt x="421859" y="113080"/>
                </a:lnTo>
                <a:close/>
              </a:path>
              <a:path w="424179" h="206375">
                <a:moveTo>
                  <a:pt x="414350" y="0"/>
                </a:moveTo>
                <a:lnTo>
                  <a:pt x="400888" y="36372"/>
                </a:lnTo>
                <a:lnTo>
                  <a:pt x="358889" y="83032"/>
                </a:lnTo>
                <a:lnTo>
                  <a:pt x="318490" y="113080"/>
                </a:lnTo>
                <a:lnTo>
                  <a:pt x="267779" y="140754"/>
                </a:lnTo>
                <a:lnTo>
                  <a:pt x="222630" y="158153"/>
                </a:lnTo>
                <a:lnTo>
                  <a:pt x="174294" y="174751"/>
                </a:lnTo>
                <a:lnTo>
                  <a:pt x="89522" y="192150"/>
                </a:lnTo>
                <a:lnTo>
                  <a:pt x="0" y="196100"/>
                </a:lnTo>
                <a:lnTo>
                  <a:pt x="45161" y="202425"/>
                </a:lnTo>
                <a:lnTo>
                  <a:pt x="125171" y="196100"/>
                </a:lnTo>
                <a:lnTo>
                  <a:pt x="167170" y="189776"/>
                </a:lnTo>
                <a:lnTo>
                  <a:pt x="209156" y="178701"/>
                </a:lnTo>
                <a:lnTo>
                  <a:pt x="254317" y="163677"/>
                </a:lnTo>
                <a:lnTo>
                  <a:pt x="327990" y="125730"/>
                </a:lnTo>
                <a:lnTo>
                  <a:pt x="369188" y="100431"/>
                </a:lnTo>
                <a:lnTo>
                  <a:pt x="398513" y="71958"/>
                </a:lnTo>
                <a:lnTo>
                  <a:pt x="422752" y="71958"/>
                </a:lnTo>
                <a:lnTo>
                  <a:pt x="418312" y="43497"/>
                </a:lnTo>
                <a:lnTo>
                  <a:pt x="414350" y="0"/>
                </a:lnTo>
                <a:close/>
              </a:path>
              <a:path w="424179" h="206375">
                <a:moveTo>
                  <a:pt x="422752" y="71958"/>
                </a:moveTo>
                <a:lnTo>
                  <a:pt x="398513" y="71958"/>
                </a:lnTo>
                <a:lnTo>
                  <a:pt x="394550" y="95681"/>
                </a:lnTo>
                <a:lnTo>
                  <a:pt x="378701" y="119405"/>
                </a:lnTo>
                <a:lnTo>
                  <a:pt x="305015" y="173164"/>
                </a:lnTo>
                <a:lnTo>
                  <a:pt x="334340" y="155778"/>
                </a:lnTo>
                <a:lnTo>
                  <a:pt x="362851" y="147078"/>
                </a:lnTo>
                <a:lnTo>
                  <a:pt x="389788" y="125730"/>
                </a:lnTo>
                <a:lnTo>
                  <a:pt x="409600" y="113080"/>
                </a:lnTo>
                <a:lnTo>
                  <a:pt x="421859" y="113080"/>
                </a:lnTo>
                <a:lnTo>
                  <a:pt x="423862" y="79070"/>
                </a:lnTo>
                <a:lnTo>
                  <a:pt x="422752" y="7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" y="1722120"/>
            <a:ext cx="2286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9229" y="1537475"/>
            <a:ext cx="6085840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actividades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6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0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total = LS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ES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97485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LF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5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7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libre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min [ES (sucesores de a)]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29400" y="4599762"/>
            <a:ext cx="1138555" cy="711200"/>
          </a:xfrm>
          <a:custGeom>
            <a:avLst/>
            <a:gdLst/>
            <a:ahLst/>
            <a:cxnLst/>
            <a:rect l="l" t="t" r="r" b="b"/>
            <a:pathLst>
              <a:path w="1138554" h="711200">
                <a:moveTo>
                  <a:pt x="0" y="0"/>
                </a:moveTo>
                <a:lnTo>
                  <a:pt x="1138240" y="0"/>
                </a:lnTo>
                <a:lnTo>
                  <a:pt x="113824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4546600"/>
            <a:ext cx="13208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4851400"/>
            <a:ext cx="12700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08775" y="4620399"/>
            <a:ext cx="971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[ES,</a:t>
            </a:r>
            <a:r>
              <a:rPr sz="2000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EF]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[LS,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LF]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0" y="4533900"/>
            <a:ext cx="482600" cy="55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07425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46463" y="5447487"/>
            <a:ext cx="697230" cy="695960"/>
          </a:xfrm>
          <a:custGeom>
            <a:avLst/>
            <a:gdLst/>
            <a:ahLst/>
            <a:cxnLst/>
            <a:rect l="l" t="t" r="r" b="b"/>
            <a:pathLst>
              <a:path w="697229" h="695960">
                <a:moveTo>
                  <a:pt x="348462" y="0"/>
                </a:moveTo>
                <a:lnTo>
                  <a:pt x="301179" y="3173"/>
                </a:lnTo>
                <a:lnTo>
                  <a:pt x="255830" y="12419"/>
                </a:lnTo>
                <a:lnTo>
                  <a:pt x="212828" y="27321"/>
                </a:lnTo>
                <a:lnTo>
                  <a:pt x="172590" y="47466"/>
                </a:lnTo>
                <a:lnTo>
                  <a:pt x="135530" y="72440"/>
                </a:lnTo>
                <a:lnTo>
                  <a:pt x="102065" y="101829"/>
                </a:lnTo>
                <a:lnTo>
                  <a:pt x="72608" y="135217"/>
                </a:lnTo>
                <a:lnTo>
                  <a:pt x="47577" y="172192"/>
                </a:lnTo>
                <a:lnTo>
                  <a:pt x="27384" y="212338"/>
                </a:lnTo>
                <a:lnTo>
                  <a:pt x="12447" y="255242"/>
                </a:lnTo>
                <a:lnTo>
                  <a:pt x="3181" y="300489"/>
                </a:lnTo>
                <a:lnTo>
                  <a:pt x="0" y="347665"/>
                </a:lnTo>
                <a:lnTo>
                  <a:pt x="3181" y="394840"/>
                </a:lnTo>
                <a:lnTo>
                  <a:pt x="12447" y="440087"/>
                </a:lnTo>
                <a:lnTo>
                  <a:pt x="27384" y="482991"/>
                </a:lnTo>
                <a:lnTo>
                  <a:pt x="47577" y="523136"/>
                </a:lnTo>
                <a:lnTo>
                  <a:pt x="72608" y="560111"/>
                </a:lnTo>
                <a:lnTo>
                  <a:pt x="102065" y="593499"/>
                </a:lnTo>
                <a:lnTo>
                  <a:pt x="135530" y="622887"/>
                </a:lnTo>
                <a:lnTo>
                  <a:pt x="172590" y="647861"/>
                </a:lnTo>
                <a:lnTo>
                  <a:pt x="212828" y="668006"/>
                </a:lnTo>
                <a:lnTo>
                  <a:pt x="255830" y="682908"/>
                </a:lnTo>
                <a:lnTo>
                  <a:pt x="301179" y="692153"/>
                </a:lnTo>
                <a:lnTo>
                  <a:pt x="348462" y="695327"/>
                </a:lnTo>
                <a:lnTo>
                  <a:pt x="395745" y="692153"/>
                </a:lnTo>
                <a:lnTo>
                  <a:pt x="441094" y="682908"/>
                </a:lnTo>
                <a:lnTo>
                  <a:pt x="484094" y="668006"/>
                </a:lnTo>
                <a:lnTo>
                  <a:pt x="524331" y="647861"/>
                </a:lnTo>
                <a:lnTo>
                  <a:pt x="561389" y="622887"/>
                </a:lnTo>
                <a:lnTo>
                  <a:pt x="594853" y="593499"/>
                </a:lnTo>
                <a:lnTo>
                  <a:pt x="624308" y="560111"/>
                </a:lnTo>
                <a:lnTo>
                  <a:pt x="649338" y="523136"/>
                </a:lnTo>
                <a:lnTo>
                  <a:pt x="669529" y="482991"/>
                </a:lnTo>
                <a:lnTo>
                  <a:pt x="684465" y="440087"/>
                </a:lnTo>
                <a:lnTo>
                  <a:pt x="693731" y="394840"/>
                </a:lnTo>
                <a:lnTo>
                  <a:pt x="696912" y="347665"/>
                </a:lnTo>
                <a:lnTo>
                  <a:pt x="693731" y="300489"/>
                </a:lnTo>
                <a:lnTo>
                  <a:pt x="684465" y="255242"/>
                </a:lnTo>
                <a:lnTo>
                  <a:pt x="669529" y="212338"/>
                </a:lnTo>
                <a:lnTo>
                  <a:pt x="649338" y="172192"/>
                </a:lnTo>
                <a:lnTo>
                  <a:pt x="624308" y="135217"/>
                </a:lnTo>
                <a:lnTo>
                  <a:pt x="594853" y="101829"/>
                </a:lnTo>
                <a:lnTo>
                  <a:pt x="561389" y="72440"/>
                </a:lnTo>
                <a:lnTo>
                  <a:pt x="524331" y="47466"/>
                </a:lnTo>
                <a:lnTo>
                  <a:pt x="484094" y="27321"/>
                </a:lnTo>
                <a:lnTo>
                  <a:pt x="441094" y="12419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6463" y="5447487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3900" y="5562600"/>
            <a:ext cx="4826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18725" y="56452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3900" y="3721100"/>
            <a:ext cx="482600" cy="55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18725" y="38006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60900" y="4533900"/>
            <a:ext cx="4826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18900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65550" y="4323537"/>
            <a:ext cx="76200" cy="1117600"/>
          </a:xfrm>
          <a:custGeom>
            <a:avLst/>
            <a:gdLst/>
            <a:ahLst/>
            <a:cxnLst/>
            <a:rect l="l" t="t" r="r" b="b"/>
            <a:pathLst>
              <a:path w="76200" h="1117600">
                <a:moveTo>
                  <a:pt x="0" y="990599"/>
                </a:moveTo>
                <a:lnTo>
                  <a:pt x="38100" y="1117599"/>
                </a:lnTo>
                <a:lnTo>
                  <a:pt x="66038" y="1024470"/>
                </a:lnTo>
                <a:lnTo>
                  <a:pt x="25400" y="1024470"/>
                </a:lnTo>
                <a:lnTo>
                  <a:pt x="0" y="990599"/>
                </a:lnTo>
                <a:close/>
              </a:path>
              <a:path w="76200" h="1117600">
                <a:moveTo>
                  <a:pt x="50800" y="0"/>
                </a:moveTo>
                <a:lnTo>
                  <a:pt x="25400" y="0"/>
                </a:lnTo>
                <a:lnTo>
                  <a:pt x="25400" y="1024470"/>
                </a:lnTo>
                <a:lnTo>
                  <a:pt x="50800" y="1024470"/>
                </a:lnTo>
                <a:lnTo>
                  <a:pt x="50800" y="0"/>
                </a:lnTo>
                <a:close/>
              </a:path>
              <a:path w="76200" h="1117600">
                <a:moveTo>
                  <a:pt x="76200" y="990599"/>
                </a:moveTo>
                <a:lnTo>
                  <a:pt x="50800" y="1024470"/>
                </a:lnTo>
                <a:lnTo>
                  <a:pt x="66038" y="1024470"/>
                </a:lnTo>
                <a:lnTo>
                  <a:pt x="76200" y="99059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2692" y="4094340"/>
            <a:ext cx="684530" cy="523240"/>
          </a:xfrm>
          <a:custGeom>
            <a:avLst/>
            <a:gdLst/>
            <a:ahLst/>
            <a:cxnLst/>
            <a:rect l="l" t="t" r="r" b="b"/>
            <a:pathLst>
              <a:path w="684529" h="523239">
                <a:moveTo>
                  <a:pt x="559727" y="476516"/>
                </a:moveTo>
                <a:lnTo>
                  <a:pt x="683945" y="522884"/>
                </a:lnTo>
                <a:lnTo>
                  <a:pt x="650256" y="476732"/>
                </a:lnTo>
                <a:lnTo>
                  <a:pt x="602068" y="476732"/>
                </a:lnTo>
                <a:lnTo>
                  <a:pt x="559727" y="476516"/>
                </a:lnTo>
                <a:close/>
              </a:path>
              <a:path w="684529" h="523239">
                <a:moveTo>
                  <a:pt x="15354" y="0"/>
                </a:moveTo>
                <a:lnTo>
                  <a:pt x="0" y="20243"/>
                </a:lnTo>
                <a:lnTo>
                  <a:pt x="602068" y="476732"/>
                </a:lnTo>
                <a:lnTo>
                  <a:pt x="650256" y="476732"/>
                </a:lnTo>
                <a:lnTo>
                  <a:pt x="635489" y="456501"/>
                </a:lnTo>
                <a:lnTo>
                  <a:pt x="617410" y="456501"/>
                </a:lnTo>
                <a:lnTo>
                  <a:pt x="15354" y="0"/>
                </a:lnTo>
                <a:close/>
              </a:path>
              <a:path w="684529" h="523239">
                <a:moveTo>
                  <a:pt x="605777" y="415797"/>
                </a:moveTo>
                <a:lnTo>
                  <a:pt x="617410" y="456501"/>
                </a:lnTo>
                <a:lnTo>
                  <a:pt x="635489" y="456501"/>
                </a:lnTo>
                <a:lnTo>
                  <a:pt x="605777" y="415797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9926" y="5093474"/>
            <a:ext cx="814705" cy="651510"/>
          </a:xfrm>
          <a:custGeom>
            <a:avLst/>
            <a:gdLst/>
            <a:ahLst/>
            <a:cxnLst/>
            <a:rect l="l" t="t" r="r" b="b"/>
            <a:pathLst>
              <a:path w="814704" h="651510">
                <a:moveTo>
                  <a:pt x="780963" y="48031"/>
                </a:moveTo>
                <a:lnTo>
                  <a:pt x="733552" y="48031"/>
                </a:lnTo>
                <a:lnTo>
                  <a:pt x="0" y="631413"/>
                </a:lnTo>
                <a:lnTo>
                  <a:pt x="15811" y="651292"/>
                </a:lnTo>
                <a:lnTo>
                  <a:pt x="749363" y="67919"/>
                </a:lnTo>
                <a:lnTo>
                  <a:pt x="767139" y="67919"/>
                </a:lnTo>
                <a:lnTo>
                  <a:pt x="780963" y="48031"/>
                </a:lnTo>
                <a:close/>
              </a:path>
              <a:path w="814704" h="651510">
                <a:moveTo>
                  <a:pt x="767139" y="67919"/>
                </a:moveTo>
                <a:lnTo>
                  <a:pt x="749363" y="67919"/>
                </a:lnTo>
                <a:lnTo>
                  <a:pt x="738670" y="108877"/>
                </a:lnTo>
                <a:lnTo>
                  <a:pt x="767139" y="67919"/>
                </a:lnTo>
                <a:close/>
              </a:path>
              <a:path w="814704" h="651510">
                <a:moveTo>
                  <a:pt x="814349" y="0"/>
                </a:moveTo>
                <a:lnTo>
                  <a:pt x="691235" y="49237"/>
                </a:lnTo>
                <a:lnTo>
                  <a:pt x="733552" y="48031"/>
                </a:lnTo>
                <a:lnTo>
                  <a:pt x="780963" y="48031"/>
                </a:lnTo>
                <a:lnTo>
                  <a:pt x="814349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33866" y="3993337"/>
            <a:ext cx="903605" cy="506730"/>
          </a:xfrm>
          <a:custGeom>
            <a:avLst/>
            <a:gdLst/>
            <a:ahLst/>
            <a:cxnLst/>
            <a:rect l="l" t="t" r="r" b="b"/>
            <a:pathLst>
              <a:path w="903605" h="506729">
                <a:moveTo>
                  <a:pt x="903071" y="0"/>
                </a:moveTo>
                <a:lnTo>
                  <a:pt x="773480" y="28041"/>
                </a:lnTo>
                <a:lnTo>
                  <a:pt x="815403" y="33908"/>
                </a:lnTo>
                <a:lnTo>
                  <a:pt x="0" y="484187"/>
                </a:lnTo>
                <a:lnTo>
                  <a:pt x="12280" y="506425"/>
                </a:lnTo>
                <a:lnTo>
                  <a:pt x="827684" y="56146"/>
                </a:lnTo>
                <a:lnTo>
                  <a:pt x="848113" y="56146"/>
                </a:lnTo>
                <a:lnTo>
                  <a:pt x="903071" y="0"/>
                </a:lnTo>
                <a:close/>
              </a:path>
              <a:path w="903605" h="506729">
                <a:moveTo>
                  <a:pt x="848113" y="56146"/>
                </a:moveTo>
                <a:lnTo>
                  <a:pt x="827684" y="56146"/>
                </a:lnTo>
                <a:lnTo>
                  <a:pt x="810323" y="94754"/>
                </a:lnTo>
                <a:lnTo>
                  <a:pt x="848113" y="56146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59749" y="5100497"/>
            <a:ext cx="960119" cy="671195"/>
          </a:xfrm>
          <a:custGeom>
            <a:avLst/>
            <a:gdLst/>
            <a:ahLst/>
            <a:cxnLst/>
            <a:rect l="l" t="t" r="r" b="b"/>
            <a:pathLst>
              <a:path w="960119" h="671195">
                <a:moveTo>
                  <a:pt x="14465" y="0"/>
                </a:moveTo>
                <a:lnTo>
                  <a:pt x="0" y="20878"/>
                </a:lnTo>
                <a:lnTo>
                  <a:pt x="875957" y="628213"/>
                </a:lnTo>
                <a:lnTo>
                  <a:pt x="833653" y="629790"/>
                </a:lnTo>
                <a:lnTo>
                  <a:pt x="959726" y="670841"/>
                </a:lnTo>
                <a:lnTo>
                  <a:pt x="909099" y="607339"/>
                </a:lnTo>
                <a:lnTo>
                  <a:pt x="890435" y="607339"/>
                </a:lnTo>
                <a:lnTo>
                  <a:pt x="14465" y="0"/>
                </a:lnTo>
                <a:close/>
              </a:path>
              <a:path w="960119" h="671195">
                <a:moveTo>
                  <a:pt x="877074" y="567169"/>
                </a:moveTo>
                <a:lnTo>
                  <a:pt x="890435" y="607339"/>
                </a:lnTo>
                <a:lnTo>
                  <a:pt x="909099" y="607339"/>
                </a:lnTo>
                <a:lnTo>
                  <a:pt x="877074" y="56716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67000" y="3708400"/>
            <a:ext cx="419100" cy="50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795625" y="377902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94200" y="5207000"/>
            <a:ext cx="419100" cy="520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22825" y="528714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41700" y="4927600"/>
            <a:ext cx="431800" cy="50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78262" y="4999812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19600" y="4178300"/>
            <a:ext cx="431800" cy="50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552987" y="42552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43200" y="5245100"/>
            <a:ext cx="431800" cy="50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876588" y="53220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91300" y="4937899"/>
            <a:ext cx="1377950" cy="76200"/>
          </a:xfrm>
          <a:custGeom>
            <a:avLst/>
            <a:gdLst/>
            <a:ahLst/>
            <a:cxnLst/>
            <a:rect l="l" t="t" r="r" b="b"/>
            <a:pathLst>
              <a:path w="1377950" h="76200">
                <a:moveTo>
                  <a:pt x="1250950" y="0"/>
                </a:moveTo>
                <a:lnTo>
                  <a:pt x="1284820" y="25399"/>
                </a:lnTo>
                <a:lnTo>
                  <a:pt x="0" y="25399"/>
                </a:lnTo>
                <a:lnTo>
                  <a:pt x="0" y="50799"/>
                </a:lnTo>
                <a:lnTo>
                  <a:pt x="1284820" y="50799"/>
                </a:lnTo>
                <a:lnTo>
                  <a:pt x="1250950" y="76199"/>
                </a:lnTo>
                <a:lnTo>
                  <a:pt x="1377950" y="38099"/>
                </a:lnTo>
                <a:lnTo>
                  <a:pt x="1250950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98963" y="5249024"/>
            <a:ext cx="500380" cy="467359"/>
          </a:xfrm>
          <a:custGeom>
            <a:avLst/>
            <a:gdLst/>
            <a:ahLst/>
            <a:cxnLst/>
            <a:rect l="l" t="t" r="r" b="b"/>
            <a:pathLst>
              <a:path w="500379" h="467360">
                <a:moveTo>
                  <a:pt x="33947" y="278549"/>
                </a:moveTo>
                <a:lnTo>
                  <a:pt x="0" y="307035"/>
                </a:lnTo>
                <a:lnTo>
                  <a:pt x="134391" y="467183"/>
                </a:lnTo>
                <a:lnTo>
                  <a:pt x="164967" y="441528"/>
                </a:lnTo>
                <a:lnTo>
                  <a:pt x="139090" y="441528"/>
                </a:lnTo>
                <a:lnTo>
                  <a:pt x="26085" y="306857"/>
                </a:lnTo>
                <a:lnTo>
                  <a:pt x="44640" y="291287"/>
                </a:lnTo>
                <a:lnTo>
                  <a:pt x="33947" y="278549"/>
                </a:lnTo>
                <a:close/>
              </a:path>
              <a:path w="500379" h="467360">
                <a:moveTo>
                  <a:pt x="157645" y="425959"/>
                </a:moveTo>
                <a:lnTo>
                  <a:pt x="139090" y="441528"/>
                </a:lnTo>
                <a:lnTo>
                  <a:pt x="164967" y="441528"/>
                </a:lnTo>
                <a:lnTo>
                  <a:pt x="168338" y="438699"/>
                </a:lnTo>
                <a:lnTo>
                  <a:pt x="157645" y="425959"/>
                </a:lnTo>
                <a:close/>
              </a:path>
              <a:path w="500379" h="467360">
                <a:moveTo>
                  <a:pt x="136677" y="347676"/>
                </a:moveTo>
                <a:lnTo>
                  <a:pt x="121666" y="362605"/>
                </a:lnTo>
                <a:lnTo>
                  <a:pt x="129321" y="368992"/>
                </a:lnTo>
                <a:lnTo>
                  <a:pt x="137483" y="373625"/>
                </a:lnTo>
                <a:lnTo>
                  <a:pt x="146151" y="376506"/>
                </a:lnTo>
                <a:lnTo>
                  <a:pt x="155321" y="377633"/>
                </a:lnTo>
                <a:lnTo>
                  <a:pt x="164641" y="376955"/>
                </a:lnTo>
                <a:lnTo>
                  <a:pt x="173740" y="374421"/>
                </a:lnTo>
                <a:lnTo>
                  <a:pt x="182619" y="370030"/>
                </a:lnTo>
                <a:lnTo>
                  <a:pt x="191274" y="363783"/>
                </a:lnTo>
                <a:lnTo>
                  <a:pt x="196246" y="358726"/>
                </a:lnTo>
                <a:lnTo>
                  <a:pt x="167576" y="358726"/>
                </a:lnTo>
                <a:lnTo>
                  <a:pt x="159893" y="358423"/>
                </a:lnTo>
                <a:lnTo>
                  <a:pt x="154120" y="357581"/>
                </a:lnTo>
                <a:lnTo>
                  <a:pt x="148328" y="355509"/>
                </a:lnTo>
                <a:lnTo>
                  <a:pt x="142514" y="352207"/>
                </a:lnTo>
                <a:lnTo>
                  <a:pt x="136677" y="347676"/>
                </a:lnTo>
                <a:close/>
              </a:path>
              <a:path w="500379" h="467360">
                <a:moveTo>
                  <a:pt x="197024" y="283705"/>
                </a:moveTo>
                <a:lnTo>
                  <a:pt x="156654" y="283705"/>
                </a:lnTo>
                <a:lnTo>
                  <a:pt x="163409" y="285161"/>
                </a:lnTo>
                <a:lnTo>
                  <a:pt x="169749" y="288050"/>
                </a:lnTo>
                <a:lnTo>
                  <a:pt x="192007" y="319603"/>
                </a:lnTo>
                <a:lnTo>
                  <a:pt x="192443" y="326961"/>
                </a:lnTo>
                <a:lnTo>
                  <a:pt x="191457" y="334036"/>
                </a:lnTo>
                <a:lnTo>
                  <a:pt x="167576" y="358726"/>
                </a:lnTo>
                <a:lnTo>
                  <a:pt x="196246" y="358726"/>
                </a:lnTo>
                <a:lnTo>
                  <a:pt x="200362" y="354541"/>
                </a:lnTo>
                <a:lnTo>
                  <a:pt x="206748" y="344320"/>
                </a:lnTo>
                <a:lnTo>
                  <a:pt x="210436" y="333120"/>
                </a:lnTo>
                <a:lnTo>
                  <a:pt x="211429" y="320941"/>
                </a:lnTo>
                <a:lnTo>
                  <a:pt x="210321" y="310811"/>
                </a:lnTo>
                <a:lnTo>
                  <a:pt x="207492" y="301145"/>
                </a:lnTo>
                <a:lnTo>
                  <a:pt x="202939" y="291941"/>
                </a:lnTo>
                <a:lnTo>
                  <a:pt x="197024" y="283705"/>
                </a:lnTo>
                <a:close/>
              </a:path>
              <a:path w="500379" h="467360">
                <a:moveTo>
                  <a:pt x="122669" y="207010"/>
                </a:moveTo>
                <a:lnTo>
                  <a:pt x="60337" y="259308"/>
                </a:lnTo>
                <a:lnTo>
                  <a:pt x="102222" y="333883"/>
                </a:lnTo>
                <a:lnTo>
                  <a:pt x="118249" y="323646"/>
                </a:lnTo>
                <a:lnTo>
                  <a:pt x="117525" y="318135"/>
                </a:lnTo>
                <a:lnTo>
                  <a:pt x="118198" y="312585"/>
                </a:lnTo>
                <a:lnTo>
                  <a:pt x="121778" y="303047"/>
                </a:lnTo>
                <a:lnTo>
                  <a:pt x="106502" y="303047"/>
                </a:lnTo>
                <a:lnTo>
                  <a:pt x="84988" y="263690"/>
                </a:lnTo>
                <a:lnTo>
                  <a:pt x="135013" y="221716"/>
                </a:lnTo>
                <a:lnTo>
                  <a:pt x="122669" y="207010"/>
                </a:lnTo>
                <a:close/>
              </a:path>
              <a:path w="500379" h="467360">
                <a:moveTo>
                  <a:pt x="160845" y="263436"/>
                </a:moveTo>
                <a:lnTo>
                  <a:pt x="123596" y="275310"/>
                </a:lnTo>
                <a:lnTo>
                  <a:pt x="106502" y="303047"/>
                </a:lnTo>
                <a:lnTo>
                  <a:pt x="121778" y="303047"/>
                </a:lnTo>
                <a:lnTo>
                  <a:pt x="122402" y="301383"/>
                </a:lnTo>
                <a:lnTo>
                  <a:pt x="125933" y="296506"/>
                </a:lnTo>
                <a:lnTo>
                  <a:pt x="197024" y="283705"/>
                </a:lnTo>
                <a:lnTo>
                  <a:pt x="196659" y="283197"/>
                </a:lnTo>
                <a:lnTo>
                  <a:pt x="188798" y="275260"/>
                </a:lnTo>
                <a:lnTo>
                  <a:pt x="180209" y="269320"/>
                </a:lnTo>
                <a:lnTo>
                  <a:pt x="170891" y="265379"/>
                </a:lnTo>
                <a:lnTo>
                  <a:pt x="160845" y="263436"/>
                </a:lnTo>
                <a:close/>
              </a:path>
              <a:path w="500379" h="467360">
                <a:moveTo>
                  <a:pt x="278222" y="299529"/>
                </a:moveTo>
                <a:lnTo>
                  <a:pt x="263512" y="299529"/>
                </a:lnTo>
                <a:lnTo>
                  <a:pt x="267690" y="304863"/>
                </a:lnTo>
                <a:lnTo>
                  <a:pt x="270179" y="309549"/>
                </a:lnTo>
                <a:lnTo>
                  <a:pt x="271741" y="317665"/>
                </a:lnTo>
                <a:lnTo>
                  <a:pt x="271106" y="321767"/>
                </a:lnTo>
                <a:lnTo>
                  <a:pt x="269049" y="325920"/>
                </a:lnTo>
                <a:lnTo>
                  <a:pt x="278853" y="328917"/>
                </a:lnTo>
                <a:lnTo>
                  <a:pt x="281990" y="322592"/>
                </a:lnTo>
                <a:lnTo>
                  <a:pt x="283044" y="316484"/>
                </a:lnTo>
                <a:lnTo>
                  <a:pt x="280949" y="304736"/>
                </a:lnTo>
                <a:lnTo>
                  <a:pt x="278222" y="299529"/>
                </a:lnTo>
                <a:close/>
              </a:path>
              <a:path w="500379" h="467360">
                <a:moveTo>
                  <a:pt x="257619" y="274612"/>
                </a:moveTo>
                <a:lnTo>
                  <a:pt x="240080" y="289318"/>
                </a:lnTo>
                <a:lnTo>
                  <a:pt x="254787" y="306844"/>
                </a:lnTo>
                <a:lnTo>
                  <a:pt x="263512" y="299529"/>
                </a:lnTo>
                <a:lnTo>
                  <a:pt x="278222" y="299529"/>
                </a:lnTo>
                <a:lnTo>
                  <a:pt x="277723" y="298577"/>
                </a:lnTo>
                <a:lnTo>
                  <a:pt x="257619" y="274612"/>
                </a:lnTo>
                <a:close/>
              </a:path>
              <a:path w="500379" h="467360">
                <a:moveTo>
                  <a:pt x="332411" y="70853"/>
                </a:moveTo>
                <a:lnTo>
                  <a:pt x="314794" y="70853"/>
                </a:lnTo>
                <a:lnTo>
                  <a:pt x="314940" y="82755"/>
                </a:lnTo>
                <a:lnTo>
                  <a:pt x="320260" y="122377"/>
                </a:lnTo>
                <a:lnTo>
                  <a:pt x="332533" y="163015"/>
                </a:lnTo>
                <a:lnTo>
                  <a:pt x="350219" y="198939"/>
                </a:lnTo>
                <a:lnTo>
                  <a:pt x="362343" y="216598"/>
                </a:lnTo>
                <a:lnTo>
                  <a:pt x="378155" y="203327"/>
                </a:lnTo>
                <a:lnTo>
                  <a:pt x="371309" y="193440"/>
                </a:lnTo>
                <a:lnTo>
                  <a:pt x="365191" y="183575"/>
                </a:lnTo>
                <a:lnTo>
                  <a:pt x="344419" y="135399"/>
                </a:lnTo>
                <a:lnTo>
                  <a:pt x="334338" y="90254"/>
                </a:lnTo>
                <a:lnTo>
                  <a:pt x="332714" y="76298"/>
                </a:lnTo>
                <a:lnTo>
                  <a:pt x="332411" y="70853"/>
                </a:lnTo>
                <a:close/>
              </a:path>
              <a:path w="500379" h="467360">
                <a:moveTo>
                  <a:pt x="387426" y="25654"/>
                </a:moveTo>
                <a:lnTo>
                  <a:pt x="361200" y="25654"/>
                </a:lnTo>
                <a:lnTo>
                  <a:pt x="474205" y="160324"/>
                </a:lnTo>
                <a:lnTo>
                  <a:pt x="455650" y="175895"/>
                </a:lnTo>
                <a:lnTo>
                  <a:pt x="466344" y="188633"/>
                </a:lnTo>
                <a:lnTo>
                  <a:pt x="500291" y="160159"/>
                </a:lnTo>
                <a:lnTo>
                  <a:pt x="387426" y="25654"/>
                </a:lnTo>
                <a:close/>
              </a:path>
              <a:path w="500379" h="467360">
                <a:moveTo>
                  <a:pt x="322135" y="39497"/>
                </a:moveTo>
                <a:lnTo>
                  <a:pt x="240995" y="107581"/>
                </a:lnTo>
                <a:lnTo>
                  <a:pt x="253403" y="122377"/>
                </a:lnTo>
                <a:lnTo>
                  <a:pt x="314794" y="70853"/>
                </a:lnTo>
                <a:lnTo>
                  <a:pt x="332411" y="70853"/>
                </a:lnTo>
                <a:lnTo>
                  <a:pt x="331995" y="63366"/>
                </a:lnTo>
                <a:lnTo>
                  <a:pt x="332181" y="51460"/>
                </a:lnTo>
                <a:lnTo>
                  <a:pt x="322135" y="39497"/>
                </a:lnTo>
                <a:close/>
              </a:path>
              <a:path w="500379" h="467360">
                <a:moveTo>
                  <a:pt x="365899" y="0"/>
                </a:moveTo>
                <a:lnTo>
                  <a:pt x="331952" y="28486"/>
                </a:lnTo>
                <a:lnTo>
                  <a:pt x="342646" y="41224"/>
                </a:lnTo>
                <a:lnTo>
                  <a:pt x="361200" y="25654"/>
                </a:lnTo>
                <a:lnTo>
                  <a:pt x="387426" y="25654"/>
                </a:lnTo>
                <a:lnTo>
                  <a:pt x="365899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57789" y="3965130"/>
            <a:ext cx="452755" cy="405130"/>
          </a:xfrm>
          <a:custGeom>
            <a:avLst/>
            <a:gdLst/>
            <a:ahLst/>
            <a:cxnLst/>
            <a:rect l="l" t="t" r="r" b="b"/>
            <a:pathLst>
              <a:path w="452754" h="405129">
                <a:moveTo>
                  <a:pt x="88861" y="116725"/>
                </a:moveTo>
                <a:lnTo>
                  <a:pt x="84904" y="124588"/>
                </a:lnTo>
                <a:lnTo>
                  <a:pt x="82538" y="132594"/>
                </a:lnTo>
                <a:lnTo>
                  <a:pt x="81766" y="140742"/>
                </a:lnTo>
                <a:lnTo>
                  <a:pt x="82588" y="149034"/>
                </a:lnTo>
                <a:lnTo>
                  <a:pt x="109733" y="182732"/>
                </a:lnTo>
                <a:lnTo>
                  <a:pt x="127745" y="188009"/>
                </a:lnTo>
                <a:lnTo>
                  <a:pt x="137147" y="187832"/>
                </a:lnTo>
                <a:lnTo>
                  <a:pt x="146205" y="185914"/>
                </a:lnTo>
                <a:lnTo>
                  <a:pt x="154312" y="182368"/>
                </a:lnTo>
                <a:lnTo>
                  <a:pt x="161469" y="177199"/>
                </a:lnTo>
                <a:lnTo>
                  <a:pt x="165739" y="172529"/>
                </a:lnTo>
                <a:lnTo>
                  <a:pt x="124218" y="172529"/>
                </a:lnTo>
                <a:lnTo>
                  <a:pt x="116801" y="170586"/>
                </a:lnTo>
                <a:lnTo>
                  <a:pt x="104444" y="161277"/>
                </a:lnTo>
                <a:lnTo>
                  <a:pt x="100990" y="155879"/>
                </a:lnTo>
                <a:lnTo>
                  <a:pt x="98501" y="142811"/>
                </a:lnTo>
                <a:lnTo>
                  <a:pt x="100101" y="134886"/>
                </a:lnTo>
                <a:lnTo>
                  <a:pt x="104559" y="125577"/>
                </a:lnTo>
                <a:lnTo>
                  <a:pt x="88861" y="116725"/>
                </a:lnTo>
                <a:close/>
              </a:path>
              <a:path w="452754" h="405129">
                <a:moveTo>
                  <a:pt x="146342" y="102273"/>
                </a:moveTo>
                <a:lnTo>
                  <a:pt x="135318" y="113601"/>
                </a:lnTo>
                <a:lnTo>
                  <a:pt x="140131" y="115569"/>
                </a:lnTo>
                <a:lnTo>
                  <a:pt x="143878" y="117563"/>
                </a:lnTo>
                <a:lnTo>
                  <a:pt x="153183" y="124588"/>
                </a:lnTo>
                <a:lnTo>
                  <a:pt x="157022" y="130797"/>
                </a:lnTo>
                <a:lnTo>
                  <a:pt x="159169" y="145757"/>
                </a:lnTo>
                <a:lnTo>
                  <a:pt x="157238" y="152768"/>
                </a:lnTo>
                <a:lnTo>
                  <a:pt x="147129" y="166179"/>
                </a:lnTo>
                <a:lnTo>
                  <a:pt x="140474" y="170205"/>
                </a:lnTo>
                <a:lnTo>
                  <a:pt x="124218" y="172529"/>
                </a:lnTo>
                <a:lnTo>
                  <a:pt x="165739" y="172529"/>
                </a:lnTo>
                <a:lnTo>
                  <a:pt x="167678" y="170408"/>
                </a:lnTo>
                <a:lnTo>
                  <a:pt x="173329" y="162902"/>
                </a:lnTo>
                <a:lnTo>
                  <a:pt x="176136" y="155219"/>
                </a:lnTo>
                <a:lnTo>
                  <a:pt x="176047" y="139509"/>
                </a:lnTo>
                <a:lnTo>
                  <a:pt x="173189" y="132194"/>
                </a:lnTo>
                <a:lnTo>
                  <a:pt x="167512" y="125437"/>
                </a:lnTo>
                <a:lnTo>
                  <a:pt x="184648" y="125437"/>
                </a:lnTo>
                <a:lnTo>
                  <a:pt x="192684" y="122542"/>
                </a:lnTo>
                <a:lnTo>
                  <a:pt x="197472" y="118986"/>
                </a:lnTo>
                <a:lnTo>
                  <a:pt x="202542" y="112267"/>
                </a:lnTo>
                <a:lnTo>
                  <a:pt x="175755" y="112267"/>
                </a:lnTo>
                <a:lnTo>
                  <a:pt x="161251" y="111277"/>
                </a:lnTo>
                <a:lnTo>
                  <a:pt x="154597" y="108737"/>
                </a:lnTo>
                <a:lnTo>
                  <a:pt x="147929" y="103720"/>
                </a:lnTo>
                <a:lnTo>
                  <a:pt x="147205" y="103098"/>
                </a:lnTo>
                <a:lnTo>
                  <a:pt x="146342" y="102273"/>
                </a:lnTo>
                <a:close/>
              </a:path>
              <a:path w="452754" h="405129">
                <a:moveTo>
                  <a:pt x="111848" y="0"/>
                </a:moveTo>
                <a:lnTo>
                  <a:pt x="0" y="148412"/>
                </a:lnTo>
                <a:lnTo>
                  <a:pt x="31457" y="172123"/>
                </a:lnTo>
                <a:lnTo>
                  <a:pt x="40360" y="160312"/>
                </a:lnTo>
                <a:lnTo>
                  <a:pt x="23164" y="147358"/>
                </a:lnTo>
                <a:lnTo>
                  <a:pt x="117208" y="22555"/>
                </a:lnTo>
                <a:lnTo>
                  <a:pt x="141773" y="22555"/>
                </a:lnTo>
                <a:lnTo>
                  <a:pt x="111848" y="0"/>
                </a:lnTo>
                <a:close/>
              </a:path>
              <a:path w="452754" h="405129">
                <a:moveTo>
                  <a:pt x="184648" y="125437"/>
                </a:moveTo>
                <a:lnTo>
                  <a:pt x="167512" y="125437"/>
                </a:lnTo>
                <a:lnTo>
                  <a:pt x="174637" y="126987"/>
                </a:lnTo>
                <a:lnTo>
                  <a:pt x="181089" y="126720"/>
                </a:lnTo>
                <a:lnTo>
                  <a:pt x="184648" y="125437"/>
                </a:lnTo>
                <a:close/>
              </a:path>
              <a:path w="452754" h="405129">
                <a:moveTo>
                  <a:pt x="197417" y="64211"/>
                </a:moveTo>
                <a:lnTo>
                  <a:pt x="170014" y="64211"/>
                </a:lnTo>
                <a:lnTo>
                  <a:pt x="175945" y="65951"/>
                </a:lnTo>
                <a:lnTo>
                  <a:pt x="187096" y="74345"/>
                </a:lnTo>
                <a:lnTo>
                  <a:pt x="190373" y="79501"/>
                </a:lnTo>
                <a:lnTo>
                  <a:pt x="192277" y="91706"/>
                </a:lnTo>
                <a:lnTo>
                  <a:pt x="190779" y="97370"/>
                </a:lnTo>
                <a:lnTo>
                  <a:pt x="181863" y="109207"/>
                </a:lnTo>
                <a:lnTo>
                  <a:pt x="175755" y="112267"/>
                </a:lnTo>
                <a:lnTo>
                  <a:pt x="202542" y="112267"/>
                </a:lnTo>
                <a:lnTo>
                  <a:pt x="205244" y="108686"/>
                </a:lnTo>
                <a:lnTo>
                  <a:pt x="207594" y="102628"/>
                </a:lnTo>
                <a:lnTo>
                  <a:pt x="209016" y="88963"/>
                </a:lnTo>
                <a:lnTo>
                  <a:pt x="207733" y="82181"/>
                </a:lnTo>
                <a:lnTo>
                  <a:pt x="201167" y="68694"/>
                </a:lnTo>
                <a:lnTo>
                  <a:pt x="197417" y="64211"/>
                </a:lnTo>
                <a:close/>
              </a:path>
              <a:path w="452754" h="405129">
                <a:moveTo>
                  <a:pt x="161010" y="48666"/>
                </a:moveTo>
                <a:lnTo>
                  <a:pt x="153519" y="49832"/>
                </a:lnTo>
                <a:lnTo>
                  <a:pt x="146250" y="52435"/>
                </a:lnTo>
                <a:lnTo>
                  <a:pt x="139204" y="56470"/>
                </a:lnTo>
                <a:lnTo>
                  <a:pt x="132384" y="61937"/>
                </a:lnTo>
                <a:lnTo>
                  <a:pt x="144729" y="75222"/>
                </a:lnTo>
                <a:lnTo>
                  <a:pt x="151041" y="69049"/>
                </a:lnTo>
                <a:lnTo>
                  <a:pt x="157365" y="65608"/>
                </a:lnTo>
                <a:lnTo>
                  <a:pt x="170014" y="64211"/>
                </a:lnTo>
                <a:lnTo>
                  <a:pt x="197417" y="64211"/>
                </a:lnTo>
                <a:lnTo>
                  <a:pt x="196354" y="62941"/>
                </a:lnTo>
                <a:lnTo>
                  <a:pt x="190017" y="58165"/>
                </a:lnTo>
                <a:lnTo>
                  <a:pt x="183032" y="53672"/>
                </a:lnTo>
                <a:lnTo>
                  <a:pt x="175871" y="50592"/>
                </a:lnTo>
                <a:lnTo>
                  <a:pt x="168530" y="48923"/>
                </a:lnTo>
                <a:lnTo>
                  <a:pt x="161010" y="48666"/>
                </a:lnTo>
                <a:close/>
              </a:path>
              <a:path w="452754" h="405129">
                <a:moveTo>
                  <a:pt x="141773" y="22555"/>
                </a:moveTo>
                <a:lnTo>
                  <a:pt x="117208" y="22555"/>
                </a:lnTo>
                <a:lnTo>
                  <a:pt x="134404" y="35509"/>
                </a:lnTo>
                <a:lnTo>
                  <a:pt x="143306" y="23710"/>
                </a:lnTo>
                <a:lnTo>
                  <a:pt x="141773" y="22555"/>
                </a:lnTo>
                <a:close/>
              </a:path>
              <a:path w="452754" h="405129">
                <a:moveTo>
                  <a:pt x="149707" y="237121"/>
                </a:moveTo>
                <a:lnTo>
                  <a:pt x="149072" y="246202"/>
                </a:lnTo>
                <a:lnTo>
                  <a:pt x="155181" y="247662"/>
                </a:lnTo>
                <a:lnTo>
                  <a:pt x="160667" y="247345"/>
                </a:lnTo>
                <a:lnTo>
                  <a:pt x="170434" y="243192"/>
                </a:lnTo>
                <a:lnTo>
                  <a:pt x="175120" y="239166"/>
                </a:lnTo>
                <a:lnTo>
                  <a:pt x="175943" y="238074"/>
                </a:lnTo>
                <a:lnTo>
                  <a:pt x="153708" y="238074"/>
                </a:lnTo>
                <a:lnTo>
                  <a:pt x="149707" y="237121"/>
                </a:lnTo>
                <a:close/>
              </a:path>
              <a:path w="452754" h="405129">
                <a:moveTo>
                  <a:pt x="175615" y="204711"/>
                </a:moveTo>
                <a:lnTo>
                  <a:pt x="163372" y="220954"/>
                </a:lnTo>
                <a:lnTo>
                  <a:pt x="171450" y="227050"/>
                </a:lnTo>
                <a:lnTo>
                  <a:pt x="167678" y="231736"/>
                </a:lnTo>
                <a:lnTo>
                  <a:pt x="164109" y="234822"/>
                </a:lnTo>
                <a:lnTo>
                  <a:pt x="157391" y="237794"/>
                </a:lnTo>
                <a:lnTo>
                  <a:pt x="153708" y="238074"/>
                </a:lnTo>
                <a:lnTo>
                  <a:pt x="175943" y="238074"/>
                </a:lnTo>
                <a:lnTo>
                  <a:pt x="191858" y="216954"/>
                </a:lnTo>
                <a:lnTo>
                  <a:pt x="175615" y="204711"/>
                </a:lnTo>
                <a:close/>
              </a:path>
              <a:path w="452754" h="405129">
                <a:moveTo>
                  <a:pt x="317931" y="369481"/>
                </a:moveTo>
                <a:lnTo>
                  <a:pt x="309041" y="381292"/>
                </a:lnTo>
                <a:lnTo>
                  <a:pt x="340499" y="404990"/>
                </a:lnTo>
                <a:lnTo>
                  <a:pt x="357496" y="382435"/>
                </a:lnTo>
                <a:lnTo>
                  <a:pt x="335127" y="382435"/>
                </a:lnTo>
                <a:lnTo>
                  <a:pt x="317931" y="369481"/>
                </a:lnTo>
                <a:close/>
              </a:path>
              <a:path w="452754" h="405129">
                <a:moveTo>
                  <a:pt x="420877" y="232879"/>
                </a:moveTo>
                <a:lnTo>
                  <a:pt x="411975" y="244678"/>
                </a:lnTo>
                <a:lnTo>
                  <a:pt x="429171" y="257632"/>
                </a:lnTo>
                <a:lnTo>
                  <a:pt x="335127" y="382435"/>
                </a:lnTo>
                <a:lnTo>
                  <a:pt x="357496" y="382435"/>
                </a:lnTo>
                <a:lnTo>
                  <a:pt x="452335" y="256578"/>
                </a:lnTo>
                <a:lnTo>
                  <a:pt x="420877" y="232879"/>
                </a:lnTo>
                <a:close/>
              </a:path>
              <a:path w="452754" h="405129">
                <a:moveTo>
                  <a:pt x="299847" y="233375"/>
                </a:moveTo>
                <a:lnTo>
                  <a:pt x="267291" y="258025"/>
                </a:lnTo>
                <a:lnTo>
                  <a:pt x="262991" y="274693"/>
                </a:lnTo>
                <a:lnTo>
                  <a:pt x="263525" y="283578"/>
                </a:lnTo>
                <a:lnTo>
                  <a:pt x="292252" y="320186"/>
                </a:lnTo>
                <a:lnTo>
                  <a:pt x="309940" y="325567"/>
                </a:lnTo>
                <a:lnTo>
                  <a:pt x="318973" y="325412"/>
                </a:lnTo>
                <a:lnTo>
                  <a:pt x="327626" y="323516"/>
                </a:lnTo>
                <a:lnTo>
                  <a:pt x="335411" y="320036"/>
                </a:lnTo>
                <a:lnTo>
                  <a:pt x="342327" y="314971"/>
                </a:lnTo>
                <a:lnTo>
                  <a:pt x="346642" y="310222"/>
                </a:lnTo>
                <a:lnTo>
                  <a:pt x="306679" y="310222"/>
                </a:lnTo>
                <a:lnTo>
                  <a:pt x="299402" y="308178"/>
                </a:lnTo>
                <a:lnTo>
                  <a:pt x="288201" y="299745"/>
                </a:lnTo>
                <a:lnTo>
                  <a:pt x="284899" y="295617"/>
                </a:lnTo>
                <a:lnTo>
                  <a:pt x="280428" y="285711"/>
                </a:lnTo>
                <a:lnTo>
                  <a:pt x="279780" y="280606"/>
                </a:lnTo>
                <a:lnTo>
                  <a:pt x="281660" y="270090"/>
                </a:lnTo>
                <a:lnTo>
                  <a:pt x="283667" y="265429"/>
                </a:lnTo>
                <a:lnTo>
                  <a:pt x="291744" y="254711"/>
                </a:lnTo>
                <a:lnTo>
                  <a:pt x="298132" y="250824"/>
                </a:lnTo>
                <a:lnTo>
                  <a:pt x="313639" y="248589"/>
                </a:lnTo>
                <a:lnTo>
                  <a:pt x="342872" y="248589"/>
                </a:lnTo>
                <a:lnTo>
                  <a:pt x="342252" y="248411"/>
                </a:lnTo>
                <a:lnTo>
                  <a:pt x="331101" y="240004"/>
                </a:lnTo>
                <a:lnTo>
                  <a:pt x="329523" y="237502"/>
                </a:lnTo>
                <a:lnTo>
                  <a:pt x="316395" y="237502"/>
                </a:lnTo>
                <a:lnTo>
                  <a:pt x="307911" y="234010"/>
                </a:lnTo>
                <a:lnTo>
                  <a:pt x="299847" y="233375"/>
                </a:lnTo>
                <a:close/>
              </a:path>
              <a:path w="452754" h="405129">
                <a:moveTo>
                  <a:pt x="342872" y="248589"/>
                </a:moveTo>
                <a:lnTo>
                  <a:pt x="313639" y="248589"/>
                </a:lnTo>
                <a:lnTo>
                  <a:pt x="320865" y="250570"/>
                </a:lnTo>
                <a:lnTo>
                  <a:pt x="334441" y="260794"/>
                </a:lnTo>
                <a:lnTo>
                  <a:pt x="338480" y="267347"/>
                </a:lnTo>
                <a:lnTo>
                  <a:pt x="340842" y="283222"/>
                </a:lnTo>
                <a:lnTo>
                  <a:pt x="338848" y="290614"/>
                </a:lnTo>
                <a:lnTo>
                  <a:pt x="328587" y="304241"/>
                </a:lnTo>
                <a:lnTo>
                  <a:pt x="322160" y="308152"/>
                </a:lnTo>
                <a:lnTo>
                  <a:pt x="306679" y="310222"/>
                </a:lnTo>
                <a:lnTo>
                  <a:pt x="346642" y="310222"/>
                </a:lnTo>
                <a:lnTo>
                  <a:pt x="348373" y="308317"/>
                </a:lnTo>
                <a:lnTo>
                  <a:pt x="353783" y="301129"/>
                </a:lnTo>
                <a:lnTo>
                  <a:pt x="356590" y="293547"/>
                </a:lnTo>
                <a:lnTo>
                  <a:pt x="356933" y="277583"/>
                </a:lnTo>
                <a:lnTo>
                  <a:pt x="354342" y="269735"/>
                </a:lnTo>
                <a:lnTo>
                  <a:pt x="348957" y="262039"/>
                </a:lnTo>
                <a:lnTo>
                  <a:pt x="370267" y="262039"/>
                </a:lnTo>
                <a:lnTo>
                  <a:pt x="374624" y="260654"/>
                </a:lnTo>
                <a:lnTo>
                  <a:pt x="379564" y="257035"/>
                </a:lnTo>
                <a:lnTo>
                  <a:pt x="383628" y="251637"/>
                </a:lnTo>
                <a:lnTo>
                  <a:pt x="384588" y="250075"/>
                </a:lnTo>
                <a:lnTo>
                  <a:pt x="348056" y="250075"/>
                </a:lnTo>
                <a:lnTo>
                  <a:pt x="342872" y="248589"/>
                </a:lnTo>
                <a:close/>
              </a:path>
              <a:path w="452754" h="405129">
                <a:moveTo>
                  <a:pt x="370267" y="262039"/>
                </a:moveTo>
                <a:lnTo>
                  <a:pt x="348957" y="262039"/>
                </a:lnTo>
                <a:lnTo>
                  <a:pt x="356349" y="264210"/>
                </a:lnTo>
                <a:lnTo>
                  <a:pt x="362953" y="264363"/>
                </a:lnTo>
                <a:lnTo>
                  <a:pt x="370267" y="262039"/>
                </a:lnTo>
                <a:close/>
              </a:path>
              <a:path w="452754" h="405129">
                <a:moveTo>
                  <a:pt x="379626" y="201942"/>
                </a:moveTo>
                <a:lnTo>
                  <a:pt x="352793" y="201942"/>
                </a:lnTo>
                <a:lnTo>
                  <a:pt x="358622" y="203606"/>
                </a:lnTo>
                <a:lnTo>
                  <a:pt x="369455" y="211759"/>
                </a:lnTo>
                <a:lnTo>
                  <a:pt x="372605" y="216941"/>
                </a:lnTo>
                <a:lnTo>
                  <a:pt x="374472" y="229527"/>
                </a:lnTo>
                <a:lnTo>
                  <a:pt x="372973" y="235280"/>
                </a:lnTo>
                <a:lnTo>
                  <a:pt x="365251" y="245529"/>
                </a:lnTo>
                <a:lnTo>
                  <a:pt x="360299" y="248450"/>
                </a:lnTo>
                <a:lnTo>
                  <a:pt x="348056" y="250075"/>
                </a:lnTo>
                <a:lnTo>
                  <a:pt x="384588" y="250075"/>
                </a:lnTo>
                <a:lnTo>
                  <a:pt x="387643" y="245106"/>
                </a:lnTo>
                <a:lnTo>
                  <a:pt x="390139" y="238178"/>
                </a:lnTo>
                <a:lnTo>
                  <a:pt x="391111" y="230873"/>
                </a:lnTo>
                <a:lnTo>
                  <a:pt x="390563" y="223138"/>
                </a:lnTo>
                <a:lnTo>
                  <a:pt x="388470" y="215502"/>
                </a:lnTo>
                <a:lnTo>
                  <a:pt x="384802" y="208408"/>
                </a:lnTo>
                <a:lnTo>
                  <a:pt x="379626" y="201942"/>
                </a:lnTo>
                <a:close/>
              </a:path>
              <a:path w="452754" h="405129">
                <a:moveTo>
                  <a:pt x="349765" y="186158"/>
                </a:moveTo>
                <a:lnTo>
                  <a:pt x="312585" y="206273"/>
                </a:lnTo>
                <a:lnTo>
                  <a:pt x="310045" y="224485"/>
                </a:lnTo>
                <a:lnTo>
                  <a:pt x="312102" y="230873"/>
                </a:lnTo>
                <a:lnTo>
                  <a:pt x="316395" y="237502"/>
                </a:lnTo>
                <a:lnTo>
                  <a:pt x="329523" y="237502"/>
                </a:lnTo>
                <a:lnTo>
                  <a:pt x="327825" y="234810"/>
                </a:lnTo>
                <a:lnTo>
                  <a:pt x="325996" y="222503"/>
                </a:lnTo>
                <a:lnTo>
                  <a:pt x="327609" y="216674"/>
                </a:lnTo>
                <a:lnTo>
                  <a:pt x="335407" y="206324"/>
                </a:lnTo>
                <a:lnTo>
                  <a:pt x="340347" y="203504"/>
                </a:lnTo>
                <a:lnTo>
                  <a:pt x="352793" y="201942"/>
                </a:lnTo>
                <a:lnTo>
                  <a:pt x="379626" y="201942"/>
                </a:lnTo>
                <a:lnTo>
                  <a:pt x="372745" y="195859"/>
                </a:lnTo>
                <a:lnTo>
                  <a:pt x="365143" y="190977"/>
                </a:lnTo>
                <a:lnTo>
                  <a:pt x="357484" y="187744"/>
                </a:lnTo>
                <a:lnTo>
                  <a:pt x="349765" y="18615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77719" y="4090352"/>
            <a:ext cx="460375" cy="383540"/>
          </a:xfrm>
          <a:custGeom>
            <a:avLst/>
            <a:gdLst/>
            <a:ahLst/>
            <a:cxnLst/>
            <a:rect l="l" t="t" r="r" b="b"/>
            <a:pathLst>
              <a:path w="460375" h="383539">
                <a:moveTo>
                  <a:pt x="33401" y="205054"/>
                </a:moveTo>
                <a:lnTo>
                  <a:pt x="0" y="225920"/>
                </a:lnTo>
                <a:lnTo>
                  <a:pt x="98475" y="383514"/>
                </a:lnTo>
                <a:lnTo>
                  <a:pt x="131889" y="362648"/>
                </a:lnTo>
                <a:lnTo>
                  <a:pt x="131182" y="361518"/>
                </a:lnTo>
                <a:lnTo>
                  <a:pt x="105791" y="361518"/>
                </a:lnTo>
                <a:lnTo>
                  <a:pt x="22974" y="228993"/>
                </a:lnTo>
                <a:lnTo>
                  <a:pt x="41236" y="217589"/>
                </a:lnTo>
                <a:lnTo>
                  <a:pt x="33401" y="205054"/>
                </a:lnTo>
                <a:close/>
              </a:path>
              <a:path w="460375" h="383539">
                <a:moveTo>
                  <a:pt x="124053" y="350113"/>
                </a:moveTo>
                <a:lnTo>
                  <a:pt x="105791" y="361518"/>
                </a:lnTo>
                <a:lnTo>
                  <a:pt x="131182" y="361518"/>
                </a:lnTo>
                <a:lnTo>
                  <a:pt x="124053" y="350113"/>
                </a:lnTo>
                <a:close/>
              </a:path>
              <a:path w="460375" h="383539">
                <a:moveTo>
                  <a:pt x="110401" y="165493"/>
                </a:moveTo>
                <a:lnTo>
                  <a:pt x="72642" y="182341"/>
                </a:lnTo>
                <a:lnTo>
                  <a:pt x="63700" y="207659"/>
                </a:lnTo>
                <a:lnTo>
                  <a:pt x="64078" y="215106"/>
                </a:lnTo>
                <a:lnTo>
                  <a:pt x="82981" y="260997"/>
                </a:lnTo>
                <a:lnTo>
                  <a:pt x="115621" y="297945"/>
                </a:lnTo>
                <a:lnTo>
                  <a:pt x="135595" y="305636"/>
                </a:lnTo>
                <a:lnTo>
                  <a:pt x="144618" y="305557"/>
                </a:lnTo>
                <a:lnTo>
                  <a:pt x="153597" y="303279"/>
                </a:lnTo>
                <a:lnTo>
                  <a:pt x="162534" y="298805"/>
                </a:lnTo>
                <a:lnTo>
                  <a:pt x="168732" y="294295"/>
                </a:lnTo>
                <a:lnTo>
                  <a:pt x="172029" y="290995"/>
                </a:lnTo>
                <a:lnTo>
                  <a:pt x="139852" y="290995"/>
                </a:lnTo>
                <a:lnTo>
                  <a:pt x="130924" y="287248"/>
                </a:lnTo>
                <a:lnTo>
                  <a:pt x="98552" y="251269"/>
                </a:lnTo>
                <a:lnTo>
                  <a:pt x="81198" y="213696"/>
                </a:lnTo>
                <a:lnTo>
                  <a:pt x="80352" y="204724"/>
                </a:lnTo>
                <a:lnTo>
                  <a:pt x="80834" y="196219"/>
                </a:lnTo>
                <a:lnTo>
                  <a:pt x="84531" y="189826"/>
                </a:lnTo>
                <a:lnTo>
                  <a:pt x="91490" y="185483"/>
                </a:lnTo>
                <a:lnTo>
                  <a:pt x="96967" y="182930"/>
                </a:lnTo>
                <a:lnTo>
                  <a:pt x="102787" y="181903"/>
                </a:lnTo>
                <a:lnTo>
                  <a:pt x="140954" y="181903"/>
                </a:lnTo>
                <a:lnTo>
                  <a:pt x="136080" y="177253"/>
                </a:lnTo>
                <a:lnTo>
                  <a:pt x="129705" y="172745"/>
                </a:lnTo>
                <a:lnTo>
                  <a:pt x="116928" y="166763"/>
                </a:lnTo>
                <a:lnTo>
                  <a:pt x="110401" y="165493"/>
                </a:lnTo>
                <a:close/>
              </a:path>
              <a:path w="460375" h="383539">
                <a:moveTo>
                  <a:pt x="140954" y="181903"/>
                </a:moveTo>
                <a:lnTo>
                  <a:pt x="102787" y="181903"/>
                </a:lnTo>
                <a:lnTo>
                  <a:pt x="108950" y="182402"/>
                </a:lnTo>
                <a:lnTo>
                  <a:pt x="115455" y="184429"/>
                </a:lnTo>
                <a:lnTo>
                  <a:pt x="147866" y="220459"/>
                </a:lnTo>
                <a:lnTo>
                  <a:pt x="165155" y="257037"/>
                </a:lnTo>
                <a:lnTo>
                  <a:pt x="165989" y="265290"/>
                </a:lnTo>
                <a:lnTo>
                  <a:pt x="165455" y="274980"/>
                </a:lnTo>
                <a:lnTo>
                  <a:pt x="161709" y="282003"/>
                </a:lnTo>
                <a:lnTo>
                  <a:pt x="147802" y="290690"/>
                </a:lnTo>
                <a:lnTo>
                  <a:pt x="139852" y="290995"/>
                </a:lnTo>
                <a:lnTo>
                  <a:pt x="172029" y="290995"/>
                </a:lnTo>
                <a:lnTo>
                  <a:pt x="182691" y="263859"/>
                </a:lnTo>
                <a:lnTo>
                  <a:pt x="182289" y="256417"/>
                </a:lnTo>
                <a:lnTo>
                  <a:pt x="163423" y="210731"/>
                </a:lnTo>
                <a:lnTo>
                  <a:pt x="142430" y="183311"/>
                </a:lnTo>
                <a:lnTo>
                  <a:pt x="140954" y="181903"/>
                </a:lnTo>
                <a:close/>
              </a:path>
              <a:path w="460375" h="383539">
                <a:moveTo>
                  <a:pt x="245381" y="251637"/>
                </a:moveTo>
                <a:lnTo>
                  <a:pt x="233337" y="251637"/>
                </a:lnTo>
                <a:lnTo>
                  <a:pt x="236347" y="256844"/>
                </a:lnTo>
                <a:lnTo>
                  <a:pt x="237959" y="261289"/>
                </a:lnTo>
                <a:lnTo>
                  <a:pt x="238328" y="268617"/>
                </a:lnTo>
                <a:lnTo>
                  <a:pt x="237261" y="272148"/>
                </a:lnTo>
                <a:lnTo>
                  <a:pt x="234937" y="275551"/>
                </a:lnTo>
                <a:lnTo>
                  <a:pt x="243192" y="279400"/>
                </a:lnTo>
                <a:lnTo>
                  <a:pt x="246748" y="274218"/>
                </a:lnTo>
                <a:lnTo>
                  <a:pt x="248424" y="268986"/>
                </a:lnTo>
                <a:lnTo>
                  <a:pt x="248031" y="258381"/>
                </a:lnTo>
                <a:lnTo>
                  <a:pt x="245960" y="252564"/>
                </a:lnTo>
                <a:lnTo>
                  <a:pt x="245381" y="251637"/>
                </a:lnTo>
                <a:close/>
              </a:path>
              <a:path w="460375" h="383539">
                <a:moveTo>
                  <a:pt x="231216" y="228968"/>
                </a:moveTo>
                <a:lnTo>
                  <a:pt x="213969" y="239750"/>
                </a:lnTo>
                <a:lnTo>
                  <a:pt x="224751" y="256997"/>
                </a:lnTo>
                <a:lnTo>
                  <a:pt x="233337" y="251637"/>
                </a:lnTo>
                <a:lnTo>
                  <a:pt x="245381" y="251637"/>
                </a:lnTo>
                <a:lnTo>
                  <a:pt x="231216" y="228968"/>
                </a:lnTo>
                <a:close/>
              </a:path>
              <a:path w="460375" h="383539">
                <a:moveTo>
                  <a:pt x="307136" y="157429"/>
                </a:moveTo>
                <a:lnTo>
                  <a:pt x="293255" y="168910"/>
                </a:lnTo>
                <a:lnTo>
                  <a:pt x="299178" y="175420"/>
                </a:lnTo>
                <a:lnTo>
                  <a:pt x="305803" y="180493"/>
                </a:lnTo>
                <a:lnTo>
                  <a:pt x="313133" y="184131"/>
                </a:lnTo>
                <a:lnTo>
                  <a:pt x="321170" y="186334"/>
                </a:lnTo>
                <a:lnTo>
                  <a:pt x="329520" y="187006"/>
                </a:lnTo>
                <a:lnTo>
                  <a:pt x="337807" y="186034"/>
                </a:lnTo>
                <a:lnTo>
                  <a:pt x="346026" y="183421"/>
                </a:lnTo>
                <a:lnTo>
                  <a:pt x="354177" y="179171"/>
                </a:lnTo>
                <a:lnTo>
                  <a:pt x="362352" y="173084"/>
                </a:lnTo>
                <a:lnTo>
                  <a:pt x="363720" y="171615"/>
                </a:lnTo>
                <a:lnTo>
                  <a:pt x="334149" y="171615"/>
                </a:lnTo>
                <a:lnTo>
                  <a:pt x="321068" y="169265"/>
                </a:lnTo>
                <a:lnTo>
                  <a:pt x="314236" y="164934"/>
                </a:lnTo>
                <a:lnTo>
                  <a:pt x="307136" y="157429"/>
                </a:lnTo>
                <a:close/>
              </a:path>
              <a:path w="460375" h="383539">
                <a:moveTo>
                  <a:pt x="375301" y="21996"/>
                </a:moveTo>
                <a:lnTo>
                  <a:pt x="354253" y="21996"/>
                </a:lnTo>
                <a:lnTo>
                  <a:pt x="437057" y="154520"/>
                </a:lnTo>
                <a:lnTo>
                  <a:pt x="418795" y="165925"/>
                </a:lnTo>
                <a:lnTo>
                  <a:pt x="426631" y="178473"/>
                </a:lnTo>
                <a:lnTo>
                  <a:pt x="460032" y="157594"/>
                </a:lnTo>
                <a:lnTo>
                  <a:pt x="375301" y="21996"/>
                </a:lnTo>
                <a:close/>
              </a:path>
              <a:path w="460375" h="383539">
                <a:moveTo>
                  <a:pt x="368962" y="110324"/>
                </a:moveTo>
                <a:lnTo>
                  <a:pt x="330822" y="110324"/>
                </a:lnTo>
                <a:lnTo>
                  <a:pt x="345554" y="113677"/>
                </a:lnTo>
                <a:lnTo>
                  <a:pt x="351409" y="117995"/>
                </a:lnTo>
                <a:lnTo>
                  <a:pt x="360311" y="132245"/>
                </a:lnTo>
                <a:lnTo>
                  <a:pt x="361683" y="139890"/>
                </a:lnTo>
                <a:lnTo>
                  <a:pt x="358025" y="155892"/>
                </a:lnTo>
                <a:lnTo>
                  <a:pt x="353555" y="162128"/>
                </a:lnTo>
                <a:lnTo>
                  <a:pt x="340423" y="170332"/>
                </a:lnTo>
                <a:lnTo>
                  <a:pt x="334149" y="171615"/>
                </a:lnTo>
                <a:lnTo>
                  <a:pt x="363720" y="171615"/>
                </a:lnTo>
                <a:lnTo>
                  <a:pt x="368873" y="166081"/>
                </a:lnTo>
                <a:lnTo>
                  <a:pt x="373738" y="158158"/>
                </a:lnTo>
                <a:lnTo>
                  <a:pt x="376948" y="149313"/>
                </a:lnTo>
                <a:lnTo>
                  <a:pt x="378401" y="140169"/>
                </a:lnTo>
                <a:lnTo>
                  <a:pt x="377996" y="131330"/>
                </a:lnTo>
                <a:lnTo>
                  <a:pt x="375734" y="122796"/>
                </a:lnTo>
                <a:lnTo>
                  <a:pt x="371614" y="114566"/>
                </a:lnTo>
                <a:lnTo>
                  <a:pt x="368962" y="110324"/>
                </a:lnTo>
                <a:close/>
              </a:path>
              <a:path w="460375" h="383539">
                <a:moveTo>
                  <a:pt x="329596" y="60807"/>
                </a:moveTo>
                <a:lnTo>
                  <a:pt x="294881" y="60807"/>
                </a:lnTo>
                <a:lnTo>
                  <a:pt x="306959" y="63398"/>
                </a:lnTo>
                <a:lnTo>
                  <a:pt x="311708" y="66827"/>
                </a:lnTo>
                <a:lnTo>
                  <a:pt x="319557" y="79387"/>
                </a:lnTo>
                <a:lnTo>
                  <a:pt x="320070" y="84577"/>
                </a:lnTo>
                <a:lnTo>
                  <a:pt x="320136" y="86398"/>
                </a:lnTo>
                <a:lnTo>
                  <a:pt x="314109" y="99377"/>
                </a:lnTo>
                <a:lnTo>
                  <a:pt x="309359" y="104686"/>
                </a:lnTo>
                <a:lnTo>
                  <a:pt x="302285" y="109105"/>
                </a:lnTo>
                <a:lnTo>
                  <a:pt x="301434" y="109550"/>
                </a:lnTo>
                <a:lnTo>
                  <a:pt x="300355" y="110070"/>
                </a:lnTo>
                <a:lnTo>
                  <a:pt x="306984" y="124421"/>
                </a:lnTo>
                <a:lnTo>
                  <a:pt x="310553" y="120637"/>
                </a:lnTo>
                <a:lnTo>
                  <a:pt x="313753" y="117843"/>
                </a:lnTo>
                <a:lnTo>
                  <a:pt x="323634" y="111683"/>
                </a:lnTo>
                <a:lnTo>
                  <a:pt x="330822" y="110324"/>
                </a:lnTo>
                <a:lnTo>
                  <a:pt x="368962" y="110324"/>
                </a:lnTo>
                <a:lnTo>
                  <a:pt x="366636" y="106603"/>
                </a:lnTo>
                <a:lnTo>
                  <a:pt x="360476" y="101231"/>
                </a:lnTo>
                <a:lnTo>
                  <a:pt x="353510" y="98602"/>
                </a:lnTo>
                <a:lnTo>
                  <a:pt x="329577" y="98602"/>
                </a:lnTo>
                <a:lnTo>
                  <a:pt x="333578" y="92519"/>
                </a:lnTo>
                <a:lnTo>
                  <a:pt x="335554" y="86639"/>
                </a:lnTo>
                <a:lnTo>
                  <a:pt x="335673" y="84577"/>
                </a:lnTo>
                <a:lnTo>
                  <a:pt x="335889" y="74066"/>
                </a:lnTo>
                <a:lnTo>
                  <a:pt x="334289" y="68326"/>
                </a:lnTo>
                <a:lnTo>
                  <a:pt x="329596" y="60807"/>
                </a:lnTo>
                <a:close/>
              </a:path>
              <a:path w="460375" h="383539">
                <a:moveTo>
                  <a:pt x="303606" y="45554"/>
                </a:moveTo>
                <a:lnTo>
                  <a:pt x="262696" y="63981"/>
                </a:lnTo>
                <a:lnTo>
                  <a:pt x="253837" y="92519"/>
                </a:lnTo>
                <a:lnTo>
                  <a:pt x="255046" y="100321"/>
                </a:lnTo>
                <a:lnTo>
                  <a:pt x="257708" y="108648"/>
                </a:lnTo>
                <a:lnTo>
                  <a:pt x="274535" y="101879"/>
                </a:lnTo>
                <a:lnTo>
                  <a:pt x="271030" y="93776"/>
                </a:lnTo>
                <a:lnTo>
                  <a:pt x="270078" y="86639"/>
                </a:lnTo>
                <a:lnTo>
                  <a:pt x="273304" y="74333"/>
                </a:lnTo>
                <a:lnTo>
                  <a:pt x="277063" y="69405"/>
                </a:lnTo>
                <a:lnTo>
                  <a:pt x="288899" y="62014"/>
                </a:lnTo>
                <a:lnTo>
                  <a:pt x="294881" y="60807"/>
                </a:lnTo>
                <a:lnTo>
                  <a:pt x="329596" y="60807"/>
                </a:lnTo>
                <a:lnTo>
                  <a:pt x="327456" y="57378"/>
                </a:lnTo>
                <a:lnTo>
                  <a:pt x="322643" y="53022"/>
                </a:lnTo>
                <a:lnTo>
                  <a:pt x="310400" y="46786"/>
                </a:lnTo>
                <a:lnTo>
                  <a:pt x="303606" y="45554"/>
                </a:lnTo>
                <a:close/>
              </a:path>
              <a:path w="460375" h="383539">
                <a:moveTo>
                  <a:pt x="345770" y="95681"/>
                </a:moveTo>
                <a:lnTo>
                  <a:pt x="337921" y="95732"/>
                </a:lnTo>
                <a:lnTo>
                  <a:pt x="329577" y="98602"/>
                </a:lnTo>
                <a:lnTo>
                  <a:pt x="353510" y="98602"/>
                </a:lnTo>
                <a:lnTo>
                  <a:pt x="345770" y="95681"/>
                </a:lnTo>
                <a:close/>
              </a:path>
              <a:path w="460375" h="383539">
                <a:moveTo>
                  <a:pt x="361556" y="0"/>
                </a:moveTo>
                <a:lnTo>
                  <a:pt x="328155" y="20866"/>
                </a:lnTo>
                <a:lnTo>
                  <a:pt x="335991" y="33401"/>
                </a:lnTo>
                <a:lnTo>
                  <a:pt x="354253" y="21996"/>
                </a:lnTo>
                <a:lnTo>
                  <a:pt x="375301" y="21996"/>
                </a:lnTo>
                <a:lnTo>
                  <a:pt x="361556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577192" y="4532223"/>
            <a:ext cx="243656" cy="478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[3,</a:t>
            </a:r>
            <a:r>
              <a:rPr sz="16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5]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00008" y="5020462"/>
            <a:ext cx="463550" cy="369570"/>
          </a:xfrm>
          <a:custGeom>
            <a:avLst/>
            <a:gdLst/>
            <a:ahLst/>
            <a:cxnLst/>
            <a:rect l="l" t="t" r="r" b="b"/>
            <a:pathLst>
              <a:path w="463550" h="369570">
                <a:moveTo>
                  <a:pt x="156671" y="41711"/>
                </a:moveTo>
                <a:lnTo>
                  <a:pt x="118286" y="62144"/>
                </a:lnTo>
                <a:lnTo>
                  <a:pt x="91201" y="106697"/>
                </a:lnTo>
                <a:lnTo>
                  <a:pt x="83161" y="136045"/>
                </a:lnTo>
                <a:lnTo>
                  <a:pt x="83578" y="148285"/>
                </a:lnTo>
                <a:lnTo>
                  <a:pt x="112104" y="180728"/>
                </a:lnTo>
                <a:lnTo>
                  <a:pt x="125749" y="183385"/>
                </a:lnTo>
                <a:lnTo>
                  <a:pt x="132448" y="182803"/>
                </a:lnTo>
                <a:lnTo>
                  <a:pt x="158506" y="168630"/>
                </a:lnTo>
                <a:lnTo>
                  <a:pt x="119456" y="168630"/>
                </a:lnTo>
                <a:lnTo>
                  <a:pt x="105105" y="160667"/>
                </a:lnTo>
                <a:lnTo>
                  <a:pt x="100990" y="153873"/>
                </a:lnTo>
                <a:lnTo>
                  <a:pt x="99936" y="144246"/>
                </a:lnTo>
                <a:lnTo>
                  <a:pt x="100325" y="136045"/>
                </a:lnTo>
                <a:lnTo>
                  <a:pt x="115709" y="98488"/>
                </a:lnTo>
                <a:lnTo>
                  <a:pt x="140162" y="65091"/>
                </a:lnTo>
                <a:lnTo>
                  <a:pt x="155244" y="56299"/>
                </a:lnTo>
                <a:lnTo>
                  <a:pt x="189373" y="56299"/>
                </a:lnTo>
                <a:lnTo>
                  <a:pt x="189217" y="56057"/>
                </a:lnTo>
                <a:lnTo>
                  <a:pt x="183997" y="51371"/>
                </a:lnTo>
                <a:lnTo>
                  <a:pt x="177164" y="47586"/>
                </a:lnTo>
                <a:lnTo>
                  <a:pt x="170259" y="44367"/>
                </a:lnTo>
                <a:lnTo>
                  <a:pt x="163428" y="42408"/>
                </a:lnTo>
                <a:lnTo>
                  <a:pt x="156671" y="41711"/>
                </a:lnTo>
                <a:close/>
              </a:path>
              <a:path w="463550" h="369570">
                <a:moveTo>
                  <a:pt x="90106" y="0"/>
                </a:moveTo>
                <a:lnTo>
                  <a:pt x="0" y="162534"/>
                </a:lnTo>
                <a:lnTo>
                  <a:pt x="34455" y="181635"/>
                </a:lnTo>
                <a:lnTo>
                  <a:pt x="41630" y="168706"/>
                </a:lnTo>
                <a:lnTo>
                  <a:pt x="22796" y="158267"/>
                </a:lnTo>
                <a:lnTo>
                  <a:pt x="98551" y="21589"/>
                </a:lnTo>
                <a:lnTo>
                  <a:pt x="123169" y="21589"/>
                </a:lnTo>
                <a:lnTo>
                  <a:pt x="124548" y="19100"/>
                </a:lnTo>
                <a:lnTo>
                  <a:pt x="90106" y="0"/>
                </a:lnTo>
                <a:close/>
              </a:path>
              <a:path w="463550" h="369570">
                <a:moveTo>
                  <a:pt x="189373" y="56299"/>
                </a:moveTo>
                <a:lnTo>
                  <a:pt x="155244" y="56299"/>
                </a:lnTo>
                <a:lnTo>
                  <a:pt x="162648" y="56438"/>
                </a:lnTo>
                <a:lnTo>
                  <a:pt x="177114" y="64452"/>
                </a:lnTo>
                <a:lnTo>
                  <a:pt x="181292" y="71272"/>
                </a:lnTo>
                <a:lnTo>
                  <a:pt x="182371" y="80873"/>
                </a:lnTo>
                <a:lnTo>
                  <a:pt x="181985" y="89129"/>
                </a:lnTo>
                <a:lnTo>
                  <a:pt x="166560" y="126669"/>
                </a:lnTo>
                <a:lnTo>
                  <a:pt x="142959" y="159532"/>
                </a:lnTo>
                <a:lnTo>
                  <a:pt x="119456" y="168630"/>
                </a:lnTo>
                <a:lnTo>
                  <a:pt x="158506" y="168630"/>
                </a:lnTo>
                <a:lnTo>
                  <a:pt x="182625" y="135572"/>
                </a:lnTo>
                <a:lnTo>
                  <a:pt x="198640" y="95427"/>
                </a:lnTo>
                <a:lnTo>
                  <a:pt x="199504" y="87655"/>
                </a:lnTo>
                <a:lnTo>
                  <a:pt x="198526" y="73583"/>
                </a:lnTo>
                <a:lnTo>
                  <a:pt x="196469" y="67259"/>
                </a:lnTo>
                <a:lnTo>
                  <a:pt x="189373" y="56299"/>
                </a:lnTo>
                <a:close/>
              </a:path>
              <a:path w="463550" h="369570">
                <a:moveTo>
                  <a:pt x="123169" y="21589"/>
                </a:moveTo>
                <a:lnTo>
                  <a:pt x="98551" y="21589"/>
                </a:lnTo>
                <a:lnTo>
                  <a:pt x="117386" y="32029"/>
                </a:lnTo>
                <a:lnTo>
                  <a:pt x="123169" y="21589"/>
                </a:lnTo>
                <a:close/>
              </a:path>
              <a:path w="463550" h="369570">
                <a:moveTo>
                  <a:pt x="181737" y="193852"/>
                </a:moveTo>
                <a:lnTo>
                  <a:pt x="171881" y="211632"/>
                </a:lnTo>
                <a:lnTo>
                  <a:pt x="180733" y="216547"/>
                </a:lnTo>
                <a:lnTo>
                  <a:pt x="177634" y="221716"/>
                </a:lnTo>
                <a:lnTo>
                  <a:pt x="174536" y="225272"/>
                </a:lnTo>
                <a:lnTo>
                  <a:pt x="168300" y="229146"/>
                </a:lnTo>
                <a:lnTo>
                  <a:pt x="164693" y="229920"/>
                </a:lnTo>
                <a:lnTo>
                  <a:pt x="160618" y="229920"/>
                </a:lnTo>
                <a:lnTo>
                  <a:pt x="161226" y="238632"/>
                </a:lnTo>
                <a:lnTo>
                  <a:pt x="167474" y="239217"/>
                </a:lnTo>
                <a:lnTo>
                  <a:pt x="172872" y="238150"/>
                </a:lnTo>
                <a:lnTo>
                  <a:pt x="181965" y="232676"/>
                </a:lnTo>
                <a:lnTo>
                  <a:pt x="184389" y="229920"/>
                </a:lnTo>
                <a:lnTo>
                  <a:pt x="164693" y="229920"/>
                </a:lnTo>
                <a:lnTo>
                  <a:pt x="160591" y="229539"/>
                </a:lnTo>
                <a:lnTo>
                  <a:pt x="184724" y="229539"/>
                </a:lnTo>
                <a:lnTo>
                  <a:pt x="186042" y="228041"/>
                </a:lnTo>
                <a:lnTo>
                  <a:pt x="199529" y="203707"/>
                </a:lnTo>
                <a:lnTo>
                  <a:pt x="181737" y="193852"/>
                </a:lnTo>
                <a:close/>
              </a:path>
              <a:path w="463550" h="369570">
                <a:moveTo>
                  <a:pt x="345605" y="337210"/>
                </a:moveTo>
                <a:lnTo>
                  <a:pt x="338442" y="350138"/>
                </a:lnTo>
                <a:lnTo>
                  <a:pt x="372897" y="369227"/>
                </a:lnTo>
                <a:lnTo>
                  <a:pt x="384857" y="347649"/>
                </a:lnTo>
                <a:lnTo>
                  <a:pt x="364439" y="347649"/>
                </a:lnTo>
                <a:lnTo>
                  <a:pt x="345605" y="337210"/>
                </a:lnTo>
                <a:close/>
              </a:path>
              <a:path w="463550" h="369570">
                <a:moveTo>
                  <a:pt x="428536" y="187604"/>
                </a:moveTo>
                <a:lnTo>
                  <a:pt x="421373" y="200532"/>
                </a:lnTo>
                <a:lnTo>
                  <a:pt x="440194" y="210972"/>
                </a:lnTo>
                <a:lnTo>
                  <a:pt x="364439" y="347649"/>
                </a:lnTo>
                <a:lnTo>
                  <a:pt x="384857" y="347649"/>
                </a:lnTo>
                <a:lnTo>
                  <a:pt x="462991" y="206692"/>
                </a:lnTo>
                <a:lnTo>
                  <a:pt x="428536" y="187604"/>
                </a:lnTo>
                <a:close/>
              </a:path>
              <a:path w="463550" h="369570">
                <a:moveTo>
                  <a:pt x="386880" y="164515"/>
                </a:moveTo>
                <a:lnTo>
                  <a:pt x="283133" y="214769"/>
                </a:lnTo>
                <a:lnTo>
                  <a:pt x="275196" y="229095"/>
                </a:lnTo>
                <a:lnTo>
                  <a:pt x="330390" y="259676"/>
                </a:lnTo>
                <a:lnTo>
                  <a:pt x="313499" y="290144"/>
                </a:lnTo>
                <a:lnTo>
                  <a:pt x="329120" y="298792"/>
                </a:lnTo>
                <a:lnTo>
                  <a:pt x="346011" y="268338"/>
                </a:lnTo>
                <a:lnTo>
                  <a:pt x="368464" y="268338"/>
                </a:lnTo>
                <a:lnTo>
                  <a:pt x="371119" y="263550"/>
                </a:lnTo>
                <a:lnTo>
                  <a:pt x="353949" y="254025"/>
                </a:lnTo>
                <a:lnTo>
                  <a:pt x="358749" y="245363"/>
                </a:lnTo>
                <a:lnTo>
                  <a:pt x="338327" y="245363"/>
                </a:lnTo>
                <a:lnTo>
                  <a:pt x="298488" y="223278"/>
                </a:lnTo>
                <a:lnTo>
                  <a:pt x="370116" y="187998"/>
                </a:lnTo>
                <a:lnTo>
                  <a:pt x="390542" y="187998"/>
                </a:lnTo>
                <a:lnTo>
                  <a:pt x="399643" y="171576"/>
                </a:lnTo>
                <a:lnTo>
                  <a:pt x="386880" y="164515"/>
                </a:lnTo>
                <a:close/>
              </a:path>
              <a:path w="463550" h="369570">
                <a:moveTo>
                  <a:pt x="368464" y="268338"/>
                </a:moveTo>
                <a:lnTo>
                  <a:pt x="346011" y="268338"/>
                </a:lnTo>
                <a:lnTo>
                  <a:pt x="363181" y="277863"/>
                </a:lnTo>
                <a:lnTo>
                  <a:pt x="368464" y="268338"/>
                </a:lnTo>
                <a:close/>
              </a:path>
              <a:path w="463550" h="369570">
                <a:moveTo>
                  <a:pt x="390542" y="187998"/>
                </a:moveTo>
                <a:lnTo>
                  <a:pt x="370116" y="187998"/>
                </a:lnTo>
                <a:lnTo>
                  <a:pt x="338327" y="245363"/>
                </a:lnTo>
                <a:lnTo>
                  <a:pt x="358749" y="245363"/>
                </a:lnTo>
                <a:lnTo>
                  <a:pt x="390542" y="18799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1648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7234339" y="1193012"/>
            <a:ext cx="484505" cy="457200"/>
          </a:xfrm>
          <a:custGeom>
            <a:avLst/>
            <a:gdLst/>
            <a:ahLst/>
            <a:cxnLst/>
            <a:rect l="l" t="t" r="r" b="b"/>
            <a:pathLst>
              <a:path w="484504" h="457200">
                <a:moveTo>
                  <a:pt x="208406" y="0"/>
                </a:moveTo>
                <a:lnTo>
                  <a:pt x="148183" y="0"/>
                </a:lnTo>
                <a:lnTo>
                  <a:pt x="67360" y="45250"/>
                </a:lnTo>
                <a:lnTo>
                  <a:pt x="15049" y="127800"/>
                </a:lnTo>
                <a:lnTo>
                  <a:pt x="0" y="202412"/>
                </a:lnTo>
                <a:lnTo>
                  <a:pt x="96672" y="315125"/>
                </a:lnTo>
                <a:lnTo>
                  <a:pt x="230606" y="457200"/>
                </a:lnTo>
                <a:lnTo>
                  <a:pt x="304304" y="442912"/>
                </a:lnTo>
                <a:lnTo>
                  <a:pt x="484187" y="194475"/>
                </a:lnTo>
                <a:lnTo>
                  <a:pt x="446150" y="164312"/>
                </a:lnTo>
                <a:lnTo>
                  <a:pt x="313016" y="75412"/>
                </a:lnTo>
                <a:lnTo>
                  <a:pt x="208406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6114" y="1366050"/>
            <a:ext cx="254000" cy="300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543026" y="0"/>
                </a:moveTo>
                <a:lnTo>
                  <a:pt x="528751" y="0"/>
                </a:lnTo>
                <a:lnTo>
                  <a:pt x="514489" y="2387"/>
                </a:lnTo>
                <a:lnTo>
                  <a:pt x="476440" y="25374"/>
                </a:lnTo>
                <a:lnTo>
                  <a:pt x="25361" y="476440"/>
                </a:lnTo>
                <a:lnTo>
                  <a:pt x="2374" y="514489"/>
                </a:lnTo>
                <a:lnTo>
                  <a:pt x="0" y="528764"/>
                </a:lnTo>
                <a:lnTo>
                  <a:pt x="0" y="543026"/>
                </a:lnTo>
                <a:lnTo>
                  <a:pt x="15062" y="583463"/>
                </a:lnTo>
                <a:lnTo>
                  <a:pt x="49936" y="614375"/>
                </a:lnTo>
                <a:lnTo>
                  <a:pt x="78485" y="622300"/>
                </a:lnTo>
                <a:lnTo>
                  <a:pt x="92748" y="622300"/>
                </a:lnTo>
                <a:lnTo>
                  <a:pt x="133972" y="606450"/>
                </a:lnTo>
                <a:lnTo>
                  <a:pt x="596925" y="145072"/>
                </a:lnTo>
                <a:lnTo>
                  <a:pt x="618337" y="107823"/>
                </a:lnTo>
                <a:lnTo>
                  <a:pt x="622300" y="92760"/>
                </a:lnTo>
                <a:lnTo>
                  <a:pt x="622300" y="78486"/>
                </a:lnTo>
                <a:lnTo>
                  <a:pt x="606450" y="38849"/>
                </a:lnTo>
                <a:lnTo>
                  <a:pt x="571563" y="7937"/>
                </a:lnTo>
                <a:lnTo>
                  <a:pt x="543026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25367" y="476436"/>
                </a:moveTo>
                <a:lnTo>
                  <a:pt x="15062" y="488327"/>
                </a:lnTo>
                <a:lnTo>
                  <a:pt x="7927" y="501011"/>
                </a:lnTo>
                <a:lnTo>
                  <a:pt x="2378" y="514487"/>
                </a:lnTo>
                <a:lnTo>
                  <a:pt x="0" y="528757"/>
                </a:lnTo>
                <a:lnTo>
                  <a:pt x="0" y="543026"/>
                </a:lnTo>
                <a:lnTo>
                  <a:pt x="15062" y="583456"/>
                </a:lnTo>
                <a:lnTo>
                  <a:pt x="49942" y="614373"/>
                </a:lnTo>
                <a:lnTo>
                  <a:pt x="64211" y="618336"/>
                </a:lnTo>
                <a:lnTo>
                  <a:pt x="78481" y="622300"/>
                </a:lnTo>
                <a:lnTo>
                  <a:pt x="92750" y="622300"/>
                </a:lnTo>
                <a:lnTo>
                  <a:pt x="107813" y="618336"/>
                </a:lnTo>
                <a:lnTo>
                  <a:pt x="145071" y="596932"/>
                </a:lnTo>
                <a:lnTo>
                  <a:pt x="596932" y="145071"/>
                </a:lnTo>
                <a:lnTo>
                  <a:pt x="618336" y="107813"/>
                </a:lnTo>
                <a:lnTo>
                  <a:pt x="622300" y="92750"/>
                </a:lnTo>
                <a:lnTo>
                  <a:pt x="622300" y="78481"/>
                </a:lnTo>
                <a:lnTo>
                  <a:pt x="618336" y="64211"/>
                </a:lnTo>
                <a:lnTo>
                  <a:pt x="614373" y="49942"/>
                </a:lnTo>
                <a:lnTo>
                  <a:pt x="583456" y="15062"/>
                </a:lnTo>
                <a:lnTo>
                  <a:pt x="543026" y="0"/>
                </a:lnTo>
                <a:lnTo>
                  <a:pt x="528757" y="0"/>
                </a:lnTo>
                <a:lnTo>
                  <a:pt x="514487" y="2378"/>
                </a:lnTo>
                <a:lnTo>
                  <a:pt x="501011" y="7927"/>
                </a:lnTo>
                <a:lnTo>
                  <a:pt x="488327" y="15062"/>
                </a:lnTo>
                <a:lnTo>
                  <a:pt x="476436" y="25367"/>
                </a:lnTo>
                <a:lnTo>
                  <a:pt x="25367" y="476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351" y="1745462"/>
            <a:ext cx="1329055" cy="1243330"/>
          </a:xfrm>
          <a:custGeom>
            <a:avLst/>
            <a:gdLst/>
            <a:ahLst/>
            <a:cxnLst/>
            <a:rect l="l" t="t" r="r" b="b"/>
            <a:pathLst>
              <a:path w="1329054" h="1243330">
                <a:moveTo>
                  <a:pt x="561241" y="649779"/>
                </a:moveTo>
                <a:lnTo>
                  <a:pt x="597687" y="688987"/>
                </a:lnTo>
                <a:lnTo>
                  <a:pt x="634199" y="738987"/>
                </a:lnTo>
                <a:lnTo>
                  <a:pt x="661187" y="781062"/>
                </a:lnTo>
                <a:lnTo>
                  <a:pt x="667537" y="825512"/>
                </a:lnTo>
                <a:lnTo>
                  <a:pt x="654837" y="888212"/>
                </a:lnTo>
                <a:lnTo>
                  <a:pt x="654050" y="931075"/>
                </a:lnTo>
                <a:lnTo>
                  <a:pt x="660400" y="1001725"/>
                </a:lnTo>
                <a:lnTo>
                  <a:pt x="678649" y="1048550"/>
                </a:lnTo>
                <a:lnTo>
                  <a:pt x="699287" y="1090625"/>
                </a:lnTo>
                <a:lnTo>
                  <a:pt x="750087" y="1140625"/>
                </a:lnTo>
                <a:lnTo>
                  <a:pt x="823112" y="1206512"/>
                </a:lnTo>
                <a:lnTo>
                  <a:pt x="862012" y="1231112"/>
                </a:lnTo>
                <a:lnTo>
                  <a:pt x="953287" y="1243025"/>
                </a:lnTo>
                <a:lnTo>
                  <a:pt x="1054887" y="1220800"/>
                </a:lnTo>
                <a:lnTo>
                  <a:pt x="1107274" y="1207300"/>
                </a:lnTo>
                <a:lnTo>
                  <a:pt x="1270787" y="1056487"/>
                </a:lnTo>
                <a:lnTo>
                  <a:pt x="1288249" y="1025537"/>
                </a:lnTo>
                <a:lnTo>
                  <a:pt x="1323975" y="978700"/>
                </a:lnTo>
                <a:lnTo>
                  <a:pt x="1327150" y="943775"/>
                </a:lnTo>
                <a:lnTo>
                  <a:pt x="1328737" y="891387"/>
                </a:lnTo>
                <a:lnTo>
                  <a:pt x="1321587" y="833450"/>
                </a:lnTo>
                <a:lnTo>
                  <a:pt x="1299362" y="795350"/>
                </a:lnTo>
                <a:lnTo>
                  <a:pt x="1266825" y="750900"/>
                </a:lnTo>
                <a:lnTo>
                  <a:pt x="1191412" y="701687"/>
                </a:lnTo>
                <a:lnTo>
                  <a:pt x="1125537" y="688987"/>
                </a:lnTo>
                <a:lnTo>
                  <a:pt x="1059649" y="673900"/>
                </a:lnTo>
                <a:lnTo>
                  <a:pt x="1001712" y="662787"/>
                </a:lnTo>
                <a:lnTo>
                  <a:pt x="943744" y="652475"/>
                </a:lnTo>
                <a:lnTo>
                  <a:pt x="565150" y="652475"/>
                </a:lnTo>
                <a:lnTo>
                  <a:pt x="561241" y="649779"/>
                </a:lnTo>
                <a:close/>
              </a:path>
              <a:path w="1329054" h="1243330">
                <a:moveTo>
                  <a:pt x="889117" y="643737"/>
                </a:moveTo>
                <a:lnTo>
                  <a:pt x="555625" y="643737"/>
                </a:lnTo>
                <a:lnTo>
                  <a:pt x="565150" y="652475"/>
                </a:lnTo>
                <a:lnTo>
                  <a:pt x="943744" y="652475"/>
                </a:lnTo>
                <a:lnTo>
                  <a:pt x="908050" y="646125"/>
                </a:lnTo>
                <a:lnTo>
                  <a:pt x="889117" y="643737"/>
                </a:lnTo>
                <a:close/>
              </a:path>
              <a:path w="1329054" h="1243330">
                <a:moveTo>
                  <a:pt x="295275" y="0"/>
                </a:moveTo>
                <a:lnTo>
                  <a:pt x="190500" y="98425"/>
                </a:lnTo>
                <a:lnTo>
                  <a:pt x="25400" y="256387"/>
                </a:lnTo>
                <a:lnTo>
                  <a:pt x="0" y="313537"/>
                </a:lnTo>
                <a:lnTo>
                  <a:pt x="0" y="366712"/>
                </a:lnTo>
                <a:lnTo>
                  <a:pt x="15074" y="418312"/>
                </a:lnTo>
                <a:lnTo>
                  <a:pt x="47625" y="471487"/>
                </a:lnTo>
                <a:lnTo>
                  <a:pt x="84924" y="514350"/>
                </a:lnTo>
                <a:lnTo>
                  <a:pt x="149225" y="541337"/>
                </a:lnTo>
                <a:lnTo>
                  <a:pt x="227012" y="571512"/>
                </a:lnTo>
                <a:lnTo>
                  <a:pt x="319874" y="588975"/>
                </a:lnTo>
                <a:lnTo>
                  <a:pt x="387350" y="604050"/>
                </a:lnTo>
                <a:lnTo>
                  <a:pt x="474662" y="608812"/>
                </a:lnTo>
                <a:lnTo>
                  <a:pt x="519112" y="620725"/>
                </a:lnTo>
                <a:lnTo>
                  <a:pt x="561241" y="649779"/>
                </a:lnTo>
                <a:lnTo>
                  <a:pt x="555625" y="643737"/>
                </a:lnTo>
                <a:lnTo>
                  <a:pt x="889117" y="643737"/>
                </a:lnTo>
                <a:lnTo>
                  <a:pt x="813587" y="634212"/>
                </a:lnTo>
                <a:lnTo>
                  <a:pt x="737387" y="611987"/>
                </a:lnTo>
                <a:lnTo>
                  <a:pt x="692150" y="578650"/>
                </a:lnTo>
                <a:lnTo>
                  <a:pt x="658812" y="546112"/>
                </a:lnTo>
                <a:lnTo>
                  <a:pt x="634199" y="500862"/>
                </a:lnTo>
                <a:lnTo>
                  <a:pt x="628650" y="456412"/>
                </a:lnTo>
                <a:lnTo>
                  <a:pt x="622300" y="374650"/>
                </a:lnTo>
                <a:lnTo>
                  <a:pt x="609600" y="303212"/>
                </a:lnTo>
                <a:lnTo>
                  <a:pt x="593725" y="216700"/>
                </a:lnTo>
                <a:lnTo>
                  <a:pt x="566737" y="148437"/>
                </a:lnTo>
                <a:lnTo>
                  <a:pt x="511962" y="78587"/>
                </a:lnTo>
                <a:lnTo>
                  <a:pt x="471487" y="42862"/>
                </a:lnTo>
                <a:lnTo>
                  <a:pt x="400837" y="18262"/>
                </a:lnTo>
                <a:lnTo>
                  <a:pt x="346862" y="7150"/>
                </a:lnTo>
                <a:lnTo>
                  <a:pt x="29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8676" y="2189975"/>
            <a:ext cx="485775" cy="42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6676" y="2759887"/>
            <a:ext cx="579437" cy="233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8814" y="1459725"/>
            <a:ext cx="149225" cy="817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5476" y="1737537"/>
            <a:ext cx="1365250" cy="1270000"/>
          </a:xfrm>
          <a:custGeom>
            <a:avLst/>
            <a:gdLst/>
            <a:ahLst/>
            <a:cxnLst/>
            <a:rect l="l" t="t" r="r" b="b"/>
            <a:pathLst>
              <a:path w="1365250" h="1270000">
                <a:moveTo>
                  <a:pt x="51561" y="228739"/>
                </a:moveTo>
                <a:lnTo>
                  <a:pt x="21412" y="260502"/>
                </a:lnTo>
                <a:lnTo>
                  <a:pt x="7137" y="287515"/>
                </a:lnTo>
                <a:lnTo>
                  <a:pt x="0" y="323253"/>
                </a:lnTo>
                <a:lnTo>
                  <a:pt x="4762" y="361378"/>
                </a:lnTo>
                <a:lnTo>
                  <a:pt x="7137" y="397116"/>
                </a:lnTo>
                <a:lnTo>
                  <a:pt x="20624" y="439216"/>
                </a:lnTo>
                <a:lnTo>
                  <a:pt x="51561" y="485279"/>
                </a:lnTo>
                <a:lnTo>
                  <a:pt x="65836" y="510692"/>
                </a:lnTo>
                <a:lnTo>
                  <a:pt x="88049" y="532142"/>
                </a:lnTo>
                <a:lnTo>
                  <a:pt x="121373" y="549617"/>
                </a:lnTo>
                <a:lnTo>
                  <a:pt x="174523" y="570268"/>
                </a:lnTo>
                <a:lnTo>
                  <a:pt x="230847" y="594093"/>
                </a:lnTo>
                <a:lnTo>
                  <a:pt x="350634" y="617118"/>
                </a:lnTo>
                <a:lnTo>
                  <a:pt x="399021" y="629831"/>
                </a:lnTo>
                <a:lnTo>
                  <a:pt x="439483" y="630631"/>
                </a:lnTo>
                <a:lnTo>
                  <a:pt x="483908" y="632218"/>
                </a:lnTo>
                <a:lnTo>
                  <a:pt x="533095" y="644918"/>
                </a:lnTo>
                <a:lnTo>
                  <a:pt x="559269" y="661606"/>
                </a:lnTo>
                <a:lnTo>
                  <a:pt x="583857" y="685431"/>
                </a:lnTo>
                <a:lnTo>
                  <a:pt x="610831" y="710844"/>
                </a:lnTo>
                <a:lnTo>
                  <a:pt x="632244" y="740232"/>
                </a:lnTo>
                <a:lnTo>
                  <a:pt x="652868" y="774382"/>
                </a:lnTo>
                <a:lnTo>
                  <a:pt x="663981" y="805357"/>
                </a:lnTo>
                <a:lnTo>
                  <a:pt x="663981" y="829983"/>
                </a:lnTo>
                <a:lnTo>
                  <a:pt x="656043" y="872870"/>
                </a:lnTo>
                <a:lnTo>
                  <a:pt x="648906" y="927671"/>
                </a:lnTo>
                <a:lnTo>
                  <a:pt x="655256" y="963409"/>
                </a:lnTo>
                <a:lnTo>
                  <a:pt x="660018" y="1008684"/>
                </a:lnTo>
                <a:lnTo>
                  <a:pt x="674293" y="1057135"/>
                </a:lnTo>
                <a:lnTo>
                  <a:pt x="694131" y="1093673"/>
                </a:lnTo>
                <a:lnTo>
                  <a:pt x="725855" y="1131798"/>
                </a:lnTo>
                <a:lnTo>
                  <a:pt x="771867" y="1181036"/>
                </a:lnTo>
                <a:lnTo>
                  <a:pt x="815505" y="1217574"/>
                </a:lnTo>
                <a:lnTo>
                  <a:pt x="853579" y="1244574"/>
                </a:lnTo>
                <a:lnTo>
                  <a:pt x="898004" y="1264437"/>
                </a:lnTo>
                <a:lnTo>
                  <a:pt x="941628" y="1270000"/>
                </a:lnTo>
                <a:lnTo>
                  <a:pt x="1005090" y="1262849"/>
                </a:lnTo>
                <a:lnTo>
                  <a:pt x="1070140" y="1248549"/>
                </a:lnTo>
                <a:lnTo>
                  <a:pt x="1109014" y="1239012"/>
                </a:lnTo>
                <a:lnTo>
                  <a:pt x="1121900" y="1231074"/>
                </a:lnTo>
                <a:lnTo>
                  <a:pt x="940041" y="1231074"/>
                </a:lnTo>
                <a:lnTo>
                  <a:pt x="901966" y="1223137"/>
                </a:lnTo>
                <a:lnTo>
                  <a:pt x="844854" y="1197711"/>
                </a:lnTo>
                <a:lnTo>
                  <a:pt x="811529" y="1168336"/>
                </a:lnTo>
                <a:lnTo>
                  <a:pt x="736168" y="1096048"/>
                </a:lnTo>
                <a:lnTo>
                  <a:pt x="706031" y="1041247"/>
                </a:lnTo>
                <a:lnTo>
                  <a:pt x="686193" y="961821"/>
                </a:lnTo>
                <a:lnTo>
                  <a:pt x="690956" y="899083"/>
                </a:lnTo>
                <a:lnTo>
                  <a:pt x="697306" y="854608"/>
                </a:lnTo>
                <a:lnTo>
                  <a:pt x="701268" y="826007"/>
                </a:lnTo>
                <a:lnTo>
                  <a:pt x="685393" y="760082"/>
                </a:lnTo>
                <a:lnTo>
                  <a:pt x="662393" y="723557"/>
                </a:lnTo>
                <a:lnTo>
                  <a:pt x="606069" y="659218"/>
                </a:lnTo>
                <a:lnTo>
                  <a:pt x="548957" y="612355"/>
                </a:lnTo>
                <a:lnTo>
                  <a:pt x="499770" y="597268"/>
                </a:lnTo>
                <a:lnTo>
                  <a:pt x="468033" y="597268"/>
                </a:lnTo>
                <a:lnTo>
                  <a:pt x="418058" y="594093"/>
                </a:lnTo>
                <a:lnTo>
                  <a:pt x="369671" y="590118"/>
                </a:lnTo>
                <a:lnTo>
                  <a:pt x="316522" y="573443"/>
                </a:lnTo>
                <a:lnTo>
                  <a:pt x="277647" y="566292"/>
                </a:lnTo>
                <a:lnTo>
                  <a:pt x="177698" y="537692"/>
                </a:lnTo>
                <a:lnTo>
                  <a:pt x="118198" y="510692"/>
                </a:lnTo>
                <a:lnTo>
                  <a:pt x="88849" y="483692"/>
                </a:lnTo>
                <a:lnTo>
                  <a:pt x="68224" y="448741"/>
                </a:lnTo>
                <a:lnTo>
                  <a:pt x="46012" y="410616"/>
                </a:lnTo>
                <a:lnTo>
                  <a:pt x="34112" y="339140"/>
                </a:lnTo>
                <a:lnTo>
                  <a:pt x="47599" y="291477"/>
                </a:lnTo>
                <a:lnTo>
                  <a:pt x="68224" y="249389"/>
                </a:lnTo>
                <a:lnTo>
                  <a:pt x="51561" y="228739"/>
                </a:lnTo>
                <a:close/>
              </a:path>
              <a:path w="1365250" h="1270000">
                <a:moveTo>
                  <a:pt x="469703" y="31762"/>
                </a:moveTo>
                <a:lnTo>
                  <a:pt x="338734" y="31762"/>
                </a:lnTo>
                <a:lnTo>
                  <a:pt x="395846" y="35737"/>
                </a:lnTo>
                <a:lnTo>
                  <a:pt x="442658" y="50025"/>
                </a:lnTo>
                <a:lnTo>
                  <a:pt x="484695" y="74650"/>
                </a:lnTo>
                <a:lnTo>
                  <a:pt x="520395" y="108013"/>
                </a:lnTo>
                <a:lnTo>
                  <a:pt x="550544" y="144551"/>
                </a:lnTo>
                <a:lnTo>
                  <a:pt x="581482" y="192201"/>
                </a:lnTo>
                <a:lnTo>
                  <a:pt x="598131" y="262089"/>
                </a:lnTo>
                <a:lnTo>
                  <a:pt x="605281" y="312927"/>
                </a:lnTo>
                <a:lnTo>
                  <a:pt x="618769" y="391553"/>
                </a:lnTo>
                <a:lnTo>
                  <a:pt x="621931" y="448741"/>
                </a:lnTo>
                <a:lnTo>
                  <a:pt x="625906" y="504342"/>
                </a:lnTo>
                <a:lnTo>
                  <a:pt x="645731" y="540880"/>
                </a:lnTo>
                <a:lnTo>
                  <a:pt x="677468" y="579005"/>
                </a:lnTo>
                <a:lnTo>
                  <a:pt x="735380" y="623481"/>
                </a:lnTo>
                <a:lnTo>
                  <a:pt x="779005" y="645718"/>
                </a:lnTo>
                <a:lnTo>
                  <a:pt x="817879" y="658418"/>
                </a:lnTo>
                <a:lnTo>
                  <a:pt x="880554" y="664781"/>
                </a:lnTo>
                <a:lnTo>
                  <a:pt x="944016" y="672718"/>
                </a:lnTo>
                <a:lnTo>
                  <a:pt x="993990" y="683044"/>
                </a:lnTo>
                <a:lnTo>
                  <a:pt x="1059827" y="695756"/>
                </a:lnTo>
                <a:lnTo>
                  <a:pt x="1128052" y="707669"/>
                </a:lnTo>
                <a:lnTo>
                  <a:pt x="1170101" y="723557"/>
                </a:lnTo>
                <a:lnTo>
                  <a:pt x="1240701" y="747382"/>
                </a:lnTo>
                <a:lnTo>
                  <a:pt x="1297812" y="802982"/>
                </a:lnTo>
                <a:lnTo>
                  <a:pt x="1317650" y="843483"/>
                </a:lnTo>
                <a:lnTo>
                  <a:pt x="1321612" y="883196"/>
                </a:lnTo>
                <a:lnTo>
                  <a:pt x="1319237" y="936409"/>
                </a:lnTo>
                <a:lnTo>
                  <a:pt x="1318437" y="971359"/>
                </a:lnTo>
                <a:lnTo>
                  <a:pt x="1290675" y="1020597"/>
                </a:lnTo>
                <a:lnTo>
                  <a:pt x="1245463" y="1074610"/>
                </a:lnTo>
                <a:lnTo>
                  <a:pt x="1170101" y="1146886"/>
                </a:lnTo>
                <a:lnTo>
                  <a:pt x="1132027" y="1181036"/>
                </a:lnTo>
                <a:lnTo>
                  <a:pt x="1064590" y="1205661"/>
                </a:lnTo>
                <a:lnTo>
                  <a:pt x="1017790" y="1214399"/>
                </a:lnTo>
                <a:lnTo>
                  <a:pt x="977328" y="1227099"/>
                </a:lnTo>
                <a:lnTo>
                  <a:pt x="940041" y="1231074"/>
                </a:lnTo>
                <a:lnTo>
                  <a:pt x="1121900" y="1231074"/>
                </a:lnTo>
                <a:lnTo>
                  <a:pt x="1160576" y="1207249"/>
                </a:lnTo>
                <a:lnTo>
                  <a:pt x="1230388" y="1136561"/>
                </a:lnTo>
                <a:lnTo>
                  <a:pt x="1301788" y="1063485"/>
                </a:lnTo>
                <a:lnTo>
                  <a:pt x="1341450" y="1016634"/>
                </a:lnTo>
                <a:lnTo>
                  <a:pt x="1358112" y="974534"/>
                </a:lnTo>
                <a:lnTo>
                  <a:pt x="1365250" y="917346"/>
                </a:lnTo>
                <a:lnTo>
                  <a:pt x="1360487" y="868108"/>
                </a:lnTo>
                <a:lnTo>
                  <a:pt x="1344625" y="816482"/>
                </a:lnTo>
                <a:lnTo>
                  <a:pt x="1324000" y="779945"/>
                </a:lnTo>
                <a:lnTo>
                  <a:pt x="1295438" y="747382"/>
                </a:lnTo>
                <a:lnTo>
                  <a:pt x="1243876" y="718781"/>
                </a:lnTo>
                <a:lnTo>
                  <a:pt x="1202626" y="694956"/>
                </a:lnTo>
                <a:lnTo>
                  <a:pt x="1163751" y="680669"/>
                </a:lnTo>
                <a:lnTo>
                  <a:pt x="947978" y="639356"/>
                </a:lnTo>
                <a:lnTo>
                  <a:pt x="879754" y="633006"/>
                </a:lnTo>
                <a:lnTo>
                  <a:pt x="798842" y="617918"/>
                </a:lnTo>
                <a:lnTo>
                  <a:pt x="759967" y="603618"/>
                </a:lnTo>
                <a:lnTo>
                  <a:pt x="717130" y="579005"/>
                </a:lnTo>
                <a:lnTo>
                  <a:pt x="671918" y="520230"/>
                </a:lnTo>
                <a:lnTo>
                  <a:pt x="656843" y="422528"/>
                </a:lnTo>
                <a:lnTo>
                  <a:pt x="648906" y="369315"/>
                </a:lnTo>
                <a:lnTo>
                  <a:pt x="638594" y="295452"/>
                </a:lnTo>
                <a:lnTo>
                  <a:pt x="628281" y="249389"/>
                </a:lnTo>
                <a:lnTo>
                  <a:pt x="615594" y="199351"/>
                </a:lnTo>
                <a:lnTo>
                  <a:pt x="596557" y="150901"/>
                </a:lnTo>
                <a:lnTo>
                  <a:pt x="568782" y="108800"/>
                </a:lnTo>
                <a:lnTo>
                  <a:pt x="531507" y="73063"/>
                </a:lnTo>
                <a:lnTo>
                  <a:pt x="495007" y="40500"/>
                </a:lnTo>
                <a:lnTo>
                  <a:pt x="469703" y="31762"/>
                </a:lnTo>
                <a:close/>
              </a:path>
              <a:path w="1365250" h="1270000">
                <a:moveTo>
                  <a:pt x="337146" y="0"/>
                </a:moveTo>
                <a:lnTo>
                  <a:pt x="306997" y="1587"/>
                </a:lnTo>
                <a:lnTo>
                  <a:pt x="235610" y="61150"/>
                </a:lnTo>
                <a:lnTo>
                  <a:pt x="247497" y="82600"/>
                </a:lnTo>
                <a:lnTo>
                  <a:pt x="276859" y="63538"/>
                </a:lnTo>
                <a:lnTo>
                  <a:pt x="309384" y="40500"/>
                </a:lnTo>
                <a:lnTo>
                  <a:pt x="338734" y="31762"/>
                </a:lnTo>
                <a:lnTo>
                  <a:pt x="469703" y="31762"/>
                </a:lnTo>
                <a:lnTo>
                  <a:pt x="448995" y="24612"/>
                </a:lnTo>
                <a:lnTo>
                  <a:pt x="410133" y="5549"/>
                </a:lnTo>
                <a:lnTo>
                  <a:pt x="361734" y="1587"/>
                </a:lnTo>
                <a:lnTo>
                  <a:pt x="337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2401" y="1613700"/>
            <a:ext cx="381000" cy="323850"/>
          </a:xfrm>
          <a:custGeom>
            <a:avLst/>
            <a:gdLst/>
            <a:ahLst/>
            <a:cxnLst/>
            <a:rect l="l" t="t" r="r" b="b"/>
            <a:pathLst>
              <a:path w="381000" h="323850">
                <a:moveTo>
                  <a:pt x="309114" y="246862"/>
                </a:moveTo>
                <a:lnTo>
                  <a:pt x="251091" y="246862"/>
                </a:lnTo>
                <a:lnTo>
                  <a:pt x="354863" y="323850"/>
                </a:lnTo>
                <a:lnTo>
                  <a:pt x="381000" y="316712"/>
                </a:lnTo>
                <a:lnTo>
                  <a:pt x="374662" y="292900"/>
                </a:lnTo>
                <a:lnTo>
                  <a:pt x="309114" y="246862"/>
                </a:lnTo>
                <a:close/>
              </a:path>
              <a:path w="381000" h="323850">
                <a:moveTo>
                  <a:pt x="261391" y="0"/>
                </a:moveTo>
                <a:lnTo>
                  <a:pt x="182968" y="22225"/>
                </a:lnTo>
                <a:lnTo>
                  <a:pt x="117233" y="67475"/>
                </a:lnTo>
                <a:lnTo>
                  <a:pt x="70497" y="107950"/>
                </a:lnTo>
                <a:lnTo>
                  <a:pt x="28511" y="173837"/>
                </a:lnTo>
                <a:lnTo>
                  <a:pt x="0" y="234162"/>
                </a:lnTo>
                <a:lnTo>
                  <a:pt x="19011" y="278612"/>
                </a:lnTo>
                <a:lnTo>
                  <a:pt x="50698" y="302425"/>
                </a:lnTo>
                <a:lnTo>
                  <a:pt x="100596" y="311950"/>
                </a:lnTo>
                <a:lnTo>
                  <a:pt x="171094" y="284962"/>
                </a:lnTo>
                <a:lnTo>
                  <a:pt x="226542" y="265112"/>
                </a:lnTo>
                <a:lnTo>
                  <a:pt x="251091" y="246862"/>
                </a:lnTo>
                <a:lnTo>
                  <a:pt x="309114" y="246862"/>
                </a:lnTo>
                <a:lnTo>
                  <a:pt x="281990" y="227812"/>
                </a:lnTo>
                <a:lnTo>
                  <a:pt x="314464" y="185737"/>
                </a:lnTo>
                <a:lnTo>
                  <a:pt x="346151" y="138112"/>
                </a:lnTo>
                <a:lnTo>
                  <a:pt x="355650" y="87312"/>
                </a:lnTo>
                <a:lnTo>
                  <a:pt x="350100" y="46037"/>
                </a:lnTo>
                <a:lnTo>
                  <a:pt x="318427" y="22225"/>
                </a:lnTo>
                <a:lnTo>
                  <a:pt x="261391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8401" y="1872462"/>
            <a:ext cx="301625" cy="636905"/>
          </a:xfrm>
          <a:custGeom>
            <a:avLst/>
            <a:gdLst/>
            <a:ahLst/>
            <a:cxnLst/>
            <a:rect l="l" t="t" r="r" b="b"/>
            <a:pathLst>
              <a:path w="301625" h="636905">
                <a:moveTo>
                  <a:pt x="228193" y="0"/>
                </a:moveTo>
                <a:lnTo>
                  <a:pt x="173710" y="14287"/>
                </a:lnTo>
                <a:lnTo>
                  <a:pt x="120014" y="58737"/>
                </a:lnTo>
                <a:lnTo>
                  <a:pt x="68694" y="115100"/>
                </a:lnTo>
                <a:lnTo>
                  <a:pt x="27635" y="211937"/>
                </a:lnTo>
                <a:lnTo>
                  <a:pt x="6311" y="305600"/>
                </a:lnTo>
                <a:lnTo>
                  <a:pt x="0" y="387350"/>
                </a:lnTo>
                <a:lnTo>
                  <a:pt x="0" y="478637"/>
                </a:lnTo>
                <a:lnTo>
                  <a:pt x="21310" y="549275"/>
                </a:lnTo>
                <a:lnTo>
                  <a:pt x="80530" y="607225"/>
                </a:lnTo>
                <a:lnTo>
                  <a:pt x="142125" y="633412"/>
                </a:lnTo>
                <a:lnTo>
                  <a:pt x="210032" y="636587"/>
                </a:lnTo>
                <a:lnTo>
                  <a:pt x="241617" y="623887"/>
                </a:lnTo>
                <a:lnTo>
                  <a:pt x="257403" y="561975"/>
                </a:lnTo>
                <a:lnTo>
                  <a:pt x="234505" y="492925"/>
                </a:lnTo>
                <a:lnTo>
                  <a:pt x="210032" y="454025"/>
                </a:lnTo>
                <a:lnTo>
                  <a:pt x="196608" y="388937"/>
                </a:lnTo>
                <a:lnTo>
                  <a:pt x="207657" y="324650"/>
                </a:lnTo>
                <a:lnTo>
                  <a:pt x="229768" y="254000"/>
                </a:lnTo>
                <a:lnTo>
                  <a:pt x="263728" y="199237"/>
                </a:lnTo>
                <a:lnTo>
                  <a:pt x="296887" y="128587"/>
                </a:lnTo>
                <a:lnTo>
                  <a:pt x="301625" y="77000"/>
                </a:lnTo>
                <a:lnTo>
                  <a:pt x="267665" y="26200"/>
                </a:lnTo>
                <a:lnTo>
                  <a:pt x="255041" y="11112"/>
                </a:lnTo>
                <a:lnTo>
                  <a:pt x="228193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8876" y="2334425"/>
            <a:ext cx="306705" cy="717550"/>
          </a:xfrm>
          <a:custGeom>
            <a:avLst/>
            <a:gdLst/>
            <a:ahLst/>
            <a:cxnLst/>
            <a:rect l="l" t="t" r="r" b="b"/>
            <a:pathLst>
              <a:path w="306704" h="717550">
                <a:moveTo>
                  <a:pt x="296411" y="684974"/>
                </a:moveTo>
                <a:lnTo>
                  <a:pt x="124472" y="684974"/>
                </a:lnTo>
                <a:lnTo>
                  <a:pt x="177926" y="697687"/>
                </a:lnTo>
                <a:lnTo>
                  <a:pt x="229793" y="717550"/>
                </a:lnTo>
                <a:lnTo>
                  <a:pt x="259308" y="717550"/>
                </a:lnTo>
                <a:lnTo>
                  <a:pt x="286435" y="697687"/>
                </a:lnTo>
                <a:lnTo>
                  <a:pt x="296411" y="684974"/>
                </a:lnTo>
                <a:close/>
              </a:path>
              <a:path w="306704" h="717550">
                <a:moveTo>
                  <a:pt x="122872" y="0"/>
                </a:moveTo>
                <a:lnTo>
                  <a:pt x="89357" y="2387"/>
                </a:lnTo>
                <a:lnTo>
                  <a:pt x="54254" y="27812"/>
                </a:lnTo>
                <a:lnTo>
                  <a:pt x="47866" y="77088"/>
                </a:lnTo>
                <a:lnTo>
                  <a:pt x="55854" y="174828"/>
                </a:lnTo>
                <a:lnTo>
                  <a:pt x="82181" y="292430"/>
                </a:lnTo>
                <a:lnTo>
                  <a:pt x="90957" y="351231"/>
                </a:lnTo>
                <a:lnTo>
                  <a:pt x="90957" y="406857"/>
                </a:lnTo>
                <a:lnTo>
                  <a:pt x="76593" y="473608"/>
                </a:lnTo>
                <a:lnTo>
                  <a:pt x="47866" y="551472"/>
                </a:lnTo>
                <a:lnTo>
                  <a:pt x="27927" y="594385"/>
                </a:lnTo>
                <a:lnTo>
                  <a:pt x="9575" y="628561"/>
                </a:lnTo>
                <a:lnTo>
                  <a:pt x="0" y="665899"/>
                </a:lnTo>
                <a:lnTo>
                  <a:pt x="7175" y="691337"/>
                </a:lnTo>
                <a:lnTo>
                  <a:pt x="29514" y="697687"/>
                </a:lnTo>
                <a:lnTo>
                  <a:pt x="63030" y="697687"/>
                </a:lnTo>
                <a:lnTo>
                  <a:pt x="124472" y="684974"/>
                </a:lnTo>
                <a:lnTo>
                  <a:pt x="296411" y="684974"/>
                </a:lnTo>
                <a:lnTo>
                  <a:pt x="306387" y="672261"/>
                </a:lnTo>
                <a:lnTo>
                  <a:pt x="293130" y="667499"/>
                </a:lnTo>
                <a:lnTo>
                  <a:pt x="63030" y="667499"/>
                </a:lnTo>
                <a:lnTo>
                  <a:pt x="47866" y="648423"/>
                </a:lnTo>
                <a:lnTo>
                  <a:pt x="55854" y="622198"/>
                </a:lnTo>
                <a:lnTo>
                  <a:pt x="117284" y="464858"/>
                </a:lnTo>
                <a:lnTo>
                  <a:pt x="130848" y="400494"/>
                </a:lnTo>
                <a:lnTo>
                  <a:pt x="135635" y="348843"/>
                </a:lnTo>
                <a:lnTo>
                  <a:pt x="130848" y="299580"/>
                </a:lnTo>
                <a:lnTo>
                  <a:pt x="130848" y="267004"/>
                </a:lnTo>
                <a:lnTo>
                  <a:pt x="129260" y="227266"/>
                </a:lnTo>
                <a:lnTo>
                  <a:pt x="138036" y="156552"/>
                </a:lnTo>
                <a:lnTo>
                  <a:pt x="156387" y="102514"/>
                </a:lnTo>
                <a:lnTo>
                  <a:pt x="156387" y="19075"/>
                </a:lnTo>
                <a:lnTo>
                  <a:pt x="122872" y="0"/>
                </a:lnTo>
                <a:close/>
              </a:path>
              <a:path w="306704" h="717550">
                <a:moveTo>
                  <a:pt x="177926" y="646836"/>
                </a:moveTo>
                <a:lnTo>
                  <a:pt x="95745" y="653186"/>
                </a:lnTo>
                <a:lnTo>
                  <a:pt x="63030" y="667499"/>
                </a:lnTo>
                <a:lnTo>
                  <a:pt x="293130" y="667499"/>
                </a:lnTo>
                <a:lnTo>
                  <a:pt x="257708" y="654773"/>
                </a:lnTo>
                <a:lnTo>
                  <a:pt x="177926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2064" y="2393162"/>
            <a:ext cx="304800" cy="719455"/>
          </a:xfrm>
          <a:custGeom>
            <a:avLst/>
            <a:gdLst/>
            <a:ahLst/>
            <a:cxnLst/>
            <a:rect l="l" t="t" r="r" b="b"/>
            <a:pathLst>
              <a:path w="304800" h="719455">
                <a:moveTo>
                  <a:pt x="294810" y="685774"/>
                </a:moveTo>
                <a:lnTo>
                  <a:pt x="123507" y="685774"/>
                </a:lnTo>
                <a:lnTo>
                  <a:pt x="177342" y="699274"/>
                </a:lnTo>
                <a:lnTo>
                  <a:pt x="228790" y="719137"/>
                </a:lnTo>
                <a:lnTo>
                  <a:pt x="258089" y="719137"/>
                </a:lnTo>
                <a:lnTo>
                  <a:pt x="284213" y="699274"/>
                </a:lnTo>
                <a:lnTo>
                  <a:pt x="294810" y="685774"/>
                </a:lnTo>
                <a:close/>
              </a:path>
              <a:path w="304800" h="719455">
                <a:moveTo>
                  <a:pt x="121919" y="0"/>
                </a:moveTo>
                <a:lnTo>
                  <a:pt x="88671" y="2387"/>
                </a:lnTo>
                <a:lnTo>
                  <a:pt x="54622" y="27812"/>
                </a:lnTo>
                <a:lnTo>
                  <a:pt x="47498" y="77088"/>
                </a:lnTo>
                <a:lnTo>
                  <a:pt x="56210" y="174828"/>
                </a:lnTo>
                <a:lnTo>
                  <a:pt x="82334" y="293217"/>
                </a:lnTo>
                <a:lnTo>
                  <a:pt x="90246" y="352031"/>
                </a:lnTo>
                <a:lnTo>
                  <a:pt x="90246" y="407644"/>
                </a:lnTo>
                <a:lnTo>
                  <a:pt x="75996" y="473608"/>
                </a:lnTo>
                <a:lnTo>
                  <a:pt x="47498" y="551472"/>
                </a:lnTo>
                <a:lnTo>
                  <a:pt x="27711" y="595185"/>
                </a:lnTo>
                <a:lnTo>
                  <a:pt x="9499" y="629348"/>
                </a:lnTo>
                <a:lnTo>
                  <a:pt x="0" y="665899"/>
                </a:lnTo>
                <a:lnTo>
                  <a:pt x="7912" y="692124"/>
                </a:lnTo>
                <a:lnTo>
                  <a:pt x="29286" y="699274"/>
                </a:lnTo>
                <a:lnTo>
                  <a:pt x="62547" y="699274"/>
                </a:lnTo>
                <a:lnTo>
                  <a:pt x="123507" y="685774"/>
                </a:lnTo>
                <a:lnTo>
                  <a:pt x="294810" y="685774"/>
                </a:lnTo>
                <a:lnTo>
                  <a:pt x="304800" y="673049"/>
                </a:lnTo>
                <a:lnTo>
                  <a:pt x="293331" y="669086"/>
                </a:lnTo>
                <a:lnTo>
                  <a:pt x="62547" y="669086"/>
                </a:lnTo>
                <a:lnTo>
                  <a:pt x="47498" y="649211"/>
                </a:lnTo>
                <a:lnTo>
                  <a:pt x="56210" y="622998"/>
                </a:lnTo>
                <a:lnTo>
                  <a:pt x="88671" y="536384"/>
                </a:lnTo>
                <a:lnTo>
                  <a:pt x="117170" y="465658"/>
                </a:lnTo>
                <a:lnTo>
                  <a:pt x="130632" y="401294"/>
                </a:lnTo>
                <a:lnTo>
                  <a:pt x="135381" y="349643"/>
                </a:lnTo>
                <a:lnTo>
                  <a:pt x="130632" y="298780"/>
                </a:lnTo>
                <a:lnTo>
                  <a:pt x="130632" y="267004"/>
                </a:lnTo>
                <a:lnTo>
                  <a:pt x="129044" y="228066"/>
                </a:lnTo>
                <a:lnTo>
                  <a:pt x="136956" y="156552"/>
                </a:lnTo>
                <a:lnTo>
                  <a:pt x="155168" y="103301"/>
                </a:lnTo>
                <a:lnTo>
                  <a:pt x="155168" y="19875"/>
                </a:lnTo>
                <a:lnTo>
                  <a:pt x="121919" y="0"/>
                </a:lnTo>
                <a:close/>
              </a:path>
              <a:path w="304800" h="719455">
                <a:moveTo>
                  <a:pt x="177342" y="646836"/>
                </a:moveTo>
                <a:lnTo>
                  <a:pt x="94996" y="653986"/>
                </a:lnTo>
                <a:lnTo>
                  <a:pt x="62547" y="669086"/>
                </a:lnTo>
                <a:lnTo>
                  <a:pt x="293331" y="669086"/>
                </a:lnTo>
                <a:lnTo>
                  <a:pt x="256501" y="656361"/>
                </a:lnTo>
                <a:lnTo>
                  <a:pt x="177342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9214" y="1370812"/>
            <a:ext cx="631825" cy="565150"/>
          </a:xfrm>
          <a:custGeom>
            <a:avLst/>
            <a:gdLst/>
            <a:ahLst/>
            <a:cxnLst/>
            <a:rect l="l" t="t" r="r" b="b"/>
            <a:pathLst>
              <a:path w="631825" h="565150">
                <a:moveTo>
                  <a:pt x="483387" y="0"/>
                </a:moveTo>
                <a:lnTo>
                  <a:pt x="462749" y="11112"/>
                </a:lnTo>
                <a:lnTo>
                  <a:pt x="477037" y="65087"/>
                </a:lnTo>
                <a:lnTo>
                  <a:pt x="474662" y="111125"/>
                </a:lnTo>
                <a:lnTo>
                  <a:pt x="410362" y="134937"/>
                </a:lnTo>
                <a:lnTo>
                  <a:pt x="280987" y="161137"/>
                </a:lnTo>
                <a:lnTo>
                  <a:pt x="144462" y="192887"/>
                </a:lnTo>
                <a:lnTo>
                  <a:pt x="40474" y="257175"/>
                </a:lnTo>
                <a:lnTo>
                  <a:pt x="9525" y="328612"/>
                </a:lnTo>
                <a:lnTo>
                  <a:pt x="0" y="404025"/>
                </a:lnTo>
                <a:lnTo>
                  <a:pt x="2374" y="485775"/>
                </a:lnTo>
                <a:lnTo>
                  <a:pt x="7137" y="526262"/>
                </a:lnTo>
                <a:lnTo>
                  <a:pt x="34124" y="559600"/>
                </a:lnTo>
                <a:lnTo>
                  <a:pt x="83337" y="565150"/>
                </a:lnTo>
                <a:lnTo>
                  <a:pt x="107950" y="546900"/>
                </a:lnTo>
                <a:lnTo>
                  <a:pt x="97624" y="500062"/>
                </a:lnTo>
                <a:lnTo>
                  <a:pt x="92586" y="492925"/>
                </a:lnTo>
                <a:lnTo>
                  <a:pt x="88900" y="492925"/>
                </a:lnTo>
                <a:lnTo>
                  <a:pt x="80962" y="488162"/>
                </a:lnTo>
                <a:lnTo>
                  <a:pt x="79323" y="474513"/>
                </a:lnTo>
                <a:lnTo>
                  <a:pt x="78574" y="473075"/>
                </a:lnTo>
                <a:lnTo>
                  <a:pt x="79150" y="473075"/>
                </a:lnTo>
                <a:lnTo>
                  <a:pt x="73812" y="428625"/>
                </a:lnTo>
                <a:lnTo>
                  <a:pt x="71437" y="357987"/>
                </a:lnTo>
                <a:lnTo>
                  <a:pt x="93662" y="287337"/>
                </a:lnTo>
                <a:lnTo>
                  <a:pt x="131762" y="246062"/>
                </a:lnTo>
                <a:lnTo>
                  <a:pt x="201612" y="202412"/>
                </a:lnTo>
                <a:lnTo>
                  <a:pt x="322262" y="173037"/>
                </a:lnTo>
                <a:lnTo>
                  <a:pt x="418299" y="155575"/>
                </a:lnTo>
                <a:lnTo>
                  <a:pt x="488149" y="135737"/>
                </a:lnTo>
                <a:lnTo>
                  <a:pt x="534987" y="130175"/>
                </a:lnTo>
                <a:lnTo>
                  <a:pt x="583534" y="130175"/>
                </a:lnTo>
                <a:lnTo>
                  <a:pt x="541337" y="112712"/>
                </a:lnTo>
                <a:lnTo>
                  <a:pt x="546887" y="103187"/>
                </a:lnTo>
                <a:lnTo>
                  <a:pt x="630237" y="91287"/>
                </a:lnTo>
                <a:lnTo>
                  <a:pt x="631825" y="86525"/>
                </a:lnTo>
                <a:lnTo>
                  <a:pt x="630689" y="83350"/>
                </a:lnTo>
                <a:lnTo>
                  <a:pt x="538162" y="83350"/>
                </a:lnTo>
                <a:lnTo>
                  <a:pt x="534987" y="78587"/>
                </a:lnTo>
                <a:lnTo>
                  <a:pt x="550325" y="57950"/>
                </a:lnTo>
                <a:lnTo>
                  <a:pt x="500849" y="57950"/>
                </a:lnTo>
                <a:lnTo>
                  <a:pt x="483387" y="0"/>
                </a:lnTo>
                <a:close/>
              </a:path>
              <a:path w="631825" h="565150">
                <a:moveTo>
                  <a:pt x="79268" y="474057"/>
                </a:moveTo>
                <a:lnTo>
                  <a:pt x="79323" y="474513"/>
                </a:lnTo>
                <a:lnTo>
                  <a:pt x="88900" y="492925"/>
                </a:lnTo>
                <a:lnTo>
                  <a:pt x="92586" y="492925"/>
                </a:lnTo>
                <a:lnTo>
                  <a:pt x="79268" y="474057"/>
                </a:lnTo>
                <a:close/>
              </a:path>
              <a:path w="631825" h="565150">
                <a:moveTo>
                  <a:pt x="79150" y="473075"/>
                </a:moveTo>
                <a:lnTo>
                  <a:pt x="78574" y="473075"/>
                </a:lnTo>
                <a:lnTo>
                  <a:pt x="79268" y="474057"/>
                </a:lnTo>
                <a:lnTo>
                  <a:pt x="79150" y="473075"/>
                </a:lnTo>
                <a:close/>
              </a:path>
              <a:path w="631825" h="565150">
                <a:moveTo>
                  <a:pt x="583534" y="130175"/>
                </a:moveTo>
                <a:lnTo>
                  <a:pt x="534987" y="130175"/>
                </a:lnTo>
                <a:lnTo>
                  <a:pt x="591337" y="154787"/>
                </a:lnTo>
                <a:lnTo>
                  <a:pt x="611974" y="146050"/>
                </a:lnTo>
                <a:lnTo>
                  <a:pt x="610387" y="141287"/>
                </a:lnTo>
                <a:lnTo>
                  <a:pt x="583534" y="130175"/>
                </a:lnTo>
                <a:close/>
              </a:path>
              <a:path w="631825" h="565150">
                <a:moveTo>
                  <a:pt x="627849" y="75412"/>
                </a:moveTo>
                <a:lnTo>
                  <a:pt x="538162" y="83350"/>
                </a:lnTo>
                <a:lnTo>
                  <a:pt x="630689" y="83350"/>
                </a:lnTo>
                <a:lnTo>
                  <a:pt x="627849" y="75412"/>
                </a:lnTo>
                <a:close/>
              </a:path>
              <a:path w="631825" h="565150">
                <a:moveTo>
                  <a:pt x="559587" y="3975"/>
                </a:moveTo>
                <a:lnTo>
                  <a:pt x="516724" y="57950"/>
                </a:lnTo>
                <a:lnTo>
                  <a:pt x="550325" y="57950"/>
                </a:lnTo>
                <a:lnTo>
                  <a:pt x="557999" y="47625"/>
                </a:lnTo>
                <a:lnTo>
                  <a:pt x="571500" y="19050"/>
                </a:lnTo>
                <a:lnTo>
                  <a:pt x="559587" y="397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0651" y="1967712"/>
            <a:ext cx="698500" cy="257175"/>
          </a:xfrm>
          <a:custGeom>
            <a:avLst/>
            <a:gdLst/>
            <a:ahLst/>
            <a:cxnLst/>
            <a:rect l="l" t="t" r="r" b="b"/>
            <a:pathLst>
              <a:path w="698500" h="257175">
                <a:moveTo>
                  <a:pt x="26187" y="0"/>
                </a:moveTo>
                <a:lnTo>
                  <a:pt x="0" y="27698"/>
                </a:lnTo>
                <a:lnTo>
                  <a:pt x="5549" y="66471"/>
                </a:lnTo>
                <a:lnTo>
                  <a:pt x="29362" y="101295"/>
                </a:lnTo>
                <a:lnTo>
                  <a:pt x="83337" y="164592"/>
                </a:lnTo>
                <a:lnTo>
                  <a:pt x="138899" y="217614"/>
                </a:lnTo>
                <a:lnTo>
                  <a:pt x="206375" y="257175"/>
                </a:lnTo>
                <a:lnTo>
                  <a:pt x="313524" y="253225"/>
                </a:lnTo>
                <a:lnTo>
                  <a:pt x="394146" y="219989"/>
                </a:lnTo>
                <a:lnTo>
                  <a:pt x="271462" y="219989"/>
                </a:lnTo>
                <a:lnTo>
                  <a:pt x="218274" y="207327"/>
                </a:lnTo>
                <a:lnTo>
                  <a:pt x="157162" y="163804"/>
                </a:lnTo>
                <a:lnTo>
                  <a:pt x="111912" y="109207"/>
                </a:lnTo>
                <a:lnTo>
                  <a:pt x="76200" y="59359"/>
                </a:lnTo>
                <a:lnTo>
                  <a:pt x="77787" y="51435"/>
                </a:lnTo>
                <a:lnTo>
                  <a:pt x="81262" y="51435"/>
                </a:lnTo>
                <a:lnTo>
                  <a:pt x="79375" y="42735"/>
                </a:lnTo>
                <a:lnTo>
                  <a:pt x="53975" y="1587"/>
                </a:lnTo>
                <a:lnTo>
                  <a:pt x="26187" y="0"/>
                </a:lnTo>
                <a:close/>
              </a:path>
              <a:path w="698500" h="257175">
                <a:moveTo>
                  <a:pt x="645221" y="151942"/>
                </a:moveTo>
                <a:lnTo>
                  <a:pt x="573874" y="151942"/>
                </a:lnTo>
                <a:lnTo>
                  <a:pt x="605624" y="185966"/>
                </a:lnTo>
                <a:lnTo>
                  <a:pt x="632612" y="235026"/>
                </a:lnTo>
                <a:lnTo>
                  <a:pt x="653249" y="231863"/>
                </a:lnTo>
                <a:lnTo>
                  <a:pt x="625475" y="179628"/>
                </a:lnTo>
                <a:lnTo>
                  <a:pt x="635000" y="172516"/>
                </a:lnTo>
                <a:lnTo>
                  <a:pt x="691539" y="172516"/>
                </a:lnTo>
                <a:lnTo>
                  <a:pt x="667537" y="159854"/>
                </a:lnTo>
                <a:lnTo>
                  <a:pt x="645221" y="151942"/>
                </a:lnTo>
                <a:close/>
              </a:path>
              <a:path w="698500" h="257175">
                <a:moveTo>
                  <a:pt x="635000" y="56984"/>
                </a:moveTo>
                <a:lnTo>
                  <a:pt x="615950" y="60934"/>
                </a:lnTo>
                <a:lnTo>
                  <a:pt x="596900" y="108419"/>
                </a:lnTo>
                <a:lnTo>
                  <a:pt x="565937" y="127406"/>
                </a:lnTo>
                <a:lnTo>
                  <a:pt x="509587" y="145605"/>
                </a:lnTo>
                <a:lnTo>
                  <a:pt x="437349" y="180428"/>
                </a:lnTo>
                <a:lnTo>
                  <a:pt x="342900" y="219201"/>
                </a:lnTo>
                <a:lnTo>
                  <a:pt x="271462" y="219989"/>
                </a:lnTo>
                <a:lnTo>
                  <a:pt x="394146" y="219989"/>
                </a:lnTo>
                <a:lnTo>
                  <a:pt x="419100" y="209702"/>
                </a:lnTo>
                <a:lnTo>
                  <a:pt x="518312" y="165392"/>
                </a:lnTo>
                <a:lnTo>
                  <a:pt x="573874" y="151942"/>
                </a:lnTo>
                <a:lnTo>
                  <a:pt x="645221" y="151942"/>
                </a:lnTo>
                <a:lnTo>
                  <a:pt x="631825" y="147193"/>
                </a:lnTo>
                <a:lnTo>
                  <a:pt x="631024" y="140855"/>
                </a:lnTo>
                <a:lnTo>
                  <a:pt x="662234" y="121869"/>
                </a:lnTo>
                <a:lnTo>
                  <a:pt x="623087" y="121869"/>
                </a:lnTo>
                <a:lnTo>
                  <a:pt x="613562" y="117119"/>
                </a:lnTo>
                <a:lnTo>
                  <a:pt x="637374" y="61722"/>
                </a:lnTo>
                <a:lnTo>
                  <a:pt x="635000" y="56984"/>
                </a:lnTo>
                <a:close/>
              </a:path>
              <a:path w="698500" h="257175">
                <a:moveTo>
                  <a:pt x="691539" y="172516"/>
                </a:moveTo>
                <a:lnTo>
                  <a:pt x="635000" y="172516"/>
                </a:lnTo>
                <a:lnTo>
                  <a:pt x="698500" y="192290"/>
                </a:lnTo>
                <a:lnTo>
                  <a:pt x="694524" y="174091"/>
                </a:lnTo>
                <a:lnTo>
                  <a:pt x="691539" y="172516"/>
                </a:lnTo>
                <a:close/>
              </a:path>
              <a:path w="698500" h="257175">
                <a:moveTo>
                  <a:pt x="683412" y="90220"/>
                </a:moveTo>
                <a:lnTo>
                  <a:pt x="623087" y="121869"/>
                </a:lnTo>
                <a:lnTo>
                  <a:pt x="662234" y="121869"/>
                </a:lnTo>
                <a:lnTo>
                  <a:pt x="692150" y="103670"/>
                </a:lnTo>
                <a:lnTo>
                  <a:pt x="687387" y="93383"/>
                </a:lnTo>
                <a:lnTo>
                  <a:pt x="683412" y="90220"/>
                </a:lnTo>
                <a:close/>
              </a:path>
              <a:path w="698500" h="257175">
                <a:moveTo>
                  <a:pt x="81262" y="51435"/>
                </a:moveTo>
                <a:lnTo>
                  <a:pt x="77787" y="51435"/>
                </a:lnTo>
                <a:lnTo>
                  <a:pt x="85725" y="72009"/>
                </a:lnTo>
                <a:lnTo>
                  <a:pt x="81262" y="5143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0364" y="2753525"/>
            <a:ext cx="728980" cy="403225"/>
          </a:xfrm>
          <a:custGeom>
            <a:avLst/>
            <a:gdLst/>
            <a:ahLst/>
            <a:cxnLst/>
            <a:rect l="l" t="t" r="r" b="b"/>
            <a:pathLst>
              <a:path w="728979" h="403225">
                <a:moveTo>
                  <a:pt x="447979" y="0"/>
                </a:moveTo>
                <a:lnTo>
                  <a:pt x="365518" y="3962"/>
                </a:lnTo>
                <a:lnTo>
                  <a:pt x="283057" y="12674"/>
                </a:lnTo>
                <a:lnTo>
                  <a:pt x="209321" y="31699"/>
                </a:lnTo>
                <a:lnTo>
                  <a:pt x="133197" y="59423"/>
                </a:lnTo>
                <a:lnTo>
                  <a:pt x="93560" y="83185"/>
                </a:lnTo>
                <a:lnTo>
                  <a:pt x="30924" y="136258"/>
                </a:lnTo>
                <a:lnTo>
                  <a:pt x="8724" y="170332"/>
                </a:lnTo>
                <a:lnTo>
                  <a:pt x="0" y="200431"/>
                </a:lnTo>
                <a:lnTo>
                  <a:pt x="0" y="232117"/>
                </a:lnTo>
                <a:lnTo>
                  <a:pt x="12687" y="294703"/>
                </a:lnTo>
                <a:lnTo>
                  <a:pt x="43611" y="334314"/>
                </a:lnTo>
                <a:lnTo>
                  <a:pt x="82461" y="362038"/>
                </a:lnTo>
                <a:lnTo>
                  <a:pt x="133197" y="383425"/>
                </a:lnTo>
                <a:lnTo>
                  <a:pt x="202183" y="398475"/>
                </a:lnTo>
                <a:lnTo>
                  <a:pt x="273545" y="403225"/>
                </a:lnTo>
                <a:lnTo>
                  <a:pt x="353631" y="400062"/>
                </a:lnTo>
                <a:lnTo>
                  <a:pt x="422605" y="392137"/>
                </a:lnTo>
                <a:lnTo>
                  <a:pt x="487629" y="379463"/>
                </a:lnTo>
                <a:lnTo>
                  <a:pt x="547877" y="366001"/>
                </a:lnTo>
                <a:lnTo>
                  <a:pt x="601802" y="345401"/>
                </a:lnTo>
                <a:lnTo>
                  <a:pt x="650963" y="324015"/>
                </a:lnTo>
                <a:lnTo>
                  <a:pt x="681875" y="300240"/>
                </a:lnTo>
                <a:lnTo>
                  <a:pt x="711212" y="281228"/>
                </a:lnTo>
                <a:lnTo>
                  <a:pt x="726287" y="247167"/>
                </a:lnTo>
                <a:lnTo>
                  <a:pt x="728662" y="215480"/>
                </a:lnTo>
                <a:lnTo>
                  <a:pt x="719150" y="125958"/>
                </a:lnTo>
                <a:lnTo>
                  <a:pt x="695363" y="70510"/>
                </a:lnTo>
                <a:lnTo>
                  <a:pt x="629551" y="30111"/>
                </a:lnTo>
                <a:lnTo>
                  <a:pt x="572465" y="12674"/>
                </a:lnTo>
                <a:lnTo>
                  <a:pt x="518540" y="3962"/>
                </a:lnTo>
                <a:lnTo>
                  <a:pt x="44797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5164" y="2874175"/>
            <a:ext cx="424180" cy="206375"/>
          </a:xfrm>
          <a:custGeom>
            <a:avLst/>
            <a:gdLst/>
            <a:ahLst/>
            <a:cxnLst/>
            <a:rect l="l" t="t" r="r" b="b"/>
            <a:pathLst>
              <a:path w="424179" h="206375">
                <a:moveTo>
                  <a:pt x="421859" y="113080"/>
                </a:moveTo>
                <a:lnTo>
                  <a:pt x="409600" y="113080"/>
                </a:lnTo>
                <a:lnTo>
                  <a:pt x="400888" y="136004"/>
                </a:lnTo>
                <a:lnTo>
                  <a:pt x="378701" y="159727"/>
                </a:lnTo>
                <a:lnTo>
                  <a:pt x="338289" y="185826"/>
                </a:lnTo>
                <a:lnTo>
                  <a:pt x="278879" y="206375"/>
                </a:lnTo>
                <a:lnTo>
                  <a:pt x="307403" y="204800"/>
                </a:lnTo>
                <a:lnTo>
                  <a:pt x="351764" y="193725"/>
                </a:lnTo>
                <a:lnTo>
                  <a:pt x="400888" y="163677"/>
                </a:lnTo>
                <a:lnTo>
                  <a:pt x="421487" y="119405"/>
                </a:lnTo>
                <a:lnTo>
                  <a:pt x="421859" y="113080"/>
                </a:lnTo>
                <a:close/>
              </a:path>
              <a:path w="424179" h="206375">
                <a:moveTo>
                  <a:pt x="414350" y="0"/>
                </a:moveTo>
                <a:lnTo>
                  <a:pt x="400888" y="36372"/>
                </a:lnTo>
                <a:lnTo>
                  <a:pt x="358889" y="83032"/>
                </a:lnTo>
                <a:lnTo>
                  <a:pt x="318490" y="113080"/>
                </a:lnTo>
                <a:lnTo>
                  <a:pt x="267779" y="140754"/>
                </a:lnTo>
                <a:lnTo>
                  <a:pt x="222630" y="158153"/>
                </a:lnTo>
                <a:lnTo>
                  <a:pt x="174294" y="174751"/>
                </a:lnTo>
                <a:lnTo>
                  <a:pt x="89522" y="192150"/>
                </a:lnTo>
                <a:lnTo>
                  <a:pt x="0" y="196100"/>
                </a:lnTo>
                <a:lnTo>
                  <a:pt x="45161" y="202425"/>
                </a:lnTo>
                <a:lnTo>
                  <a:pt x="125171" y="196100"/>
                </a:lnTo>
                <a:lnTo>
                  <a:pt x="167170" y="189776"/>
                </a:lnTo>
                <a:lnTo>
                  <a:pt x="209156" y="178701"/>
                </a:lnTo>
                <a:lnTo>
                  <a:pt x="254317" y="163677"/>
                </a:lnTo>
                <a:lnTo>
                  <a:pt x="327990" y="125730"/>
                </a:lnTo>
                <a:lnTo>
                  <a:pt x="369188" y="100431"/>
                </a:lnTo>
                <a:lnTo>
                  <a:pt x="398513" y="71958"/>
                </a:lnTo>
                <a:lnTo>
                  <a:pt x="422752" y="71958"/>
                </a:lnTo>
                <a:lnTo>
                  <a:pt x="418312" y="43497"/>
                </a:lnTo>
                <a:lnTo>
                  <a:pt x="414350" y="0"/>
                </a:lnTo>
                <a:close/>
              </a:path>
              <a:path w="424179" h="206375">
                <a:moveTo>
                  <a:pt x="422752" y="71958"/>
                </a:moveTo>
                <a:lnTo>
                  <a:pt x="398513" y="71958"/>
                </a:lnTo>
                <a:lnTo>
                  <a:pt x="394550" y="95681"/>
                </a:lnTo>
                <a:lnTo>
                  <a:pt x="378701" y="119405"/>
                </a:lnTo>
                <a:lnTo>
                  <a:pt x="305015" y="173164"/>
                </a:lnTo>
                <a:lnTo>
                  <a:pt x="334340" y="155778"/>
                </a:lnTo>
                <a:lnTo>
                  <a:pt x="362851" y="147078"/>
                </a:lnTo>
                <a:lnTo>
                  <a:pt x="389788" y="125730"/>
                </a:lnTo>
                <a:lnTo>
                  <a:pt x="409600" y="113080"/>
                </a:lnTo>
                <a:lnTo>
                  <a:pt x="421859" y="113080"/>
                </a:lnTo>
                <a:lnTo>
                  <a:pt x="423862" y="79070"/>
                </a:lnTo>
                <a:lnTo>
                  <a:pt x="422752" y="7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" y="1722120"/>
            <a:ext cx="2286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9229" y="1537475"/>
            <a:ext cx="6085840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actividades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6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0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total = LS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ES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97485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LF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5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7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libre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min [ES (sucesores de a)]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29400" y="4599762"/>
            <a:ext cx="1138555" cy="711200"/>
          </a:xfrm>
          <a:custGeom>
            <a:avLst/>
            <a:gdLst/>
            <a:ahLst/>
            <a:cxnLst/>
            <a:rect l="l" t="t" r="r" b="b"/>
            <a:pathLst>
              <a:path w="1138554" h="711200">
                <a:moveTo>
                  <a:pt x="0" y="0"/>
                </a:moveTo>
                <a:lnTo>
                  <a:pt x="1138240" y="0"/>
                </a:lnTo>
                <a:lnTo>
                  <a:pt x="113824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4546600"/>
            <a:ext cx="13208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4851400"/>
            <a:ext cx="12700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08775" y="4620399"/>
            <a:ext cx="971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[ES,</a:t>
            </a:r>
            <a:r>
              <a:rPr sz="2000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EF]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[LS,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LF]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0" y="4533900"/>
            <a:ext cx="482600" cy="55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07425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46463" y="5447487"/>
            <a:ext cx="697230" cy="695960"/>
          </a:xfrm>
          <a:custGeom>
            <a:avLst/>
            <a:gdLst/>
            <a:ahLst/>
            <a:cxnLst/>
            <a:rect l="l" t="t" r="r" b="b"/>
            <a:pathLst>
              <a:path w="697229" h="695960">
                <a:moveTo>
                  <a:pt x="348462" y="0"/>
                </a:moveTo>
                <a:lnTo>
                  <a:pt x="301179" y="3173"/>
                </a:lnTo>
                <a:lnTo>
                  <a:pt x="255830" y="12419"/>
                </a:lnTo>
                <a:lnTo>
                  <a:pt x="212828" y="27321"/>
                </a:lnTo>
                <a:lnTo>
                  <a:pt x="172590" y="47466"/>
                </a:lnTo>
                <a:lnTo>
                  <a:pt x="135530" y="72440"/>
                </a:lnTo>
                <a:lnTo>
                  <a:pt x="102065" y="101829"/>
                </a:lnTo>
                <a:lnTo>
                  <a:pt x="72608" y="135217"/>
                </a:lnTo>
                <a:lnTo>
                  <a:pt x="47577" y="172192"/>
                </a:lnTo>
                <a:lnTo>
                  <a:pt x="27384" y="212338"/>
                </a:lnTo>
                <a:lnTo>
                  <a:pt x="12447" y="255242"/>
                </a:lnTo>
                <a:lnTo>
                  <a:pt x="3181" y="300489"/>
                </a:lnTo>
                <a:lnTo>
                  <a:pt x="0" y="347665"/>
                </a:lnTo>
                <a:lnTo>
                  <a:pt x="3181" y="394840"/>
                </a:lnTo>
                <a:lnTo>
                  <a:pt x="12447" y="440087"/>
                </a:lnTo>
                <a:lnTo>
                  <a:pt x="27384" y="482991"/>
                </a:lnTo>
                <a:lnTo>
                  <a:pt x="47577" y="523136"/>
                </a:lnTo>
                <a:lnTo>
                  <a:pt x="72608" y="560111"/>
                </a:lnTo>
                <a:lnTo>
                  <a:pt x="102065" y="593499"/>
                </a:lnTo>
                <a:lnTo>
                  <a:pt x="135530" y="622887"/>
                </a:lnTo>
                <a:lnTo>
                  <a:pt x="172590" y="647861"/>
                </a:lnTo>
                <a:lnTo>
                  <a:pt x="212828" y="668006"/>
                </a:lnTo>
                <a:lnTo>
                  <a:pt x="255830" y="682908"/>
                </a:lnTo>
                <a:lnTo>
                  <a:pt x="301179" y="692153"/>
                </a:lnTo>
                <a:lnTo>
                  <a:pt x="348462" y="695327"/>
                </a:lnTo>
                <a:lnTo>
                  <a:pt x="395745" y="692153"/>
                </a:lnTo>
                <a:lnTo>
                  <a:pt x="441094" y="682908"/>
                </a:lnTo>
                <a:lnTo>
                  <a:pt x="484094" y="668006"/>
                </a:lnTo>
                <a:lnTo>
                  <a:pt x="524331" y="647861"/>
                </a:lnTo>
                <a:lnTo>
                  <a:pt x="561389" y="622887"/>
                </a:lnTo>
                <a:lnTo>
                  <a:pt x="594853" y="593499"/>
                </a:lnTo>
                <a:lnTo>
                  <a:pt x="624308" y="560111"/>
                </a:lnTo>
                <a:lnTo>
                  <a:pt x="649338" y="523136"/>
                </a:lnTo>
                <a:lnTo>
                  <a:pt x="669529" y="482991"/>
                </a:lnTo>
                <a:lnTo>
                  <a:pt x="684465" y="440087"/>
                </a:lnTo>
                <a:lnTo>
                  <a:pt x="693731" y="394840"/>
                </a:lnTo>
                <a:lnTo>
                  <a:pt x="696912" y="347665"/>
                </a:lnTo>
                <a:lnTo>
                  <a:pt x="693731" y="300489"/>
                </a:lnTo>
                <a:lnTo>
                  <a:pt x="684465" y="255242"/>
                </a:lnTo>
                <a:lnTo>
                  <a:pt x="669529" y="212338"/>
                </a:lnTo>
                <a:lnTo>
                  <a:pt x="649338" y="172192"/>
                </a:lnTo>
                <a:lnTo>
                  <a:pt x="624308" y="135217"/>
                </a:lnTo>
                <a:lnTo>
                  <a:pt x="594853" y="101829"/>
                </a:lnTo>
                <a:lnTo>
                  <a:pt x="561389" y="72440"/>
                </a:lnTo>
                <a:lnTo>
                  <a:pt x="524331" y="47466"/>
                </a:lnTo>
                <a:lnTo>
                  <a:pt x="484094" y="27321"/>
                </a:lnTo>
                <a:lnTo>
                  <a:pt x="441094" y="12419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6463" y="5447487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3900" y="5562600"/>
            <a:ext cx="4826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18725" y="56452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3900" y="3721100"/>
            <a:ext cx="482600" cy="55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18725" y="38006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60900" y="4533900"/>
            <a:ext cx="4826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18900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65550" y="4323537"/>
            <a:ext cx="76200" cy="1117600"/>
          </a:xfrm>
          <a:custGeom>
            <a:avLst/>
            <a:gdLst/>
            <a:ahLst/>
            <a:cxnLst/>
            <a:rect l="l" t="t" r="r" b="b"/>
            <a:pathLst>
              <a:path w="76200" h="1117600">
                <a:moveTo>
                  <a:pt x="0" y="990599"/>
                </a:moveTo>
                <a:lnTo>
                  <a:pt x="38100" y="1117599"/>
                </a:lnTo>
                <a:lnTo>
                  <a:pt x="66038" y="1024470"/>
                </a:lnTo>
                <a:lnTo>
                  <a:pt x="25400" y="1024470"/>
                </a:lnTo>
                <a:lnTo>
                  <a:pt x="0" y="990599"/>
                </a:lnTo>
                <a:close/>
              </a:path>
              <a:path w="76200" h="1117600">
                <a:moveTo>
                  <a:pt x="50800" y="0"/>
                </a:moveTo>
                <a:lnTo>
                  <a:pt x="25400" y="0"/>
                </a:lnTo>
                <a:lnTo>
                  <a:pt x="25400" y="1024470"/>
                </a:lnTo>
                <a:lnTo>
                  <a:pt x="50800" y="1024470"/>
                </a:lnTo>
                <a:lnTo>
                  <a:pt x="50800" y="0"/>
                </a:lnTo>
                <a:close/>
              </a:path>
              <a:path w="76200" h="1117600">
                <a:moveTo>
                  <a:pt x="76200" y="990599"/>
                </a:moveTo>
                <a:lnTo>
                  <a:pt x="50800" y="1024470"/>
                </a:lnTo>
                <a:lnTo>
                  <a:pt x="66038" y="1024470"/>
                </a:lnTo>
                <a:lnTo>
                  <a:pt x="76200" y="99059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2692" y="4094340"/>
            <a:ext cx="684530" cy="523240"/>
          </a:xfrm>
          <a:custGeom>
            <a:avLst/>
            <a:gdLst/>
            <a:ahLst/>
            <a:cxnLst/>
            <a:rect l="l" t="t" r="r" b="b"/>
            <a:pathLst>
              <a:path w="684529" h="523239">
                <a:moveTo>
                  <a:pt x="559727" y="476516"/>
                </a:moveTo>
                <a:lnTo>
                  <a:pt x="683945" y="522884"/>
                </a:lnTo>
                <a:lnTo>
                  <a:pt x="650256" y="476732"/>
                </a:lnTo>
                <a:lnTo>
                  <a:pt x="602068" y="476732"/>
                </a:lnTo>
                <a:lnTo>
                  <a:pt x="559727" y="476516"/>
                </a:lnTo>
                <a:close/>
              </a:path>
              <a:path w="684529" h="523239">
                <a:moveTo>
                  <a:pt x="15354" y="0"/>
                </a:moveTo>
                <a:lnTo>
                  <a:pt x="0" y="20243"/>
                </a:lnTo>
                <a:lnTo>
                  <a:pt x="602068" y="476732"/>
                </a:lnTo>
                <a:lnTo>
                  <a:pt x="650256" y="476732"/>
                </a:lnTo>
                <a:lnTo>
                  <a:pt x="635489" y="456501"/>
                </a:lnTo>
                <a:lnTo>
                  <a:pt x="617410" y="456501"/>
                </a:lnTo>
                <a:lnTo>
                  <a:pt x="15354" y="0"/>
                </a:lnTo>
                <a:close/>
              </a:path>
              <a:path w="684529" h="523239">
                <a:moveTo>
                  <a:pt x="605777" y="415797"/>
                </a:moveTo>
                <a:lnTo>
                  <a:pt x="617410" y="456501"/>
                </a:lnTo>
                <a:lnTo>
                  <a:pt x="635489" y="456501"/>
                </a:lnTo>
                <a:lnTo>
                  <a:pt x="605777" y="415797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9926" y="5093474"/>
            <a:ext cx="814705" cy="651510"/>
          </a:xfrm>
          <a:custGeom>
            <a:avLst/>
            <a:gdLst/>
            <a:ahLst/>
            <a:cxnLst/>
            <a:rect l="l" t="t" r="r" b="b"/>
            <a:pathLst>
              <a:path w="814704" h="651510">
                <a:moveTo>
                  <a:pt x="780963" y="48031"/>
                </a:moveTo>
                <a:lnTo>
                  <a:pt x="733552" y="48031"/>
                </a:lnTo>
                <a:lnTo>
                  <a:pt x="0" y="631413"/>
                </a:lnTo>
                <a:lnTo>
                  <a:pt x="15811" y="651292"/>
                </a:lnTo>
                <a:lnTo>
                  <a:pt x="749363" y="67919"/>
                </a:lnTo>
                <a:lnTo>
                  <a:pt x="767139" y="67919"/>
                </a:lnTo>
                <a:lnTo>
                  <a:pt x="780963" y="48031"/>
                </a:lnTo>
                <a:close/>
              </a:path>
              <a:path w="814704" h="651510">
                <a:moveTo>
                  <a:pt x="767139" y="67919"/>
                </a:moveTo>
                <a:lnTo>
                  <a:pt x="749363" y="67919"/>
                </a:lnTo>
                <a:lnTo>
                  <a:pt x="738670" y="108877"/>
                </a:lnTo>
                <a:lnTo>
                  <a:pt x="767139" y="67919"/>
                </a:lnTo>
                <a:close/>
              </a:path>
              <a:path w="814704" h="651510">
                <a:moveTo>
                  <a:pt x="814349" y="0"/>
                </a:moveTo>
                <a:lnTo>
                  <a:pt x="691235" y="49237"/>
                </a:lnTo>
                <a:lnTo>
                  <a:pt x="733552" y="48031"/>
                </a:lnTo>
                <a:lnTo>
                  <a:pt x="780963" y="48031"/>
                </a:lnTo>
                <a:lnTo>
                  <a:pt x="814349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33866" y="3993337"/>
            <a:ext cx="903605" cy="506730"/>
          </a:xfrm>
          <a:custGeom>
            <a:avLst/>
            <a:gdLst/>
            <a:ahLst/>
            <a:cxnLst/>
            <a:rect l="l" t="t" r="r" b="b"/>
            <a:pathLst>
              <a:path w="903605" h="506729">
                <a:moveTo>
                  <a:pt x="903071" y="0"/>
                </a:moveTo>
                <a:lnTo>
                  <a:pt x="773480" y="28041"/>
                </a:lnTo>
                <a:lnTo>
                  <a:pt x="815403" y="33908"/>
                </a:lnTo>
                <a:lnTo>
                  <a:pt x="0" y="484187"/>
                </a:lnTo>
                <a:lnTo>
                  <a:pt x="12280" y="506425"/>
                </a:lnTo>
                <a:lnTo>
                  <a:pt x="827684" y="56146"/>
                </a:lnTo>
                <a:lnTo>
                  <a:pt x="848113" y="56146"/>
                </a:lnTo>
                <a:lnTo>
                  <a:pt x="903071" y="0"/>
                </a:lnTo>
                <a:close/>
              </a:path>
              <a:path w="903605" h="506729">
                <a:moveTo>
                  <a:pt x="848113" y="56146"/>
                </a:moveTo>
                <a:lnTo>
                  <a:pt x="827684" y="56146"/>
                </a:lnTo>
                <a:lnTo>
                  <a:pt x="810323" y="94754"/>
                </a:lnTo>
                <a:lnTo>
                  <a:pt x="848113" y="56146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59749" y="5100497"/>
            <a:ext cx="960119" cy="671195"/>
          </a:xfrm>
          <a:custGeom>
            <a:avLst/>
            <a:gdLst/>
            <a:ahLst/>
            <a:cxnLst/>
            <a:rect l="l" t="t" r="r" b="b"/>
            <a:pathLst>
              <a:path w="960119" h="671195">
                <a:moveTo>
                  <a:pt x="14465" y="0"/>
                </a:moveTo>
                <a:lnTo>
                  <a:pt x="0" y="20878"/>
                </a:lnTo>
                <a:lnTo>
                  <a:pt x="875957" y="628213"/>
                </a:lnTo>
                <a:lnTo>
                  <a:pt x="833653" y="629790"/>
                </a:lnTo>
                <a:lnTo>
                  <a:pt x="959726" y="670841"/>
                </a:lnTo>
                <a:lnTo>
                  <a:pt x="909099" y="607339"/>
                </a:lnTo>
                <a:lnTo>
                  <a:pt x="890435" y="607339"/>
                </a:lnTo>
                <a:lnTo>
                  <a:pt x="14465" y="0"/>
                </a:lnTo>
                <a:close/>
              </a:path>
              <a:path w="960119" h="671195">
                <a:moveTo>
                  <a:pt x="877074" y="567169"/>
                </a:moveTo>
                <a:lnTo>
                  <a:pt x="890435" y="607339"/>
                </a:lnTo>
                <a:lnTo>
                  <a:pt x="909099" y="607339"/>
                </a:lnTo>
                <a:lnTo>
                  <a:pt x="877074" y="56716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67000" y="3708400"/>
            <a:ext cx="419100" cy="50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795625" y="377902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94200" y="5207000"/>
            <a:ext cx="419100" cy="520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22825" y="528714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41700" y="4927600"/>
            <a:ext cx="431800" cy="50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78262" y="4999812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19600" y="4178300"/>
            <a:ext cx="431800" cy="50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552987" y="42552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43200" y="5245100"/>
            <a:ext cx="431800" cy="50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876588" y="53220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91300" y="4937899"/>
            <a:ext cx="1377950" cy="76200"/>
          </a:xfrm>
          <a:custGeom>
            <a:avLst/>
            <a:gdLst/>
            <a:ahLst/>
            <a:cxnLst/>
            <a:rect l="l" t="t" r="r" b="b"/>
            <a:pathLst>
              <a:path w="1377950" h="76200">
                <a:moveTo>
                  <a:pt x="1250950" y="0"/>
                </a:moveTo>
                <a:lnTo>
                  <a:pt x="1284820" y="25399"/>
                </a:lnTo>
                <a:lnTo>
                  <a:pt x="0" y="25399"/>
                </a:lnTo>
                <a:lnTo>
                  <a:pt x="0" y="50799"/>
                </a:lnTo>
                <a:lnTo>
                  <a:pt x="1284820" y="50799"/>
                </a:lnTo>
                <a:lnTo>
                  <a:pt x="1250950" y="76199"/>
                </a:lnTo>
                <a:lnTo>
                  <a:pt x="1377950" y="38099"/>
                </a:lnTo>
                <a:lnTo>
                  <a:pt x="1250950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70401" y="5453329"/>
            <a:ext cx="500380" cy="467359"/>
          </a:xfrm>
          <a:custGeom>
            <a:avLst/>
            <a:gdLst/>
            <a:ahLst/>
            <a:cxnLst/>
            <a:rect l="l" t="t" r="r" b="b"/>
            <a:pathLst>
              <a:path w="500379" h="467360">
                <a:moveTo>
                  <a:pt x="33947" y="278544"/>
                </a:moveTo>
                <a:lnTo>
                  <a:pt x="0" y="307028"/>
                </a:lnTo>
                <a:lnTo>
                  <a:pt x="134378" y="467182"/>
                </a:lnTo>
                <a:lnTo>
                  <a:pt x="164955" y="441526"/>
                </a:lnTo>
                <a:lnTo>
                  <a:pt x="139077" y="441526"/>
                </a:lnTo>
                <a:lnTo>
                  <a:pt x="26073" y="306853"/>
                </a:lnTo>
                <a:lnTo>
                  <a:pt x="44627" y="291284"/>
                </a:lnTo>
                <a:lnTo>
                  <a:pt x="33947" y="278544"/>
                </a:lnTo>
                <a:close/>
              </a:path>
              <a:path w="500379" h="467360">
                <a:moveTo>
                  <a:pt x="157632" y="425957"/>
                </a:moveTo>
                <a:lnTo>
                  <a:pt x="139077" y="441526"/>
                </a:lnTo>
                <a:lnTo>
                  <a:pt x="164955" y="441526"/>
                </a:lnTo>
                <a:lnTo>
                  <a:pt x="168325" y="438698"/>
                </a:lnTo>
                <a:lnTo>
                  <a:pt x="157632" y="425957"/>
                </a:lnTo>
                <a:close/>
              </a:path>
              <a:path w="500379" h="467360">
                <a:moveTo>
                  <a:pt x="119087" y="220360"/>
                </a:moveTo>
                <a:lnTo>
                  <a:pt x="79228" y="241201"/>
                </a:lnTo>
                <a:lnTo>
                  <a:pt x="68389" y="273246"/>
                </a:lnTo>
                <a:lnTo>
                  <a:pt x="70478" y="287666"/>
                </a:lnTo>
                <a:lnTo>
                  <a:pt x="99301" y="337355"/>
                </a:lnTo>
                <a:lnTo>
                  <a:pt x="138370" y="370046"/>
                </a:lnTo>
                <a:lnTo>
                  <a:pt x="162295" y="374535"/>
                </a:lnTo>
                <a:lnTo>
                  <a:pt x="173407" y="372746"/>
                </a:lnTo>
                <a:lnTo>
                  <a:pt x="183921" y="368444"/>
                </a:lnTo>
                <a:lnTo>
                  <a:pt x="193840" y="361629"/>
                </a:lnTo>
                <a:lnTo>
                  <a:pt x="198783" y="356934"/>
                </a:lnTo>
                <a:lnTo>
                  <a:pt x="160858" y="356934"/>
                </a:lnTo>
                <a:lnTo>
                  <a:pt x="154609" y="355887"/>
                </a:lnTo>
                <a:lnTo>
                  <a:pt x="124748" y="328043"/>
                </a:lnTo>
                <a:lnTo>
                  <a:pt x="123052" y="318526"/>
                </a:lnTo>
                <a:lnTo>
                  <a:pt x="109588" y="318526"/>
                </a:lnTo>
                <a:lnTo>
                  <a:pt x="89618" y="285859"/>
                </a:lnTo>
                <a:lnTo>
                  <a:pt x="87133" y="273246"/>
                </a:lnTo>
                <a:lnTo>
                  <a:pt x="87137" y="266632"/>
                </a:lnTo>
                <a:lnTo>
                  <a:pt x="110629" y="238622"/>
                </a:lnTo>
                <a:lnTo>
                  <a:pt x="144701" y="238622"/>
                </a:lnTo>
                <a:lnTo>
                  <a:pt x="149644" y="233770"/>
                </a:lnTo>
                <a:lnTo>
                  <a:pt x="142426" y="228040"/>
                </a:lnTo>
                <a:lnTo>
                  <a:pt x="134927" y="223895"/>
                </a:lnTo>
                <a:lnTo>
                  <a:pt x="127148" y="221335"/>
                </a:lnTo>
                <a:lnTo>
                  <a:pt x="119087" y="220360"/>
                </a:lnTo>
                <a:close/>
              </a:path>
              <a:path w="500379" h="467360">
                <a:moveTo>
                  <a:pt x="196449" y="285154"/>
                </a:moveTo>
                <a:lnTo>
                  <a:pt x="151655" y="285154"/>
                </a:lnTo>
                <a:lnTo>
                  <a:pt x="158089" y="285333"/>
                </a:lnTo>
                <a:lnTo>
                  <a:pt x="164547" y="286876"/>
                </a:lnTo>
                <a:lnTo>
                  <a:pt x="192590" y="320401"/>
                </a:lnTo>
                <a:lnTo>
                  <a:pt x="193093" y="328043"/>
                </a:lnTo>
                <a:lnTo>
                  <a:pt x="192849" y="336428"/>
                </a:lnTo>
                <a:lnTo>
                  <a:pt x="189458" y="343738"/>
                </a:lnTo>
                <a:lnTo>
                  <a:pt x="178511" y="352921"/>
                </a:lnTo>
                <a:lnTo>
                  <a:pt x="173202" y="355216"/>
                </a:lnTo>
                <a:lnTo>
                  <a:pt x="160858" y="356934"/>
                </a:lnTo>
                <a:lnTo>
                  <a:pt x="198783" y="356934"/>
                </a:lnTo>
                <a:lnTo>
                  <a:pt x="211923" y="326073"/>
                </a:lnTo>
                <a:lnTo>
                  <a:pt x="211676" y="319164"/>
                </a:lnTo>
                <a:lnTo>
                  <a:pt x="197142" y="285859"/>
                </a:lnTo>
                <a:lnTo>
                  <a:pt x="196449" y="285154"/>
                </a:lnTo>
                <a:close/>
              </a:path>
              <a:path w="500379" h="467360">
                <a:moveTo>
                  <a:pt x="151893" y="265470"/>
                </a:moveTo>
                <a:lnTo>
                  <a:pt x="115697" y="287315"/>
                </a:lnTo>
                <a:lnTo>
                  <a:pt x="108559" y="309774"/>
                </a:lnTo>
                <a:lnTo>
                  <a:pt x="109588" y="318526"/>
                </a:lnTo>
                <a:lnTo>
                  <a:pt x="123052" y="318526"/>
                </a:lnTo>
                <a:lnTo>
                  <a:pt x="123137" y="312060"/>
                </a:lnTo>
                <a:lnTo>
                  <a:pt x="123596" y="305769"/>
                </a:lnTo>
                <a:lnTo>
                  <a:pt x="151655" y="285154"/>
                </a:lnTo>
                <a:lnTo>
                  <a:pt x="196449" y="285154"/>
                </a:lnTo>
                <a:lnTo>
                  <a:pt x="189279" y="277862"/>
                </a:lnTo>
                <a:lnTo>
                  <a:pt x="180759" y="271828"/>
                </a:lnTo>
                <a:lnTo>
                  <a:pt x="171581" y="267756"/>
                </a:lnTo>
                <a:lnTo>
                  <a:pt x="161747" y="265648"/>
                </a:lnTo>
                <a:lnTo>
                  <a:pt x="151893" y="265470"/>
                </a:lnTo>
                <a:close/>
              </a:path>
              <a:path w="500379" h="467360">
                <a:moveTo>
                  <a:pt x="144701" y="238622"/>
                </a:moveTo>
                <a:lnTo>
                  <a:pt x="110629" y="238622"/>
                </a:lnTo>
                <a:lnTo>
                  <a:pt x="118478" y="239520"/>
                </a:lnTo>
                <a:lnTo>
                  <a:pt x="123278" y="240151"/>
                </a:lnTo>
                <a:lnTo>
                  <a:pt x="128904" y="242915"/>
                </a:lnTo>
                <a:lnTo>
                  <a:pt x="135343" y="247810"/>
                </a:lnTo>
                <a:lnTo>
                  <a:pt x="144701" y="238622"/>
                </a:lnTo>
                <a:close/>
              </a:path>
              <a:path w="500379" h="467360">
                <a:moveTo>
                  <a:pt x="278220" y="299526"/>
                </a:moveTo>
                <a:lnTo>
                  <a:pt x="263512" y="299526"/>
                </a:lnTo>
                <a:lnTo>
                  <a:pt x="267690" y="304857"/>
                </a:lnTo>
                <a:lnTo>
                  <a:pt x="270167" y="309551"/>
                </a:lnTo>
                <a:lnTo>
                  <a:pt x="271729" y="317663"/>
                </a:lnTo>
                <a:lnTo>
                  <a:pt x="271094" y="321767"/>
                </a:lnTo>
                <a:lnTo>
                  <a:pt x="269049" y="325918"/>
                </a:lnTo>
                <a:lnTo>
                  <a:pt x="278841" y="328916"/>
                </a:lnTo>
                <a:lnTo>
                  <a:pt x="281990" y="322587"/>
                </a:lnTo>
                <a:lnTo>
                  <a:pt x="283032" y="316486"/>
                </a:lnTo>
                <a:lnTo>
                  <a:pt x="280949" y="304736"/>
                </a:lnTo>
                <a:lnTo>
                  <a:pt x="278220" y="299526"/>
                </a:lnTo>
                <a:close/>
              </a:path>
              <a:path w="500379" h="467360">
                <a:moveTo>
                  <a:pt x="257606" y="274608"/>
                </a:moveTo>
                <a:lnTo>
                  <a:pt x="240080" y="289316"/>
                </a:lnTo>
                <a:lnTo>
                  <a:pt x="254787" y="306844"/>
                </a:lnTo>
                <a:lnTo>
                  <a:pt x="263512" y="299526"/>
                </a:lnTo>
                <a:lnTo>
                  <a:pt x="278220" y="299526"/>
                </a:lnTo>
                <a:lnTo>
                  <a:pt x="277723" y="298578"/>
                </a:lnTo>
                <a:lnTo>
                  <a:pt x="257606" y="274608"/>
                </a:lnTo>
                <a:close/>
              </a:path>
              <a:path w="500379" h="467360">
                <a:moveTo>
                  <a:pt x="325019" y="144318"/>
                </a:moveTo>
                <a:lnTo>
                  <a:pt x="310426" y="144318"/>
                </a:lnTo>
                <a:lnTo>
                  <a:pt x="306556" y="150674"/>
                </a:lnTo>
                <a:lnTo>
                  <a:pt x="303898" y="157136"/>
                </a:lnTo>
                <a:lnTo>
                  <a:pt x="302450" y="163704"/>
                </a:lnTo>
                <a:lnTo>
                  <a:pt x="302390" y="165360"/>
                </a:lnTo>
                <a:lnTo>
                  <a:pt x="302290" y="170939"/>
                </a:lnTo>
                <a:lnTo>
                  <a:pt x="303166" y="177028"/>
                </a:lnTo>
                <a:lnTo>
                  <a:pt x="328671" y="208733"/>
                </a:lnTo>
                <a:lnTo>
                  <a:pt x="347560" y="213921"/>
                </a:lnTo>
                <a:lnTo>
                  <a:pt x="357729" y="213580"/>
                </a:lnTo>
                <a:lnTo>
                  <a:pt x="367641" y="211113"/>
                </a:lnTo>
                <a:lnTo>
                  <a:pt x="377298" y="206518"/>
                </a:lnTo>
                <a:lnTo>
                  <a:pt x="386702" y="199797"/>
                </a:lnTo>
                <a:lnTo>
                  <a:pt x="390643" y="195934"/>
                </a:lnTo>
                <a:lnTo>
                  <a:pt x="354177" y="195934"/>
                </a:lnTo>
                <a:lnTo>
                  <a:pt x="348411" y="195351"/>
                </a:lnTo>
                <a:lnTo>
                  <a:pt x="321226" y="165360"/>
                </a:lnTo>
                <a:lnTo>
                  <a:pt x="321297" y="157136"/>
                </a:lnTo>
                <a:lnTo>
                  <a:pt x="321894" y="150141"/>
                </a:lnTo>
                <a:lnTo>
                  <a:pt x="325019" y="144318"/>
                </a:lnTo>
                <a:close/>
              </a:path>
              <a:path w="500379" h="467360">
                <a:moveTo>
                  <a:pt x="396978" y="128371"/>
                </a:moveTo>
                <a:lnTo>
                  <a:pt x="357733" y="128371"/>
                </a:lnTo>
                <a:lnTo>
                  <a:pt x="364217" y="129531"/>
                </a:lnTo>
                <a:lnTo>
                  <a:pt x="370182" y="131946"/>
                </a:lnTo>
                <a:lnTo>
                  <a:pt x="388518" y="164618"/>
                </a:lnTo>
                <a:lnTo>
                  <a:pt x="387287" y="170939"/>
                </a:lnTo>
                <a:lnTo>
                  <a:pt x="354177" y="195934"/>
                </a:lnTo>
                <a:lnTo>
                  <a:pt x="390643" y="195934"/>
                </a:lnTo>
                <a:lnTo>
                  <a:pt x="407557" y="153772"/>
                </a:lnTo>
                <a:lnTo>
                  <a:pt x="405699" y="144318"/>
                </a:lnTo>
                <a:lnTo>
                  <a:pt x="401913" y="135490"/>
                </a:lnTo>
                <a:lnTo>
                  <a:pt x="396978" y="128371"/>
                </a:lnTo>
                <a:close/>
              </a:path>
              <a:path w="500379" h="467360">
                <a:moveTo>
                  <a:pt x="387424" y="25653"/>
                </a:moveTo>
                <a:lnTo>
                  <a:pt x="361200" y="25653"/>
                </a:lnTo>
                <a:lnTo>
                  <a:pt x="474205" y="160328"/>
                </a:lnTo>
                <a:lnTo>
                  <a:pt x="455650" y="175897"/>
                </a:lnTo>
                <a:lnTo>
                  <a:pt x="466344" y="188638"/>
                </a:lnTo>
                <a:lnTo>
                  <a:pt x="500278" y="160154"/>
                </a:lnTo>
                <a:lnTo>
                  <a:pt x="387424" y="25653"/>
                </a:lnTo>
                <a:close/>
              </a:path>
              <a:path w="500379" h="467360">
                <a:moveTo>
                  <a:pt x="313461" y="59372"/>
                </a:moveTo>
                <a:lnTo>
                  <a:pt x="271769" y="79100"/>
                </a:lnTo>
                <a:lnTo>
                  <a:pt x="260604" y="112229"/>
                </a:lnTo>
                <a:lnTo>
                  <a:pt x="262053" y="119881"/>
                </a:lnTo>
                <a:lnTo>
                  <a:pt x="294551" y="147974"/>
                </a:lnTo>
                <a:lnTo>
                  <a:pt x="302082" y="147339"/>
                </a:lnTo>
                <a:lnTo>
                  <a:pt x="310426" y="144318"/>
                </a:lnTo>
                <a:lnTo>
                  <a:pt x="325019" y="144318"/>
                </a:lnTo>
                <a:lnTo>
                  <a:pt x="325882" y="142712"/>
                </a:lnTo>
                <a:lnTo>
                  <a:pt x="333121" y="136638"/>
                </a:lnTo>
                <a:lnTo>
                  <a:pt x="338831" y="132621"/>
                </a:lnTo>
                <a:lnTo>
                  <a:pt x="342162" y="131114"/>
                </a:lnTo>
                <a:lnTo>
                  <a:pt x="310362" y="131114"/>
                </a:lnTo>
                <a:lnTo>
                  <a:pt x="296418" y="129997"/>
                </a:lnTo>
                <a:lnTo>
                  <a:pt x="290436" y="126745"/>
                </a:lnTo>
                <a:lnTo>
                  <a:pt x="281063" y="115582"/>
                </a:lnTo>
                <a:lnTo>
                  <a:pt x="279222" y="109448"/>
                </a:lnTo>
                <a:lnTo>
                  <a:pt x="280657" y="95415"/>
                </a:lnTo>
                <a:lnTo>
                  <a:pt x="283959" y="89446"/>
                </a:lnTo>
                <a:lnTo>
                  <a:pt x="295643" y="79641"/>
                </a:lnTo>
                <a:lnTo>
                  <a:pt x="302120" y="77482"/>
                </a:lnTo>
                <a:lnTo>
                  <a:pt x="345703" y="77482"/>
                </a:lnTo>
                <a:lnTo>
                  <a:pt x="342938" y="74193"/>
                </a:lnTo>
                <a:lnTo>
                  <a:pt x="336794" y="68137"/>
                </a:lnTo>
                <a:lnTo>
                  <a:pt x="329833" y="63649"/>
                </a:lnTo>
                <a:lnTo>
                  <a:pt x="322055" y="60727"/>
                </a:lnTo>
                <a:lnTo>
                  <a:pt x="313461" y="59372"/>
                </a:lnTo>
                <a:close/>
              </a:path>
              <a:path w="500379" h="467360">
                <a:moveTo>
                  <a:pt x="345703" y="77482"/>
                </a:moveTo>
                <a:lnTo>
                  <a:pt x="302120" y="77482"/>
                </a:lnTo>
                <a:lnTo>
                  <a:pt x="316382" y="78625"/>
                </a:lnTo>
                <a:lnTo>
                  <a:pt x="322313" y="81737"/>
                </a:lnTo>
                <a:lnTo>
                  <a:pt x="331597" y="92798"/>
                </a:lnTo>
                <a:lnTo>
                  <a:pt x="333540" y="98958"/>
                </a:lnTo>
                <a:lnTo>
                  <a:pt x="332219" y="112788"/>
                </a:lnTo>
                <a:lnTo>
                  <a:pt x="328929" y="118732"/>
                </a:lnTo>
                <a:lnTo>
                  <a:pt x="316903" y="128828"/>
                </a:lnTo>
                <a:lnTo>
                  <a:pt x="310362" y="131114"/>
                </a:lnTo>
                <a:lnTo>
                  <a:pt x="342162" y="131114"/>
                </a:lnTo>
                <a:lnTo>
                  <a:pt x="344836" y="129904"/>
                </a:lnTo>
                <a:lnTo>
                  <a:pt x="351137" y="128488"/>
                </a:lnTo>
                <a:lnTo>
                  <a:pt x="357733" y="128371"/>
                </a:lnTo>
                <a:lnTo>
                  <a:pt x="396978" y="128371"/>
                </a:lnTo>
                <a:lnTo>
                  <a:pt x="396151" y="127177"/>
                </a:lnTo>
                <a:lnTo>
                  <a:pt x="391061" y="121879"/>
                </a:lnTo>
                <a:lnTo>
                  <a:pt x="385564" y="117622"/>
                </a:lnTo>
                <a:lnTo>
                  <a:pt x="380438" y="114833"/>
                </a:lnTo>
                <a:lnTo>
                  <a:pt x="345566" y="114833"/>
                </a:lnTo>
                <a:lnTo>
                  <a:pt x="349821" y="107276"/>
                </a:lnTo>
                <a:lnTo>
                  <a:pt x="351663" y="100075"/>
                </a:lnTo>
                <a:lnTo>
                  <a:pt x="350545" y="86347"/>
                </a:lnTo>
                <a:lnTo>
                  <a:pt x="347827" y="80009"/>
                </a:lnTo>
                <a:lnTo>
                  <a:pt x="345703" y="77482"/>
                </a:lnTo>
                <a:close/>
              </a:path>
              <a:path w="500379" h="467360">
                <a:moveTo>
                  <a:pt x="366694" y="111143"/>
                </a:moveTo>
                <a:lnTo>
                  <a:pt x="359857" y="111217"/>
                </a:lnTo>
                <a:lnTo>
                  <a:pt x="352815" y="112447"/>
                </a:lnTo>
                <a:lnTo>
                  <a:pt x="345566" y="114833"/>
                </a:lnTo>
                <a:lnTo>
                  <a:pt x="380438" y="114833"/>
                </a:lnTo>
                <a:lnTo>
                  <a:pt x="379654" y="114406"/>
                </a:lnTo>
                <a:lnTo>
                  <a:pt x="373329" y="112229"/>
                </a:lnTo>
                <a:lnTo>
                  <a:pt x="366694" y="111143"/>
                </a:lnTo>
                <a:close/>
              </a:path>
              <a:path w="500379" h="467360">
                <a:moveTo>
                  <a:pt x="365899" y="0"/>
                </a:moveTo>
                <a:lnTo>
                  <a:pt x="331952" y="28486"/>
                </a:lnTo>
                <a:lnTo>
                  <a:pt x="342646" y="41224"/>
                </a:lnTo>
                <a:lnTo>
                  <a:pt x="361200" y="25653"/>
                </a:lnTo>
                <a:lnTo>
                  <a:pt x="387424" y="25653"/>
                </a:lnTo>
                <a:lnTo>
                  <a:pt x="365899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12578" y="4157840"/>
            <a:ext cx="452755" cy="405130"/>
          </a:xfrm>
          <a:custGeom>
            <a:avLst/>
            <a:gdLst/>
            <a:ahLst/>
            <a:cxnLst/>
            <a:rect l="l" t="t" r="r" b="b"/>
            <a:pathLst>
              <a:path w="452754" h="405129">
                <a:moveTo>
                  <a:pt x="88849" y="116725"/>
                </a:moveTo>
                <a:lnTo>
                  <a:pt x="84893" y="124588"/>
                </a:lnTo>
                <a:lnTo>
                  <a:pt x="82532" y="132594"/>
                </a:lnTo>
                <a:lnTo>
                  <a:pt x="81764" y="140742"/>
                </a:lnTo>
                <a:lnTo>
                  <a:pt x="82588" y="149034"/>
                </a:lnTo>
                <a:lnTo>
                  <a:pt x="109727" y="182732"/>
                </a:lnTo>
                <a:lnTo>
                  <a:pt x="127738" y="188014"/>
                </a:lnTo>
                <a:lnTo>
                  <a:pt x="137134" y="187845"/>
                </a:lnTo>
                <a:lnTo>
                  <a:pt x="146193" y="185921"/>
                </a:lnTo>
                <a:lnTo>
                  <a:pt x="154300" y="182375"/>
                </a:lnTo>
                <a:lnTo>
                  <a:pt x="161457" y="177205"/>
                </a:lnTo>
                <a:lnTo>
                  <a:pt x="165728" y="172529"/>
                </a:lnTo>
                <a:lnTo>
                  <a:pt x="124218" y="172529"/>
                </a:lnTo>
                <a:lnTo>
                  <a:pt x="116801" y="170586"/>
                </a:lnTo>
                <a:lnTo>
                  <a:pt x="104444" y="161277"/>
                </a:lnTo>
                <a:lnTo>
                  <a:pt x="100990" y="155879"/>
                </a:lnTo>
                <a:lnTo>
                  <a:pt x="98488" y="142811"/>
                </a:lnTo>
                <a:lnTo>
                  <a:pt x="100088" y="134886"/>
                </a:lnTo>
                <a:lnTo>
                  <a:pt x="104546" y="125577"/>
                </a:lnTo>
                <a:lnTo>
                  <a:pt x="88849" y="116725"/>
                </a:lnTo>
                <a:close/>
              </a:path>
              <a:path w="452754" h="405129">
                <a:moveTo>
                  <a:pt x="146329" y="102273"/>
                </a:moveTo>
                <a:lnTo>
                  <a:pt x="135318" y="113601"/>
                </a:lnTo>
                <a:lnTo>
                  <a:pt x="140119" y="115569"/>
                </a:lnTo>
                <a:lnTo>
                  <a:pt x="143878" y="117563"/>
                </a:lnTo>
                <a:lnTo>
                  <a:pt x="153183" y="124588"/>
                </a:lnTo>
                <a:lnTo>
                  <a:pt x="157010" y="130797"/>
                </a:lnTo>
                <a:lnTo>
                  <a:pt x="159156" y="145757"/>
                </a:lnTo>
                <a:lnTo>
                  <a:pt x="157226" y="152768"/>
                </a:lnTo>
                <a:lnTo>
                  <a:pt x="147116" y="166179"/>
                </a:lnTo>
                <a:lnTo>
                  <a:pt x="140474" y="170205"/>
                </a:lnTo>
                <a:lnTo>
                  <a:pt x="124218" y="172529"/>
                </a:lnTo>
                <a:lnTo>
                  <a:pt x="165728" y="172529"/>
                </a:lnTo>
                <a:lnTo>
                  <a:pt x="167665" y="170408"/>
                </a:lnTo>
                <a:lnTo>
                  <a:pt x="173316" y="162902"/>
                </a:lnTo>
                <a:lnTo>
                  <a:pt x="176123" y="155219"/>
                </a:lnTo>
                <a:lnTo>
                  <a:pt x="176047" y="139509"/>
                </a:lnTo>
                <a:lnTo>
                  <a:pt x="173189" y="132194"/>
                </a:lnTo>
                <a:lnTo>
                  <a:pt x="167512" y="125437"/>
                </a:lnTo>
                <a:lnTo>
                  <a:pt x="184640" y="125437"/>
                </a:lnTo>
                <a:lnTo>
                  <a:pt x="192684" y="122542"/>
                </a:lnTo>
                <a:lnTo>
                  <a:pt x="197472" y="118986"/>
                </a:lnTo>
                <a:lnTo>
                  <a:pt x="202533" y="112268"/>
                </a:lnTo>
                <a:lnTo>
                  <a:pt x="175742" y="112268"/>
                </a:lnTo>
                <a:lnTo>
                  <a:pt x="161251" y="111277"/>
                </a:lnTo>
                <a:lnTo>
                  <a:pt x="154584" y="108737"/>
                </a:lnTo>
                <a:lnTo>
                  <a:pt x="147929" y="103720"/>
                </a:lnTo>
                <a:lnTo>
                  <a:pt x="147205" y="103098"/>
                </a:lnTo>
                <a:lnTo>
                  <a:pt x="146329" y="102273"/>
                </a:lnTo>
                <a:close/>
              </a:path>
              <a:path w="452754" h="405129">
                <a:moveTo>
                  <a:pt x="111836" y="0"/>
                </a:moveTo>
                <a:lnTo>
                  <a:pt x="0" y="148412"/>
                </a:lnTo>
                <a:lnTo>
                  <a:pt x="31457" y="172123"/>
                </a:lnTo>
                <a:lnTo>
                  <a:pt x="40347" y="160312"/>
                </a:lnTo>
                <a:lnTo>
                  <a:pt x="23152" y="147358"/>
                </a:lnTo>
                <a:lnTo>
                  <a:pt x="117208" y="22555"/>
                </a:lnTo>
                <a:lnTo>
                  <a:pt x="141760" y="22555"/>
                </a:lnTo>
                <a:lnTo>
                  <a:pt x="111836" y="0"/>
                </a:lnTo>
                <a:close/>
              </a:path>
              <a:path w="452754" h="405129">
                <a:moveTo>
                  <a:pt x="184640" y="125437"/>
                </a:moveTo>
                <a:lnTo>
                  <a:pt x="167512" y="125437"/>
                </a:lnTo>
                <a:lnTo>
                  <a:pt x="174625" y="126987"/>
                </a:lnTo>
                <a:lnTo>
                  <a:pt x="181076" y="126720"/>
                </a:lnTo>
                <a:lnTo>
                  <a:pt x="184640" y="125437"/>
                </a:lnTo>
                <a:close/>
              </a:path>
              <a:path w="452754" h="405129">
                <a:moveTo>
                  <a:pt x="197404" y="64211"/>
                </a:moveTo>
                <a:lnTo>
                  <a:pt x="170002" y="64211"/>
                </a:lnTo>
                <a:lnTo>
                  <a:pt x="175945" y="65951"/>
                </a:lnTo>
                <a:lnTo>
                  <a:pt x="187083" y="74345"/>
                </a:lnTo>
                <a:lnTo>
                  <a:pt x="190360" y="79501"/>
                </a:lnTo>
                <a:lnTo>
                  <a:pt x="192265" y="91706"/>
                </a:lnTo>
                <a:lnTo>
                  <a:pt x="190779" y="97370"/>
                </a:lnTo>
                <a:lnTo>
                  <a:pt x="181851" y="109207"/>
                </a:lnTo>
                <a:lnTo>
                  <a:pt x="175742" y="112268"/>
                </a:lnTo>
                <a:lnTo>
                  <a:pt x="202533" y="112268"/>
                </a:lnTo>
                <a:lnTo>
                  <a:pt x="205232" y="108686"/>
                </a:lnTo>
                <a:lnTo>
                  <a:pt x="207581" y="102628"/>
                </a:lnTo>
                <a:lnTo>
                  <a:pt x="209016" y="88963"/>
                </a:lnTo>
                <a:lnTo>
                  <a:pt x="207733" y="82181"/>
                </a:lnTo>
                <a:lnTo>
                  <a:pt x="201155" y="68694"/>
                </a:lnTo>
                <a:lnTo>
                  <a:pt x="197404" y="64211"/>
                </a:lnTo>
                <a:close/>
              </a:path>
              <a:path w="452754" h="405129">
                <a:moveTo>
                  <a:pt x="161010" y="48666"/>
                </a:moveTo>
                <a:lnTo>
                  <a:pt x="153514" y="49832"/>
                </a:lnTo>
                <a:lnTo>
                  <a:pt x="146243" y="52435"/>
                </a:lnTo>
                <a:lnTo>
                  <a:pt x="139197" y="56470"/>
                </a:lnTo>
                <a:lnTo>
                  <a:pt x="132372" y="61937"/>
                </a:lnTo>
                <a:lnTo>
                  <a:pt x="144729" y="75222"/>
                </a:lnTo>
                <a:lnTo>
                  <a:pt x="151041" y="69049"/>
                </a:lnTo>
                <a:lnTo>
                  <a:pt x="157353" y="65608"/>
                </a:lnTo>
                <a:lnTo>
                  <a:pt x="170002" y="64211"/>
                </a:lnTo>
                <a:lnTo>
                  <a:pt x="197404" y="64211"/>
                </a:lnTo>
                <a:lnTo>
                  <a:pt x="196342" y="62941"/>
                </a:lnTo>
                <a:lnTo>
                  <a:pt x="190004" y="58165"/>
                </a:lnTo>
                <a:lnTo>
                  <a:pt x="183027" y="53672"/>
                </a:lnTo>
                <a:lnTo>
                  <a:pt x="175869" y="50592"/>
                </a:lnTo>
                <a:lnTo>
                  <a:pt x="168530" y="48923"/>
                </a:lnTo>
                <a:lnTo>
                  <a:pt x="161010" y="48666"/>
                </a:lnTo>
                <a:close/>
              </a:path>
              <a:path w="452754" h="405129">
                <a:moveTo>
                  <a:pt x="141760" y="22555"/>
                </a:moveTo>
                <a:lnTo>
                  <a:pt x="117208" y="22555"/>
                </a:lnTo>
                <a:lnTo>
                  <a:pt x="134404" y="35509"/>
                </a:lnTo>
                <a:lnTo>
                  <a:pt x="143294" y="23710"/>
                </a:lnTo>
                <a:lnTo>
                  <a:pt x="141760" y="22555"/>
                </a:lnTo>
                <a:close/>
              </a:path>
              <a:path w="452754" h="405129">
                <a:moveTo>
                  <a:pt x="149694" y="237121"/>
                </a:moveTo>
                <a:lnTo>
                  <a:pt x="149059" y="246202"/>
                </a:lnTo>
                <a:lnTo>
                  <a:pt x="155168" y="247662"/>
                </a:lnTo>
                <a:lnTo>
                  <a:pt x="160667" y="247357"/>
                </a:lnTo>
                <a:lnTo>
                  <a:pt x="170421" y="243192"/>
                </a:lnTo>
                <a:lnTo>
                  <a:pt x="175107" y="239166"/>
                </a:lnTo>
                <a:lnTo>
                  <a:pt x="175940" y="238061"/>
                </a:lnTo>
                <a:lnTo>
                  <a:pt x="153708" y="238061"/>
                </a:lnTo>
                <a:lnTo>
                  <a:pt x="149694" y="237121"/>
                </a:lnTo>
                <a:close/>
              </a:path>
              <a:path w="452754" h="405129">
                <a:moveTo>
                  <a:pt x="175602" y="204711"/>
                </a:moveTo>
                <a:lnTo>
                  <a:pt x="163360" y="220954"/>
                </a:lnTo>
                <a:lnTo>
                  <a:pt x="171450" y="227050"/>
                </a:lnTo>
                <a:lnTo>
                  <a:pt x="167665" y="231736"/>
                </a:lnTo>
                <a:lnTo>
                  <a:pt x="164096" y="234822"/>
                </a:lnTo>
                <a:lnTo>
                  <a:pt x="157378" y="237794"/>
                </a:lnTo>
                <a:lnTo>
                  <a:pt x="153708" y="238061"/>
                </a:lnTo>
                <a:lnTo>
                  <a:pt x="175940" y="238061"/>
                </a:lnTo>
                <a:lnTo>
                  <a:pt x="191846" y="216954"/>
                </a:lnTo>
                <a:lnTo>
                  <a:pt x="175602" y="204711"/>
                </a:lnTo>
                <a:close/>
              </a:path>
              <a:path w="452754" h="405129">
                <a:moveTo>
                  <a:pt x="317931" y="369481"/>
                </a:moveTo>
                <a:lnTo>
                  <a:pt x="309029" y="381292"/>
                </a:lnTo>
                <a:lnTo>
                  <a:pt x="340487" y="404990"/>
                </a:lnTo>
                <a:lnTo>
                  <a:pt x="357485" y="382435"/>
                </a:lnTo>
                <a:lnTo>
                  <a:pt x="335127" y="382435"/>
                </a:lnTo>
                <a:lnTo>
                  <a:pt x="317931" y="369481"/>
                </a:lnTo>
                <a:close/>
              </a:path>
              <a:path w="452754" h="405129">
                <a:moveTo>
                  <a:pt x="420878" y="232879"/>
                </a:moveTo>
                <a:lnTo>
                  <a:pt x="411975" y="244678"/>
                </a:lnTo>
                <a:lnTo>
                  <a:pt x="429171" y="257632"/>
                </a:lnTo>
                <a:lnTo>
                  <a:pt x="335127" y="382435"/>
                </a:lnTo>
                <a:lnTo>
                  <a:pt x="357485" y="382435"/>
                </a:lnTo>
                <a:lnTo>
                  <a:pt x="452335" y="256578"/>
                </a:lnTo>
                <a:lnTo>
                  <a:pt x="420878" y="232879"/>
                </a:lnTo>
                <a:close/>
              </a:path>
              <a:path w="452754" h="405129">
                <a:moveTo>
                  <a:pt x="299834" y="233375"/>
                </a:moveTo>
                <a:lnTo>
                  <a:pt x="267286" y="258025"/>
                </a:lnTo>
                <a:lnTo>
                  <a:pt x="262989" y="274693"/>
                </a:lnTo>
                <a:lnTo>
                  <a:pt x="263525" y="283578"/>
                </a:lnTo>
                <a:lnTo>
                  <a:pt x="292246" y="320186"/>
                </a:lnTo>
                <a:lnTo>
                  <a:pt x="309933" y="325567"/>
                </a:lnTo>
                <a:lnTo>
                  <a:pt x="318960" y="325412"/>
                </a:lnTo>
                <a:lnTo>
                  <a:pt x="327621" y="323521"/>
                </a:lnTo>
                <a:lnTo>
                  <a:pt x="335410" y="320041"/>
                </a:lnTo>
                <a:lnTo>
                  <a:pt x="342327" y="314973"/>
                </a:lnTo>
                <a:lnTo>
                  <a:pt x="346631" y="310235"/>
                </a:lnTo>
                <a:lnTo>
                  <a:pt x="306679" y="310235"/>
                </a:lnTo>
                <a:lnTo>
                  <a:pt x="299389" y="308178"/>
                </a:lnTo>
                <a:lnTo>
                  <a:pt x="288201" y="299745"/>
                </a:lnTo>
                <a:lnTo>
                  <a:pt x="284886" y="295617"/>
                </a:lnTo>
                <a:lnTo>
                  <a:pt x="280428" y="285711"/>
                </a:lnTo>
                <a:lnTo>
                  <a:pt x="279781" y="280606"/>
                </a:lnTo>
                <a:lnTo>
                  <a:pt x="281660" y="270090"/>
                </a:lnTo>
                <a:lnTo>
                  <a:pt x="283654" y="265429"/>
                </a:lnTo>
                <a:lnTo>
                  <a:pt x="291744" y="254711"/>
                </a:lnTo>
                <a:lnTo>
                  <a:pt x="298119" y="250825"/>
                </a:lnTo>
                <a:lnTo>
                  <a:pt x="313639" y="248589"/>
                </a:lnTo>
                <a:lnTo>
                  <a:pt x="342859" y="248589"/>
                </a:lnTo>
                <a:lnTo>
                  <a:pt x="342239" y="248412"/>
                </a:lnTo>
                <a:lnTo>
                  <a:pt x="331101" y="240017"/>
                </a:lnTo>
                <a:lnTo>
                  <a:pt x="329513" y="237502"/>
                </a:lnTo>
                <a:lnTo>
                  <a:pt x="316382" y="237502"/>
                </a:lnTo>
                <a:lnTo>
                  <a:pt x="307911" y="234010"/>
                </a:lnTo>
                <a:lnTo>
                  <a:pt x="299834" y="233375"/>
                </a:lnTo>
                <a:close/>
              </a:path>
              <a:path w="452754" h="405129">
                <a:moveTo>
                  <a:pt x="342859" y="248589"/>
                </a:moveTo>
                <a:lnTo>
                  <a:pt x="313639" y="248589"/>
                </a:lnTo>
                <a:lnTo>
                  <a:pt x="320865" y="250570"/>
                </a:lnTo>
                <a:lnTo>
                  <a:pt x="334441" y="260794"/>
                </a:lnTo>
                <a:lnTo>
                  <a:pt x="338467" y="267347"/>
                </a:lnTo>
                <a:lnTo>
                  <a:pt x="340842" y="283222"/>
                </a:lnTo>
                <a:lnTo>
                  <a:pt x="338848" y="290614"/>
                </a:lnTo>
                <a:lnTo>
                  <a:pt x="328574" y="304253"/>
                </a:lnTo>
                <a:lnTo>
                  <a:pt x="322160" y="308152"/>
                </a:lnTo>
                <a:lnTo>
                  <a:pt x="306679" y="310235"/>
                </a:lnTo>
                <a:lnTo>
                  <a:pt x="346631" y="310235"/>
                </a:lnTo>
                <a:lnTo>
                  <a:pt x="348373" y="308317"/>
                </a:lnTo>
                <a:lnTo>
                  <a:pt x="353783" y="301129"/>
                </a:lnTo>
                <a:lnTo>
                  <a:pt x="356577" y="293547"/>
                </a:lnTo>
                <a:lnTo>
                  <a:pt x="356933" y="277583"/>
                </a:lnTo>
                <a:lnTo>
                  <a:pt x="354330" y="269735"/>
                </a:lnTo>
                <a:lnTo>
                  <a:pt x="348957" y="262039"/>
                </a:lnTo>
                <a:lnTo>
                  <a:pt x="370274" y="262039"/>
                </a:lnTo>
                <a:lnTo>
                  <a:pt x="374611" y="260654"/>
                </a:lnTo>
                <a:lnTo>
                  <a:pt x="379564" y="257022"/>
                </a:lnTo>
                <a:lnTo>
                  <a:pt x="383616" y="251637"/>
                </a:lnTo>
                <a:lnTo>
                  <a:pt x="384577" y="250075"/>
                </a:lnTo>
                <a:lnTo>
                  <a:pt x="348043" y="250075"/>
                </a:lnTo>
                <a:lnTo>
                  <a:pt x="342859" y="248589"/>
                </a:lnTo>
                <a:close/>
              </a:path>
              <a:path w="452754" h="405129">
                <a:moveTo>
                  <a:pt x="370274" y="262039"/>
                </a:moveTo>
                <a:lnTo>
                  <a:pt x="348957" y="262039"/>
                </a:lnTo>
                <a:lnTo>
                  <a:pt x="356336" y="264210"/>
                </a:lnTo>
                <a:lnTo>
                  <a:pt x="362953" y="264375"/>
                </a:lnTo>
                <a:lnTo>
                  <a:pt x="370274" y="262039"/>
                </a:lnTo>
                <a:close/>
              </a:path>
              <a:path w="452754" h="405129">
                <a:moveTo>
                  <a:pt x="379621" y="201942"/>
                </a:moveTo>
                <a:lnTo>
                  <a:pt x="352780" y="201942"/>
                </a:lnTo>
                <a:lnTo>
                  <a:pt x="358609" y="203606"/>
                </a:lnTo>
                <a:lnTo>
                  <a:pt x="369443" y="211759"/>
                </a:lnTo>
                <a:lnTo>
                  <a:pt x="372605" y="216941"/>
                </a:lnTo>
                <a:lnTo>
                  <a:pt x="374472" y="229527"/>
                </a:lnTo>
                <a:lnTo>
                  <a:pt x="372960" y="235280"/>
                </a:lnTo>
                <a:lnTo>
                  <a:pt x="365239" y="245529"/>
                </a:lnTo>
                <a:lnTo>
                  <a:pt x="360286" y="248450"/>
                </a:lnTo>
                <a:lnTo>
                  <a:pt x="348043" y="250075"/>
                </a:lnTo>
                <a:lnTo>
                  <a:pt x="384577" y="250075"/>
                </a:lnTo>
                <a:lnTo>
                  <a:pt x="387635" y="245106"/>
                </a:lnTo>
                <a:lnTo>
                  <a:pt x="390132" y="238178"/>
                </a:lnTo>
                <a:lnTo>
                  <a:pt x="391105" y="230873"/>
                </a:lnTo>
                <a:lnTo>
                  <a:pt x="390563" y="223138"/>
                </a:lnTo>
                <a:lnTo>
                  <a:pt x="388469" y="215502"/>
                </a:lnTo>
                <a:lnTo>
                  <a:pt x="384800" y="208408"/>
                </a:lnTo>
                <a:lnTo>
                  <a:pt x="379621" y="201942"/>
                </a:lnTo>
                <a:close/>
              </a:path>
              <a:path w="452754" h="405129">
                <a:moveTo>
                  <a:pt x="349765" y="186158"/>
                </a:moveTo>
                <a:lnTo>
                  <a:pt x="312585" y="206273"/>
                </a:lnTo>
                <a:lnTo>
                  <a:pt x="310045" y="224485"/>
                </a:lnTo>
                <a:lnTo>
                  <a:pt x="312102" y="230873"/>
                </a:lnTo>
                <a:lnTo>
                  <a:pt x="316382" y="237502"/>
                </a:lnTo>
                <a:lnTo>
                  <a:pt x="329513" y="237502"/>
                </a:lnTo>
                <a:lnTo>
                  <a:pt x="327812" y="234810"/>
                </a:lnTo>
                <a:lnTo>
                  <a:pt x="325983" y="222503"/>
                </a:lnTo>
                <a:lnTo>
                  <a:pt x="327609" y="216674"/>
                </a:lnTo>
                <a:lnTo>
                  <a:pt x="335407" y="206324"/>
                </a:lnTo>
                <a:lnTo>
                  <a:pt x="340347" y="203504"/>
                </a:lnTo>
                <a:lnTo>
                  <a:pt x="352780" y="201942"/>
                </a:lnTo>
                <a:lnTo>
                  <a:pt x="379621" y="201942"/>
                </a:lnTo>
                <a:lnTo>
                  <a:pt x="372732" y="195859"/>
                </a:lnTo>
                <a:lnTo>
                  <a:pt x="365138" y="190977"/>
                </a:lnTo>
                <a:lnTo>
                  <a:pt x="357482" y="187744"/>
                </a:lnTo>
                <a:lnTo>
                  <a:pt x="349765" y="18615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501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7234339" y="1193012"/>
            <a:ext cx="484505" cy="457200"/>
          </a:xfrm>
          <a:custGeom>
            <a:avLst/>
            <a:gdLst/>
            <a:ahLst/>
            <a:cxnLst/>
            <a:rect l="l" t="t" r="r" b="b"/>
            <a:pathLst>
              <a:path w="484504" h="457200">
                <a:moveTo>
                  <a:pt x="208406" y="0"/>
                </a:moveTo>
                <a:lnTo>
                  <a:pt x="148183" y="0"/>
                </a:lnTo>
                <a:lnTo>
                  <a:pt x="67360" y="45250"/>
                </a:lnTo>
                <a:lnTo>
                  <a:pt x="15049" y="127800"/>
                </a:lnTo>
                <a:lnTo>
                  <a:pt x="0" y="202412"/>
                </a:lnTo>
                <a:lnTo>
                  <a:pt x="96672" y="315125"/>
                </a:lnTo>
                <a:lnTo>
                  <a:pt x="230606" y="457200"/>
                </a:lnTo>
                <a:lnTo>
                  <a:pt x="304304" y="442912"/>
                </a:lnTo>
                <a:lnTo>
                  <a:pt x="484187" y="194475"/>
                </a:lnTo>
                <a:lnTo>
                  <a:pt x="446150" y="164312"/>
                </a:lnTo>
                <a:lnTo>
                  <a:pt x="313016" y="75412"/>
                </a:lnTo>
                <a:lnTo>
                  <a:pt x="208406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6114" y="1366050"/>
            <a:ext cx="254000" cy="300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543026" y="0"/>
                </a:moveTo>
                <a:lnTo>
                  <a:pt x="528751" y="0"/>
                </a:lnTo>
                <a:lnTo>
                  <a:pt x="514489" y="2387"/>
                </a:lnTo>
                <a:lnTo>
                  <a:pt x="476440" y="25374"/>
                </a:lnTo>
                <a:lnTo>
                  <a:pt x="25361" y="476440"/>
                </a:lnTo>
                <a:lnTo>
                  <a:pt x="2374" y="514489"/>
                </a:lnTo>
                <a:lnTo>
                  <a:pt x="0" y="528764"/>
                </a:lnTo>
                <a:lnTo>
                  <a:pt x="0" y="543026"/>
                </a:lnTo>
                <a:lnTo>
                  <a:pt x="15062" y="583463"/>
                </a:lnTo>
                <a:lnTo>
                  <a:pt x="49936" y="614375"/>
                </a:lnTo>
                <a:lnTo>
                  <a:pt x="78485" y="622300"/>
                </a:lnTo>
                <a:lnTo>
                  <a:pt x="92748" y="622300"/>
                </a:lnTo>
                <a:lnTo>
                  <a:pt x="133972" y="606450"/>
                </a:lnTo>
                <a:lnTo>
                  <a:pt x="596925" y="145072"/>
                </a:lnTo>
                <a:lnTo>
                  <a:pt x="618337" y="107823"/>
                </a:lnTo>
                <a:lnTo>
                  <a:pt x="622300" y="92760"/>
                </a:lnTo>
                <a:lnTo>
                  <a:pt x="622300" y="78486"/>
                </a:lnTo>
                <a:lnTo>
                  <a:pt x="606450" y="38849"/>
                </a:lnTo>
                <a:lnTo>
                  <a:pt x="571563" y="7937"/>
                </a:lnTo>
                <a:lnTo>
                  <a:pt x="543026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25367" y="476436"/>
                </a:moveTo>
                <a:lnTo>
                  <a:pt x="15062" y="488327"/>
                </a:lnTo>
                <a:lnTo>
                  <a:pt x="7927" y="501011"/>
                </a:lnTo>
                <a:lnTo>
                  <a:pt x="2378" y="514487"/>
                </a:lnTo>
                <a:lnTo>
                  <a:pt x="0" y="528757"/>
                </a:lnTo>
                <a:lnTo>
                  <a:pt x="0" y="543026"/>
                </a:lnTo>
                <a:lnTo>
                  <a:pt x="15062" y="583456"/>
                </a:lnTo>
                <a:lnTo>
                  <a:pt x="49942" y="614373"/>
                </a:lnTo>
                <a:lnTo>
                  <a:pt x="64211" y="618336"/>
                </a:lnTo>
                <a:lnTo>
                  <a:pt x="78481" y="622300"/>
                </a:lnTo>
                <a:lnTo>
                  <a:pt x="92750" y="622300"/>
                </a:lnTo>
                <a:lnTo>
                  <a:pt x="107813" y="618336"/>
                </a:lnTo>
                <a:lnTo>
                  <a:pt x="145071" y="596932"/>
                </a:lnTo>
                <a:lnTo>
                  <a:pt x="596932" y="145071"/>
                </a:lnTo>
                <a:lnTo>
                  <a:pt x="618336" y="107813"/>
                </a:lnTo>
                <a:lnTo>
                  <a:pt x="622300" y="92750"/>
                </a:lnTo>
                <a:lnTo>
                  <a:pt x="622300" y="78481"/>
                </a:lnTo>
                <a:lnTo>
                  <a:pt x="618336" y="64211"/>
                </a:lnTo>
                <a:lnTo>
                  <a:pt x="614373" y="49942"/>
                </a:lnTo>
                <a:lnTo>
                  <a:pt x="583456" y="15062"/>
                </a:lnTo>
                <a:lnTo>
                  <a:pt x="543026" y="0"/>
                </a:lnTo>
                <a:lnTo>
                  <a:pt x="528757" y="0"/>
                </a:lnTo>
                <a:lnTo>
                  <a:pt x="514487" y="2378"/>
                </a:lnTo>
                <a:lnTo>
                  <a:pt x="501011" y="7927"/>
                </a:lnTo>
                <a:lnTo>
                  <a:pt x="488327" y="15062"/>
                </a:lnTo>
                <a:lnTo>
                  <a:pt x="476436" y="25367"/>
                </a:lnTo>
                <a:lnTo>
                  <a:pt x="25367" y="476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351" y="1745462"/>
            <a:ext cx="1329055" cy="1243330"/>
          </a:xfrm>
          <a:custGeom>
            <a:avLst/>
            <a:gdLst/>
            <a:ahLst/>
            <a:cxnLst/>
            <a:rect l="l" t="t" r="r" b="b"/>
            <a:pathLst>
              <a:path w="1329054" h="1243330">
                <a:moveTo>
                  <a:pt x="561241" y="649779"/>
                </a:moveTo>
                <a:lnTo>
                  <a:pt x="597687" y="688987"/>
                </a:lnTo>
                <a:lnTo>
                  <a:pt x="634199" y="738987"/>
                </a:lnTo>
                <a:lnTo>
                  <a:pt x="661187" y="781062"/>
                </a:lnTo>
                <a:lnTo>
                  <a:pt x="667537" y="825512"/>
                </a:lnTo>
                <a:lnTo>
                  <a:pt x="654837" y="888212"/>
                </a:lnTo>
                <a:lnTo>
                  <a:pt x="654050" y="931075"/>
                </a:lnTo>
                <a:lnTo>
                  <a:pt x="660400" y="1001725"/>
                </a:lnTo>
                <a:lnTo>
                  <a:pt x="678649" y="1048550"/>
                </a:lnTo>
                <a:lnTo>
                  <a:pt x="699287" y="1090625"/>
                </a:lnTo>
                <a:lnTo>
                  <a:pt x="750087" y="1140625"/>
                </a:lnTo>
                <a:lnTo>
                  <a:pt x="823112" y="1206512"/>
                </a:lnTo>
                <a:lnTo>
                  <a:pt x="862012" y="1231112"/>
                </a:lnTo>
                <a:lnTo>
                  <a:pt x="953287" y="1243025"/>
                </a:lnTo>
                <a:lnTo>
                  <a:pt x="1054887" y="1220800"/>
                </a:lnTo>
                <a:lnTo>
                  <a:pt x="1107274" y="1207300"/>
                </a:lnTo>
                <a:lnTo>
                  <a:pt x="1270787" y="1056487"/>
                </a:lnTo>
                <a:lnTo>
                  <a:pt x="1288249" y="1025537"/>
                </a:lnTo>
                <a:lnTo>
                  <a:pt x="1323975" y="978700"/>
                </a:lnTo>
                <a:lnTo>
                  <a:pt x="1327150" y="943775"/>
                </a:lnTo>
                <a:lnTo>
                  <a:pt x="1328737" y="891387"/>
                </a:lnTo>
                <a:lnTo>
                  <a:pt x="1321587" y="833450"/>
                </a:lnTo>
                <a:lnTo>
                  <a:pt x="1299362" y="795350"/>
                </a:lnTo>
                <a:lnTo>
                  <a:pt x="1266825" y="750900"/>
                </a:lnTo>
                <a:lnTo>
                  <a:pt x="1191412" y="701687"/>
                </a:lnTo>
                <a:lnTo>
                  <a:pt x="1125537" y="688987"/>
                </a:lnTo>
                <a:lnTo>
                  <a:pt x="1059649" y="673900"/>
                </a:lnTo>
                <a:lnTo>
                  <a:pt x="1001712" y="662787"/>
                </a:lnTo>
                <a:lnTo>
                  <a:pt x="943744" y="652475"/>
                </a:lnTo>
                <a:lnTo>
                  <a:pt x="565150" y="652475"/>
                </a:lnTo>
                <a:lnTo>
                  <a:pt x="561241" y="649779"/>
                </a:lnTo>
                <a:close/>
              </a:path>
              <a:path w="1329054" h="1243330">
                <a:moveTo>
                  <a:pt x="889117" y="643737"/>
                </a:moveTo>
                <a:lnTo>
                  <a:pt x="555625" y="643737"/>
                </a:lnTo>
                <a:lnTo>
                  <a:pt x="565150" y="652475"/>
                </a:lnTo>
                <a:lnTo>
                  <a:pt x="943744" y="652475"/>
                </a:lnTo>
                <a:lnTo>
                  <a:pt x="908050" y="646125"/>
                </a:lnTo>
                <a:lnTo>
                  <a:pt x="889117" y="643737"/>
                </a:lnTo>
                <a:close/>
              </a:path>
              <a:path w="1329054" h="1243330">
                <a:moveTo>
                  <a:pt x="295275" y="0"/>
                </a:moveTo>
                <a:lnTo>
                  <a:pt x="190500" y="98425"/>
                </a:lnTo>
                <a:lnTo>
                  <a:pt x="25400" y="256387"/>
                </a:lnTo>
                <a:lnTo>
                  <a:pt x="0" y="313537"/>
                </a:lnTo>
                <a:lnTo>
                  <a:pt x="0" y="366712"/>
                </a:lnTo>
                <a:lnTo>
                  <a:pt x="15074" y="418312"/>
                </a:lnTo>
                <a:lnTo>
                  <a:pt x="47625" y="471487"/>
                </a:lnTo>
                <a:lnTo>
                  <a:pt x="84924" y="514350"/>
                </a:lnTo>
                <a:lnTo>
                  <a:pt x="149225" y="541337"/>
                </a:lnTo>
                <a:lnTo>
                  <a:pt x="227012" y="571512"/>
                </a:lnTo>
                <a:lnTo>
                  <a:pt x="319874" y="588975"/>
                </a:lnTo>
                <a:lnTo>
                  <a:pt x="387350" y="604050"/>
                </a:lnTo>
                <a:lnTo>
                  <a:pt x="474662" y="608812"/>
                </a:lnTo>
                <a:lnTo>
                  <a:pt x="519112" y="620725"/>
                </a:lnTo>
                <a:lnTo>
                  <a:pt x="561241" y="649779"/>
                </a:lnTo>
                <a:lnTo>
                  <a:pt x="555625" y="643737"/>
                </a:lnTo>
                <a:lnTo>
                  <a:pt x="889117" y="643737"/>
                </a:lnTo>
                <a:lnTo>
                  <a:pt x="813587" y="634212"/>
                </a:lnTo>
                <a:lnTo>
                  <a:pt x="737387" y="611987"/>
                </a:lnTo>
                <a:lnTo>
                  <a:pt x="692150" y="578650"/>
                </a:lnTo>
                <a:lnTo>
                  <a:pt x="658812" y="546112"/>
                </a:lnTo>
                <a:lnTo>
                  <a:pt x="634199" y="500862"/>
                </a:lnTo>
                <a:lnTo>
                  <a:pt x="628650" y="456412"/>
                </a:lnTo>
                <a:lnTo>
                  <a:pt x="622300" y="374650"/>
                </a:lnTo>
                <a:lnTo>
                  <a:pt x="609600" y="303212"/>
                </a:lnTo>
                <a:lnTo>
                  <a:pt x="593725" y="216700"/>
                </a:lnTo>
                <a:lnTo>
                  <a:pt x="566737" y="148437"/>
                </a:lnTo>
                <a:lnTo>
                  <a:pt x="511962" y="78587"/>
                </a:lnTo>
                <a:lnTo>
                  <a:pt x="471487" y="42862"/>
                </a:lnTo>
                <a:lnTo>
                  <a:pt x="400837" y="18262"/>
                </a:lnTo>
                <a:lnTo>
                  <a:pt x="346862" y="7150"/>
                </a:lnTo>
                <a:lnTo>
                  <a:pt x="29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8676" y="2189975"/>
            <a:ext cx="485775" cy="42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6676" y="2759887"/>
            <a:ext cx="579437" cy="233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8814" y="1459725"/>
            <a:ext cx="149225" cy="817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5476" y="1737537"/>
            <a:ext cx="1365250" cy="1270000"/>
          </a:xfrm>
          <a:custGeom>
            <a:avLst/>
            <a:gdLst/>
            <a:ahLst/>
            <a:cxnLst/>
            <a:rect l="l" t="t" r="r" b="b"/>
            <a:pathLst>
              <a:path w="1365250" h="1270000">
                <a:moveTo>
                  <a:pt x="51561" y="228739"/>
                </a:moveTo>
                <a:lnTo>
                  <a:pt x="21412" y="260502"/>
                </a:lnTo>
                <a:lnTo>
                  <a:pt x="7137" y="287515"/>
                </a:lnTo>
                <a:lnTo>
                  <a:pt x="0" y="323253"/>
                </a:lnTo>
                <a:lnTo>
                  <a:pt x="4762" y="361378"/>
                </a:lnTo>
                <a:lnTo>
                  <a:pt x="7137" y="397116"/>
                </a:lnTo>
                <a:lnTo>
                  <a:pt x="20624" y="439216"/>
                </a:lnTo>
                <a:lnTo>
                  <a:pt x="51561" y="485279"/>
                </a:lnTo>
                <a:lnTo>
                  <a:pt x="65836" y="510692"/>
                </a:lnTo>
                <a:lnTo>
                  <a:pt x="88049" y="532142"/>
                </a:lnTo>
                <a:lnTo>
                  <a:pt x="121373" y="549617"/>
                </a:lnTo>
                <a:lnTo>
                  <a:pt x="174523" y="570268"/>
                </a:lnTo>
                <a:lnTo>
                  <a:pt x="230847" y="594093"/>
                </a:lnTo>
                <a:lnTo>
                  <a:pt x="350634" y="617118"/>
                </a:lnTo>
                <a:lnTo>
                  <a:pt x="399021" y="629831"/>
                </a:lnTo>
                <a:lnTo>
                  <a:pt x="439483" y="630631"/>
                </a:lnTo>
                <a:lnTo>
                  <a:pt x="483908" y="632218"/>
                </a:lnTo>
                <a:lnTo>
                  <a:pt x="533095" y="644918"/>
                </a:lnTo>
                <a:lnTo>
                  <a:pt x="559269" y="661606"/>
                </a:lnTo>
                <a:lnTo>
                  <a:pt x="583857" y="685431"/>
                </a:lnTo>
                <a:lnTo>
                  <a:pt x="610831" y="710844"/>
                </a:lnTo>
                <a:lnTo>
                  <a:pt x="632244" y="740232"/>
                </a:lnTo>
                <a:lnTo>
                  <a:pt x="652868" y="774382"/>
                </a:lnTo>
                <a:lnTo>
                  <a:pt x="663981" y="805357"/>
                </a:lnTo>
                <a:lnTo>
                  <a:pt x="663981" y="829983"/>
                </a:lnTo>
                <a:lnTo>
                  <a:pt x="656043" y="872870"/>
                </a:lnTo>
                <a:lnTo>
                  <a:pt x="648906" y="927671"/>
                </a:lnTo>
                <a:lnTo>
                  <a:pt x="655256" y="963409"/>
                </a:lnTo>
                <a:lnTo>
                  <a:pt x="660018" y="1008684"/>
                </a:lnTo>
                <a:lnTo>
                  <a:pt x="674293" y="1057135"/>
                </a:lnTo>
                <a:lnTo>
                  <a:pt x="694131" y="1093673"/>
                </a:lnTo>
                <a:lnTo>
                  <a:pt x="725855" y="1131798"/>
                </a:lnTo>
                <a:lnTo>
                  <a:pt x="771867" y="1181036"/>
                </a:lnTo>
                <a:lnTo>
                  <a:pt x="815505" y="1217574"/>
                </a:lnTo>
                <a:lnTo>
                  <a:pt x="853579" y="1244574"/>
                </a:lnTo>
                <a:lnTo>
                  <a:pt x="898004" y="1264437"/>
                </a:lnTo>
                <a:lnTo>
                  <a:pt x="941628" y="1270000"/>
                </a:lnTo>
                <a:lnTo>
                  <a:pt x="1005090" y="1262849"/>
                </a:lnTo>
                <a:lnTo>
                  <a:pt x="1070140" y="1248549"/>
                </a:lnTo>
                <a:lnTo>
                  <a:pt x="1109014" y="1239012"/>
                </a:lnTo>
                <a:lnTo>
                  <a:pt x="1121900" y="1231074"/>
                </a:lnTo>
                <a:lnTo>
                  <a:pt x="940041" y="1231074"/>
                </a:lnTo>
                <a:lnTo>
                  <a:pt x="901966" y="1223137"/>
                </a:lnTo>
                <a:lnTo>
                  <a:pt x="844854" y="1197711"/>
                </a:lnTo>
                <a:lnTo>
                  <a:pt x="811529" y="1168336"/>
                </a:lnTo>
                <a:lnTo>
                  <a:pt x="736168" y="1096048"/>
                </a:lnTo>
                <a:lnTo>
                  <a:pt x="706031" y="1041247"/>
                </a:lnTo>
                <a:lnTo>
                  <a:pt x="686193" y="961821"/>
                </a:lnTo>
                <a:lnTo>
                  <a:pt x="690956" y="899083"/>
                </a:lnTo>
                <a:lnTo>
                  <a:pt x="697306" y="854608"/>
                </a:lnTo>
                <a:lnTo>
                  <a:pt x="701268" y="826007"/>
                </a:lnTo>
                <a:lnTo>
                  <a:pt x="685393" y="760082"/>
                </a:lnTo>
                <a:lnTo>
                  <a:pt x="662393" y="723557"/>
                </a:lnTo>
                <a:lnTo>
                  <a:pt x="606069" y="659218"/>
                </a:lnTo>
                <a:lnTo>
                  <a:pt x="548957" y="612355"/>
                </a:lnTo>
                <a:lnTo>
                  <a:pt x="499770" y="597268"/>
                </a:lnTo>
                <a:lnTo>
                  <a:pt x="468033" y="597268"/>
                </a:lnTo>
                <a:lnTo>
                  <a:pt x="418058" y="594093"/>
                </a:lnTo>
                <a:lnTo>
                  <a:pt x="369671" y="590118"/>
                </a:lnTo>
                <a:lnTo>
                  <a:pt x="316522" y="573443"/>
                </a:lnTo>
                <a:lnTo>
                  <a:pt x="277647" y="566292"/>
                </a:lnTo>
                <a:lnTo>
                  <a:pt x="177698" y="537692"/>
                </a:lnTo>
                <a:lnTo>
                  <a:pt x="118198" y="510692"/>
                </a:lnTo>
                <a:lnTo>
                  <a:pt x="88849" y="483692"/>
                </a:lnTo>
                <a:lnTo>
                  <a:pt x="68224" y="448741"/>
                </a:lnTo>
                <a:lnTo>
                  <a:pt x="46012" y="410616"/>
                </a:lnTo>
                <a:lnTo>
                  <a:pt x="34112" y="339140"/>
                </a:lnTo>
                <a:lnTo>
                  <a:pt x="47599" y="291477"/>
                </a:lnTo>
                <a:lnTo>
                  <a:pt x="68224" y="249389"/>
                </a:lnTo>
                <a:lnTo>
                  <a:pt x="51561" y="228739"/>
                </a:lnTo>
                <a:close/>
              </a:path>
              <a:path w="1365250" h="1270000">
                <a:moveTo>
                  <a:pt x="469703" y="31762"/>
                </a:moveTo>
                <a:lnTo>
                  <a:pt x="338734" y="31762"/>
                </a:lnTo>
                <a:lnTo>
                  <a:pt x="395846" y="35737"/>
                </a:lnTo>
                <a:lnTo>
                  <a:pt x="442658" y="50025"/>
                </a:lnTo>
                <a:lnTo>
                  <a:pt x="484695" y="74650"/>
                </a:lnTo>
                <a:lnTo>
                  <a:pt x="520395" y="108013"/>
                </a:lnTo>
                <a:lnTo>
                  <a:pt x="550544" y="144551"/>
                </a:lnTo>
                <a:lnTo>
                  <a:pt x="581482" y="192201"/>
                </a:lnTo>
                <a:lnTo>
                  <a:pt x="598131" y="262089"/>
                </a:lnTo>
                <a:lnTo>
                  <a:pt x="605281" y="312927"/>
                </a:lnTo>
                <a:lnTo>
                  <a:pt x="618769" y="391553"/>
                </a:lnTo>
                <a:lnTo>
                  <a:pt x="621931" y="448741"/>
                </a:lnTo>
                <a:lnTo>
                  <a:pt x="625906" y="504342"/>
                </a:lnTo>
                <a:lnTo>
                  <a:pt x="645731" y="540880"/>
                </a:lnTo>
                <a:lnTo>
                  <a:pt x="677468" y="579005"/>
                </a:lnTo>
                <a:lnTo>
                  <a:pt x="735380" y="623481"/>
                </a:lnTo>
                <a:lnTo>
                  <a:pt x="779005" y="645718"/>
                </a:lnTo>
                <a:lnTo>
                  <a:pt x="817879" y="658418"/>
                </a:lnTo>
                <a:lnTo>
                  <a:pt x="880554" y="664781"/>
                </a:lnTo>
                <a:lnTo>
                  <a:pt x="944016" y="672718"/>
                </a:lnTo>
                <a:lnTo>
                  <a:pt x="993990" y="683044"/>
                </a:lnTo>
                <a:lnTo>
                  <a:pt x="1059827" y="695756"/>
                </a:lnTo>
                <a:lnTo>
                  <a:pt x="1128052" y="707669"/>
                </a:lnTo>
                <a:lnTo>
                  <a:pt x="1170101" y="723557"/>
                </a:lnTo>
                <a:lnTo>
                  <a:pt x="1240701" y="747382"/>
                </a:lnTo>
                <a:lnTo>
                  <a:pt x="1297812" y="802982"/>
                </a:lnTo>
                <a:lnTo>
                  <a:pt x="1317650" y="843483"/>
                </a:lnTo>
                <a:lnTo>
                  <a:pt x="1321612" y="883196"/>
                </a:lnTo>
                <a:lnTo>
                  <a:pt x="1319237" y="936409"/>
                </a:lnTo>
                <a:lnTo>
                  <a:pt x="1318437" y="971359"/>
                </a:lnTo>
                <a:lnTo>
                  <a:pt x="1290675" y="1020597"/>
                </a:lnTo>
                <a:lnTo>
                  <a:pt x="1245463" y="1074610"/>
                </a:lnTo>
                <a:lnTo>
                  <a:pt x="1170101" y="1146886"/>
                </a:lnTo>
                <a:lnTo>
                  <a:pt x="1132027" y="1181036"/>
                </a:lnTo>
                <a:lnTo>
                  <a:pt x="1064590" y="1205661"/>
                </a:lnTo>
                <a:lnTo>
                  <a:pt x="1017790" y="1214399"/>
                </a:lnTo>
                <a:lnTo>
                  <a:pt x="977328" y="1227099"/>
                </a:lnTo>
                <a:lnTo>
                  <a:pt x="940041" y="1231074"/>
                </a:lnTo>
                <a:lnTo>
                  <a:pt x="1121900" y="1231074"/>
                </a:lnTo>
                <a:lnTo>
                  <a:pt x="1160576" y="1207249"/>
                </a:lnTo>
                <a:lnTo>
                  <a:pt x="1230388" y="1136561"/>
                </a:lnTo>
                <a:lnTo>
                  <a:pt x="1301788" y="1063485"/>
                </a:lnTo>
                <a:lnTo>
                  <a:pt x="1341450" y="1016634"/>
                </a:lnTo>
                <a:lnTo>
                  <a:pt x="1358112" y="974534"/>
                </a:lnTo>
                <a:lnTo>
                  <a:pt x="1365250" y="917346"/>
                </a:lnTo>
                <a:lnTo>
                  <a:pt x="1360487" y="868108"/>
                </a:lnTo>
                <a:lnTo>
                  <a:pt x="1344625" y="816482"/>
                </a:lnTo>
                <a:lnTo>
                  <a:pt x="1324000" y="779945"/>
                </a:lnTo>
                <a:lnTo>
                  <a:pt x="1295438" y="747382"/>
                </a:lnTo>
                <a:lnTo>
                  <a:pt x="1243876" y="718781"/>
                </a:lnTo>
                <a:lnTo>
                  <a:pt x="1202626" y="694956"/>
                </a:lnTo>
                <a:lnTo>
                  <a:pt x="1163751" y="680669"/>
                </a:lnTo>
                <a:lnTo>
                  <a:pt x="947978" y="639356"/>
                </a:lnTo>
                <a:lnTo>
                  <a:pt x="879754" y="633006"/>
                </a:lnTo>
                <a:lnTo>
                  <a:pt x="798842" y="617918"/>
                </a:lnTo>
                <a:lnTo>
                  <a:pt x="759967" y="603618"/>
                </a:lnTo>
                <a:lnTo>
                  <a:pt x="717130" y="579005"/>
                </a:lnTo>
                <a:lnTo>
                  <a:pt x="671918" y="520230"/>
                </a:lnTo>
                <a:lnTo>
                  <a:pt x="656843" y="422528"/>
                </a:lnTo>
                <a:lnTo>
                  <a:pt x="648906" y="369315"/>
                </a:lnTo>
                <a:lnTo>
                  <a:pt x="638594" y="295452"/>
                </a:lnTo>
                <a:lnTo>
                  <a:pt x="628281" y="249389"/>
                </a:lnTo>
                <a:lnTo>
                  <a:pt x="615594" y="199351"/>
                </a:lnTo>
                <a:lnTo>
                  <a:pt x="596557" y="150901"/>
                </a:lnTo>
                <a:lnTo>
                  <a:pt x="568782" y="108800"/>
                </a:lnTo>
                <a:lnTo>
                  <a:pt x="531507" y="73063"/>
                </a:lnTo>
                <a:lnTo>
                  <a:pt x="495007" y="40500"/>
                </a:lnTo>
                <a:lnTo>
                  <a:pt x="469703" y="31762"/>
                </a:lnTo>
                <a:close/>
              </a:path>
              <a:path w="1365250" h="1270000">
                <a:moveTo>
                  <a:pt x="337146" y="0"/>
                </a:moveTo>
                <a:lnTo>
                  <a:pt x="306997" y="1587"/>
                </a:lnTo>
                <a:lnTo>
                  <a:pt x="235610" y="61150"/>
                </a:lnTo>
                <a:lnTo>
                  <a:pt x="247497" y="82600"/>
                </a:lnTo>
                <a:lnTo>
                  <a:pt x="276859" y="63538"/>
                </a:lnTo>
                <a:lnTo>
                  <a:pt x="309384" y="40500"/>
                </a:lnTo>
                <a:lnTo>
                  <a:pt x="338734" y="31762"/>
                </a:lnTo>
                <a:lnTo>
                  <a:pt x="469703" y="31762"/>
                </a:lnTo>
                <a:lnTo>
                  <a:pt x="448995" y="24612"/>
                </a:lnTo>
                <a:lnTo>
                  <a:pt x="410133" y="5549"/>
                </a:lnTo>
                <a:lnTo>
                  <a:pt x="361734" y="1587"/>
                </a:lnTo>
                <a:lnTo>
                  <a:pt x="337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2401" y="1613700"/>
            <a:ext cx="381000" cy="323850"/>
          </a:xfrm>
          <a:custGeom>
            <a:avLst/>
            <a:gdLst/>
            <a:ahLst/>
            <a:cxnLst/>
            <a:rect l="l" t="t" r="r" b="b"/>
            <a:pathLst>
              <a:path w="381000" h="323850">
                <a:moveTo>
                  <a:pt x="309114" y="246862"/>
                </a:moveTo>
                <a:lnTo>
                  <a:pt x="251091" y="246862"/>
                </a:lnTo>
                <a:lnTo>
                  <a:pt x="354863" y="323850"/>
                </a:lnTo>
                <a:lnTo>
                  <a:pt x="381000" y="316712"/>
                </a:lnTo>
                <a:lnTo>
                  <a:pt x="374662" y="292900"/>
                </a:lnTo>
                <a:lnTo>
                  <a:pt x="309114" y="246862"/>
                </a:lnTo>
                <a:close/>
              </a:path>
              <a:path w="381000" h="323850">
                <a:moveTo>
                  <a:pt x="261391" y="0"/>
                </a:moveTo>
                <a:lnTo>
                  <a:pt x="182968" y="22225"/>
                </a:lnTo>
                <a:lnTo>
                  <a:pt x="117233" y="67475"/>
                </a:lnTo>
                <a:lnTo>
                  <a:pt x="70497" y="107950"/>
                </a:lnTo>
                <a:lnTo>
                  <a:pt x="28511" y="173837"/>
                </a:lnTo>
                <a:lnTo>
                  <a:pt x="0" y="234162"/>
                </a:lnTo>
                <a:lnTo>
                  <a:pt x="19011" y="278612"/>
                </a:lnTo>
                <a:lnTo>
                  <a:pt x="50698" y="302425"/>
                </a:lnTo>
                <a:lnTo>
                  <a:pt x="100596" y="311950"/>
                </a:lnTo>
                <a:lnTo>
                  <a:pt x="171094" y="284962"/>
                </a:lnTo>
                <a:lnTo>
                  <a:pt x="226542" y="265112"/>
                </a:lnTo>
                <a:lnTo>
                  <a:pt x="251091" y="246862"/>
                </a:lnTo>
                <a:lnTo>
                  <a:pt x="309114" y="246862"/>
                </a:lnTo>
                <a:lnTo>
                  <a:pt x="281990" y="227812"/>
                </a:lnTo>
                <a:lnTo>
                  <a:pt x="314464" y="185737"/>
                </a:lnTo>
                <a:lnTo>
                  <a:pt x="346151" y="138112"/>
                </a:lnTo>
                <a:lnTo>
                  <a:pt x="355650" y="87312"/>
                </a:lnTo>
                <a:lnTo>
                  <a:pt x="350100" y="46037"/>
                </a:lnTo>
                <a:lnTo>
                  <a:pt x="318427" y="22225"/>
                </a:lnTo>
                <a:lnTo>
                  <a:pt x="261391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8401" y="1872462"/>
            <a:ext cx="301625" cy="636905"/>
          </a:xfrm>
          <a:custGeom>
            <a:avLst/>
            <a:gdLst/>
            <a:ahLst/>
            <a:cxnLst/>
            <a:rect l="l" t="t" r="r" b="b"/>
            <a:pathLst>
              <a:path w="301625" h="636905">
                <a:moveTo>
                  <a:pt x="228193" y="0"/>
                </a:moveTo>
                <a:lnTo>
                  <a:pt x="173710" y="14287"/>
                </a:lnTo>
                <a:lnTo>
                  <a:pt x="120014" y="58737"/>
                </a:lnTo>
                <a:lnTo>
                  <a:pt x="68694" y="115100"/>
                </a:lnTo>
                <a:lnTo>
                  <a:pt x="27635" y="211937"/>
                </a:lnTo>
                <a:lnTo>
                  <a:pt x="6311" y="305600"/>
                </a:lnTo>
                <a:lnTo>
                  <a:pt x="0" y="387350"/>
                </a:lnTo>
                <a:lnTo>
                  <a:pt x="0" y="478637"/>
                </a:lnTo>
                <a:lnTo>
                  <a:pt x="21310" y="549275"/>
                </a:lnTo>
                <a:lnTo>
                  <a:pt x="80530" y="607225"/>
                </a:lnTo>
                <a:lnTo>
                  <a:pt x="142125" y="633412"/>
                </a:lnTo>
                <a:lnTo>
                  <a:pt x="210032" y="636587"/>
                </a:lnTo>
                <a:lnTo>
                  <a:pt x="241617" y="623887"/>
                </a:lnTo>
                <a:lnTo>
                  <a:pt x="257403" y="561975"/>
                </a:lnTo>
                <a:lnTo>
                  <a:pt x="234505" y="492925"/>
                </a:lnTo>
                <a:lnTo>
                  <a:pt x="210032" y="454025"/>
                </a:lnTo>
                <a:lnTo>
                  <a:pt x="196608" y="388937"/>
                </a:lnTo>
                <a:lnTo>
                  <a:pt x="207657" y="324650"/>
                </a:lnTo>
                <a:lnTo>
                  <a:pt x="229768" y="254000"/>
                </a:lnTo>
                <a:lnTo>
                  <a:pt x="263728" y="199237"/>
                </a:lnTo>
                <a:lnTo>
                  <a:pt x="296887" y="128587"/>
                </a:lnTo>
                <a:lnTo>
                  <a:pt x="301625" y="77000"/>
                </a:lnTo>
                <a:lnTo>
                  <a:pt x="267665" y="26200"/>
                </a:lnTo>
                <a:lnTo>
                  <a:pt x="255041" y="11112"/>
                </a:lnTo>
                <a:lnTo>
                  <a:pt x="228193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8876" y="2334425"/>
            <a:ext cx="306705" cy="717550"/>
          </a:xfrm>
          <a:custGeom>
            <a:avLst/>
            <a:gdLst/>
            <a:ahLst/>
            <a:cxnLst/>
            <a:rect l="l" t="t" r="r" b="b"/>
            <a:pathLst>
              <a:path w="306704" h="717550">
                <a:moveTo>
                  <a:pt x="296411" y="684974"/>
                </a:moveTo>
                <a:lnTo>
                  <a:pt x="124472" y="684974"/>
                </a:lnTo>
                <a:lnTo>
                  <a:pt x="177926" y="697687"/>
                </a:lnTo>
                <a:lnTo>
                  <a:pt x="229793" y="717550"/>
                </a:lnTo>
                <a:lnTo>
                  <a:pt x="259308" y="717550"/>
                </a:lnTo>
                <a:lnTo>
                  <a:pt x="286435" y="697687"/>
                </a:lnTo>
                <a:lnTo>
                  <a:pt x="296411" y="684974"/>
                </a:lnTo>
                <a:close/>
              </a:path>
              <a:path w="306704" h="717550">
                <a:moveTo>
                  <a:pt x="122872" y="0"/>
                </a:moveTo>
                <a:lnTo>
                  <a:pt x="89357" y="2387"/>
                </a:lnTo>
                <a:lnTo>
                  <a:pt x="54254" y="27812"/>
                </a:lnTo>
                <a:lnTo>
                  <a:pt x="47866" y="77088"/>
                </a:lnTo>
                <a:lnTo>
                  <a:pt x="55854" y="174828"/>
                </a:lnTo>
                <a:lnTo>
                  <a:pt x="82181" y="292430"/>
                </a:lnTo>
                <a:lnTo>
                  <a:pt x="90957" y="351231"/>
                </a:lnTo>
                <a:lnTo>
                  <a:pt x="90957" y="406857"/>
                </a:lnTo>
                <a:lnTo>
                  <a:pt x="76593" y="473608"/>
                </a:lnTo>
                <a:lnTo>
                  <a:pt x="47866" y="551472"/>
                </a:lnTo>
                <a:lnTo>
                  <a:pt x="27927" y="594385"/>
                </a:lnTo>
                <a:lnTo>
                  <a:pt x="9575" y="628561"/>
                </a:lnTo>
                <a:lnTo>
                  <a:pt x="0" y="665899"/>
                </a:lnTo>
                <a:lnTo>
                  <a:pt x="7175" y="691337"/>
                </a:lnTo>
                <a:lnTo>
                  <a:pt x="29514" y="697687"/>
                </a:lnTo>
                <a:lnTo>
                  <a:pt x="63030" y="697687"/>
                </a:lnTo>
                <a:lnTo>
                  <a:pt x="124472" y="684974"/>
                </a:lnTo>
                <a:lnTo>
                  <a:pt x="296411" y="684974"/>
                </a:lnTo>
                <a:lnTo>
                  <a:pt x="306387" y="672261"/>
                </a:lnTo>
                <a:lnTo>
                  <a:pt x="293130" y="667499"/>
                </a:lnTo>
                <a:lnTo>
                  <a:pt x="63030" y="667499"/>
                </a:lnTo>
                <a:lnTo>
                  <a:pt x="47866" y="648423"/>
                </a:lnTo>
                <a:lnTo>
                  <a:pt x="55854" y="622198"/>
                </a:lnTo>
                <a:lnTo>
                  <a:pt x="117284" y="464858"/>
                </a:lnTo>
                <a:lnTo>
                  <a:pt x="130848" y="400494"/>
                </a:lnTo>
                <a:lnTo>
                  <a:pt x="135635" y="348843"/>
                </a:lnTo>
                <a:lnTo>
                  <a:pt x="130848" y="299580"/>
                </a:lnTo>
                <a:lnTo>
                  <a:pt x="130848" y="267004"/>
                </a:lnTo>
                <a:lnTo>
                  <a:pt x="129260" y="227266"/>
                </a:lnTo>
                <a:lnTo>
                  <a:pt x="138036" y="156552"/>
                </a:lnTo>
                <a:lnTo>
                  <a:pt x="156387" y="102514"/>
                </a:lnTo>
                <a:lnTo>
                  <a:pt x="156387" y="19075"/>
                </a:lnTo>
                <a:lnTo>
                  <a:pt x="122872" y="0"/>
                </a:lnTo>
                <a:close/>
              </a:path>
              <a:path w="306704" h="717550">
                <a:moveTo>
                  <a:pt x="177926" y="646836"/>
                </a:moveTo>
                <a:lnTo>
                  <a:pt x="95745" y="653186"/>
                </a:lnTo>
                <a:lnTo>
                  <a:pt x="63030" y="667499"/>
                </a:lnTo>
                <a:lnTo>
                  <a:pt x="293130" y="667499"/>
                </a:lnTo>
                <a:lnTo>
                  <a:pt x="257708" y="654773"/>
                </a:lnTo>
                <a:lnTo>
                  <a:pt x="177926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2064" y="2393162"/>
            <a:ext cx="304800" cy="719455"/>
          </a:xfrm>
          <a:custGeom>
            <a:avLst/>
            <a:gdLst/>
            <a:ahLst/>
            <a:cxnLst/>
            <a:rect l="l" t="t" r="r" b="b"/>
            <a:pathLst>
              <a:path w="304800" h="719455">
                <a:moveTo>
                  <a:pt x="294810" y="685774"/>
                </a:moveTo>
                <a:lnTo>
                  <a:pt x="123507" y="685774"/>
                </a:lnTo>
                <a:lnTo>
                  <a:pt x="177342" y="699274"/>
                </a:lnTo>
                <a:lnTo>
                  <a:pt x="228790" y="719137"/>
                </a:lnTo>
                <a:lnTo>
                  <a:pt x="258089" y="719137"/>
                </a:lnTo>
                <a:lnTo>
                  <a:pt x="284213" y="699274"/>
                </a:lnTo>
                <a:lnTo>
                  <a:pt x="294810" y="685774"/>
                </a:lnTo>
                <a:close/>
              </a:path>
              <a:path w="304800" h="719455">
                <a:moveTo>
                  <a:pt x="121919" y="0"/>
                </a:moveTo>
                <a:lnTo>
                  <a:pt x="88671" y="2387"/>
                </a:lnTo>
                <a:lnTo>
                  <a:pt x="54622" y="27812"/>
                </a:lnTo>
                <a:lnTo>
                  <a:pt x="47498" y="77088"/>
                </a:lnTo>
                <a:lnTo>
                  <a:pt x="56210" y="174828"/>
                </a:lnTo>
                <a:lnTo>
                  <a:pt x="82334" y="293217"/>
                </a:lnTo>
                <a:lnTo>
                  <a:pt x="90246" y="352031"/>
                </a:lnTo>
                <a:lnTo>
                  <a:pt x="90246" y="407644"/>
                </a:lnTo>
                <a:lnTo>
                  <a:pt x="75996" y="473608"/>
                </a:lnTo>
                <a:lnTo>
                  <a:pt x="47498" y="551472"/>
                </a:lnTo>
                <a:lnTo>
                  <a:pt x="27711" y="595185"/>
                </a:lnTo>
                <a:lnTo>
                  <a:pt x="9499" y="629348"/>
                </a:lnTo>
                <a:lnTo>
                  <a:pt x="0" y="665899"/>
                </a:lnTo>
                <a:lnTo>
                  <a:pt x="7912" y="692124"/>
                </a:lnTo>
                <a:lnTo>
                  <a:pt x="29286" y="699274"/>
                </a:lnTo>
                <a:lnTo>
                  <a:pt x="62547" y="699274"/>
                </a:lnTo>
                <a:lnTo>
                  <a:pt x="123507" y="685774"/>
                </a:lnTo>
                <a:lnTo>
                  <a:pt x="294810" y="685774"/>
                </a:lnTo>
                <a:lnTo>
                  <a:pt x="304800" y="673049"/>
                </a:lnTo>
                <a:lnTo>
                  <a:pt x="293331" y="669086"/>
                </a:lnTo>
                <a:lnTo>
                  <a:pt x="62547" y="669086"/>
                </a:lnTo>
                <a:lnTo>
                  <a:pt x="47498" y="649211"/>
                </a:lnTo>
                <a:lnTo>
                  <a:pt x="56210" y="622998"/>
                </a:lnTo>
                <a:lnTo>
                  <a:pt x="88671" y="536384"/>
                </a:lnTo>
                <a:lnTo>
                  <a:pt x="117170" y="465658"/>
                </a:lnTo>
                <a:lnTo>
                  <a:pt x="130632" y="401294"/>
                </a:lnTo>
                <a:lnTo>
                  <a:pt x="135381" y="349643"/>
                </a:lnTo>
                <a:lnTo>
                  <a:pt x="130632" y="298780"/>
                </a:lnTo>
                <a:lnTo>
                  <a:pt x="130632" y="267004"/>
                </a:lnTo>
                <a:lnTo>
                  <a:pt x="129044" y="228066"/>
                </a:lnTo>
                <a:lnTo>
                  <a:pt x="136956" y="156552"/>
                </a:lnTo>
                <a:lnTo>
                  <a:pt x="155168" y="103301"/>
                </a:lnTo>
                <a:lnTo>
                  <a:pt x="155168" y="19875"/>
                </a:lnTo>
                <a:lnTo>
                  <a:pt x="121919" y="0"/>
                </a:lnTo>
                <a:close/>
              </a:path>
              <a:path w="304800" h="719455">
                <a:moveTo>
                  <a:pt x="177342" y="646836"/>
                </a:moveTo>
                <a:lnTo>
                  <a:pt x="94996" y="653986"/>
                </a:lnTo>
                <a:lnTo>
                  <a:pt x="62547" y="669086"/>
                </a:lnTo>
                <a:lnTo>
                  <a:pt x="293331" y="669086"/>
                </a:lnTo>
                <a:lnTo>
                  <a:pt x="256501" y="656361"/>
                </a:lnTo>
                <a:lnTo>
                  <a:pt x="177342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9214" y="1370812"/>
            <a:ext cx="631825" cy="565150"/>
          </a:xfrm>
          <a:custGeom>
            <a:avLst/>
            <a:gdLst/>
            <a:ahLst/>
            <a:cxnLst/>
            <a:rect l="l" t="t" r="r" b="b"/>
            <a:pathLst>
              <a:path w="631825" h="565150">
                <a:moveTo>
                  <a:pt x="483387" y="0"/>
                </a:moveTo>
                <a:lnTo>
                  <a:pt x="462749" y="11112"/>
                </a:lnTo>
                <a:lnTo>
                  <a:pt x="477037" y="65087"/>
                </a:lnTo>
                <a:lnTo>
                  <a:pt x="474662" y="111125"/>
                </a:lnTo>
                <a:lnTo>
                  <a:pt x="410362" y="134937"/>
                </a:lnTo>
                <a:lnTo>
                  <a:pt x="280987" y="161137"/>
                </a:lnTo>
                <a:lnTo>
                  <a:pt x="144462" y="192887"/>
                </a:lnTo>
                <a:lnTo>
                  <a:pt x="40474" y="257175"/>
                </a:lnTo>
                <a:lnTo>
                  <a:pt x="9525" y="328612"/>
                </a:lnTo>
                <a:lnTo>
                  <a:pt x="0" y="404025"/>
                </a:lnTo>
                <a:lnTo>
                  <a:pt x="2374" y="485775"/>
                </a:lnTo>
                <a:lnTo>
                  <a:pt x="7137" y="526262"/>
                </a:lnTo>
                <a:lnTo>
                  <a:pt x="34124" y="559600"/>
                </a:lnTo>
                <a:lnTo>
                  <a:pt x="83337" y="565150"/>
                </a:lnTo>
                <a:lnTo>
                  <a:pt x="107950" y="546900"/>
                </a:lnTo>
                <a:lnTo>
                  <a:pt x="97624" y="500062"/>
                </a:lnTo>
                <a:lnTo>
                  <a:pt x="92586" y="492925"/>
                </a:lnTo>
                <a:lnTo>
                  <a:pt x="88900" y="492925"/>
                </a:lnTo>
                <a:lnTo>
                  <a:pt x="80962" y="488162"/>
                </a:lnTo>
                <a:lnTo>
                  <a:pt x="79323" y="474513"/>
                </a:lnTo>
                <a:lnTo>
                  <a:pt x="78574" y="473075"/>
                </a:lnTo>
                <a:lnTo>
                  <a:pt x="79150" y="473075"/>
                </a:lnTo>
                <a:lnTo>
                  <a:pt x="73812" y="428625"/>
                </a:lnTo>
                <a:lnTo>
                  <a:pt x="71437" y="357987"/>
                </a:lnTo>
                <a:lnTo>
                  <a:pt x="93662" y="287337"/>
                </a:lnTo>
                <a:lnTo>
                  <a:pt x="131762" y="246062"/>
                </a:lnTo>
                <a:lnTo>
                  <a:pt x="201612" y="202412"/>
                </a:lnTo>
                <a:lnTo>
                  <a:pt x="322262" y="173037"/>
                </a:lnTo>
                <a:lnTo>
                  <a:pt x="418299" y="155575"/>
                </a:lnTo>
                <a:lnTo>
                  <a:pt x="488149" y="135737"/>
                </a:lnTo>
                <a:lnTo>
                  <a:pt x="534987" y="130175"/>
                </a:lnTo>
                <a:lnTo>
                  <a:pt x="583534" y="130175"/>
                </a:lnTo>
                <a:lnTo>
                  <a:pt x="541337" y="112712"/>
                </a:lnTo>
                <a:lnTo>
                  <a:pt x="546887" y="103187"/>
                </a:lnTo>
                <a:lnTo>
                  <a:pt x="630237" y="91287"/>
                </a:lnTo>
                <a:lnTo>
                  <a:pt x="631825" y="86525"/>
                </a:lnTo>
                <a:lnTo>
                  <a:pt x="630689" y="83350"/>
                </a:lnTo>
                <a:lnTo>
                  <a:pt x="538162" y="83350"/>
                </a:lnTo>
                <a:lnTo>
                  <a:pt x="534987" y="78587"/>
                </a:lnTo>
                <a:lnTo>
                  <a:pt x="550325" y="57950"/>
                </a:lnTo>
                <a:lnTo>
                  <a:pt x="500849" y="57950"/>
                </a:lnTo>
                <a:lnTo>
                  <a:pt x="483387" y="0"/>
                </a:lnTo>
                <a:close/>
              </a:path>
              <a:path w="631825" h="565150">
                <a:moveTo>
                  <a:pt x="79268" y="474057"/>
                </a:moveTo>
                <a:lnTo>
                  <a:pt x="79323" y="474513"/>
                </a:lnTo>
                <a:lnTo>
                  <a:pt x="88900" y="492925"/>
                </a:lnTo>
                <a:lnTo>
                  <a:pt x="92586" y="492925"/>
                </a:lnTo>
                <a:lnTo>
                  <a:pt x="79268" y="474057"/>
                </a:lnTo>
                <a:close/>
              </a:path>
              <a:path w="631825" h="565150">
                <a:moveTo>
                  <a:pt x="79150" y="473075"/>
                </a:moveTo>
                <a:lnTo>
                  <a:pt x="78574" y="473075"/>
                </a:lnTo>
                <a:lnTo>
                  <a:pt x="79268" y="474057"/>
                </a:lnTo>
                <a:lnTo>
                  <a:pt x="79150" y="473075"/>
                </a:lnTo>
                <a:close/>
              </a:path>
              <a:path w="631825" h="565150">
                <a:moveTo>
                  <a:pt x="583534" y="130175"/>
                </a:moveTo>
                <a:lnTo>
                  <a:pt x="534987" y="130175"/>
                </a:lnTo>
                <a:lnTo>
                  <a:pt x="591337" y="154787"/>
                </a:lnTo>
                <a:lnTo>
                  <a:pt x="611974" y="146050"/>
                </a:lnTo>
                <a:lnTo>
                  <a:pt x="610387" y="141287"/>
                </a:lnTo>
                <a:lnTo>
                  <a:pt x="583534" y="130175"/>
                </a:lnTo>
                <a:close/>
              </a:path>
              <a:path w="631825" h="565150">
                <a:moveTo>
                  <a:pt x="627849" y="75412"/>
                </a:moveTo>
                <a:lnTo>
                  <a:pt x="538162" y="83350"/>
                </a:lnTo>
                <a:lnTo>
                  <a:pt x="630689" y="83350"/>
                </a:lnTo>
                <a:lnTo>
                  <a:pt x="627849" y="75412"/>
                </a:lnTo>
                <a:close/>
              </a:path>
              <a:path w="631825" h="565150">
                <a:moveTo>
                  <a:pt x="559587" y="3975"/>
                </a:moveTo>
                <a:lnTo>
                  <a:pt x="516724" y="57950"/>
                </a:lnTo>
                <a:lnTo>
                  <a:pt x="550325" y="57950"/>
                </a:lnTo>
                <a:lnTo>
                  <a:pt x="557999" y="47625"/>
                </a:lnTo>
                <a:lnTo>
                  <a:pt x="571500" y="19050"/>
                </a:lnTo>
                <a:lnTo>
                  <a:pt x="559587" y="397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0651" y="1967712"/>
            <a:ext cx="698500" cy="257175"/>
          </a:xfrm>
          <a:custGeom>
            <a:avLst/>
            <a:gdLst/>
            <a:ahLst/>
            <a:cxnLst/>
            <a:rect l="l" t="t" r="r" b="b"/>
            <a:pathLst>
              <a:path w="698500" h="257175">
                <a:moveTo>
                  <a:pt x="26187" y="0"/>
                </a:moveTo>
                <a:lnTo>
                  <a:pt x="0" y="27698"/>
                </a:lnTo>
                <a:lnTo>
                  <a:pt x="5549" y="66471"/>
                </a:lnTo>
                <a:lnTo>
                  <a:pt x="29362" y="101295"/>
                </a:lnTo>
                <a:lnTo>
                  <a:pt x="83337" y="164592"/>
                </a:lnTo>
                <a:lnTo>
                  <a:pt x="138899" y="217614"/>
                </a:lnTo>
                <a:lnTo>
                  <a:pt x="206375" y="257175"/>
                </a:lnTo>
                <a:lnTo>
                  <a:pt x="313524" y="253225"/>
                </a:lnTo>
                <a:lnTo>
                  <a:pt x="394146" y="219989"/>
                </a:lnTo>
                <a:lnTo>
                  <a:pt x="271462" y="219989"/>
                </a:lnTo>
                <a:lnTo>
                  <a:pt x="218274" y="207327"/>
                </a:lnTo>
                <a:lnTo>
                  <a:pt x="157162" y="163804"/>
                </a:lnTo>
                <a:lnTo>
                  <a:pt x="111912" y="109207"/>
                </a:lnTo>
                <a:lnTo>
                  <a:pt x="76200" y="59359"/>
                </a:lnTo>
                <a:lnTo>
                  <a:pt x="77787" y="51435"/>
                </a:lnTo>
                <a:lnTo>
                  <a:pt x="81262" y="51435"/>
                </a:lnTo>
                <a:lnTo>
                  <a:pt x="79375" y="42735"/>
                </a:lnTo>
                <a:lnTo>
                  <a:pt x="53975" y="1587"/>
                </a:lnTo>
                <a:lnTo>
                  <a:pt x="26187" y="0"/>
                </a:lnTo>
                <a:close/>
              </a:path>
              <a:path w="698500" h="257175">
                <a:moveTo>
                  <a:pt x="645221" y="151942"/>
                </a:moveTo>
                <a:lnTo>
                  <a:pt x="573874" y="151942"/>
                </a:lnTo>
                <a:lnTo>
                  <a:pt x="605624" y="185966"/>
                </a:lnTo>
                <a:lnTo>
                  <a:pt x="632612" y="235026"/>
                </a:lnTo>
                <a:lnTo>
                  <a:pt x="653249" y="231863"/>
                </a:lnTo>
                <a:lnTo>
                  <a:pt x="625475" y="179628"/>
                </a:lnTo>
                <a:lnTo>
                  <a:pt x="635000" y="172516"/>
                </a:lnTo>
                <a:lnTo>
                  <a:pt x="691539" y="172516"/>
                </a:lnTo>
                <a:lnTo>
                  <a:pt x="667537" y="159854"/>
                </a:lnTo>
                <a:lnTo>
                  <a:pt x="645221" y="151942"/>
                </a:lnTo>
                <a:close/>
              </a:path>
              <a:path w="698500" h="257175">
                <a:moveTo>
                  <a:pt x="635000" y="56984"/>
                </a:moveTo>
                <a:lnTo>
                  <a:pt x="615950" y="60934"/>
                </a:lnTo>
                <a:lnTo>
                  <a:pt x="596900" y="108419"/>
                </a:lnTo>
                <a:lnTo>
                  <a:pt x="565937" y="127406"/>
                </a:lnTo>
                <a:lnTo>
                  <a:pt x="509587" y="145605"/>
                </a:lnTo>
                <a:lnTo>
                  <a:pt x="437349" y="180428"/>
                </a:lnTo>
                <a:lnTo>
                  <a:pt x="342900" y="219201"/>
                </a:lnTo>
                <a:lnTo>
                  <a:pt x="271462" y="219989"/>
                </a:lnTo>
                <a:lnTo>
                  <a:pt x="394146" y="219989"/>
                </a:lnTo>
                <a:lnTo>
                  <a:pt x="419100" y="209702"/>
                </a:lnTo>
                <a:lnTo>
                  <a:pt x="518312" y="165392"/>
                </a:lnTo>
                <a:lnTo>
                  <a:pt x="573874" y="151942"/>
                </a:lnTo>
                <a:lnTo>
                  <a:pt x="645221" y="151942"/>
                </a:lnTo>
                <a:lnTo>
                  <a:pt x="631825" y="147193"/>
                </a:lnTo>
                <a:lnTo>
                  <a:pt x="631024" y="140855"/>
                </a:lnTo>
                <a:lnTo>
                  <a:pt x="662234" y="121869"/>
                </a:lnTo>
                <a:lnTo>
                  <a:pt x="623087" y="121869"/>
                </a:lnTo>
                <a:lnTo>
                  <a:pt x="613562" y="117119"/>
                </a:lnTo>
                <a:lnTo>
                  <a:pt x="637374" y="61722"/>
                </a:lnTo>
                <a:lnTo>
                  <a:pt x="635000" y="56984"/>
                </a:lnTo>
                <a:close/>
              </a:path>
              <a:path w="698500" h="257175">
                <a:moveTo>
                  <a:pt x="691539" y="172516"/>
                </a:moveTo>
                <a:lnTo>
                  <a:pt x="635000" y="172516"/>
                </a:lnTo>
                <a:lnTo>
                  <a:pt x="698500" y="192290"/>
                </a:lnTo>
                <a:lnTo>
                  <a:pt x="694524" y="174091"/>
                </a:lnTo>
                <a:lnTo>
                  <a:pt x="691539" y="172516"/>
                </a:lnTo>
                <a:close/>
              </a:path>
              <a:path w="698500" h="257175">
                <a:moveTo>
                  <a:pt x="683412" y="90220"/>
                </a:moveTo>
                <a:lnTo>
                  <a:pt x="623087" y="121869"/>
                </a:lnTo>
                <a:lnTo>
                  <a:pt x="662234" y="121869"/>
                </a:lnTo>
                <a:lnTo>
                  <a:pt x="692150" y="103670"/>
                </a:lnTo>
                <a:lnTo>
                  <a:pt x="687387" y="93383"/>
                </a:lnTo>
                <a:lnTo>
                  <a:pt x="683412" y="90220"/>
                </a:lnTo>
                <a:close/>
              </a:path>
              <a:path w="698500" h="257175">
                <a:moveTo>
                  <a:pt x="81262" y="51435"/>
                </a:moveTo>
                <a:lnTo>
                  <a:pt x="77787" y="51435"/>
                </a:lnTo>
                <a:lnTo>
                  <a:pt x="85725" y="72009"/>
                </a:lnTo>
                <a:lnTo>
                  <a:pt x="81262" y="5143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0364" y="2753525"/>
            <a:ext cx="728980" cy="403225"/>
          </a:xfrm>
          <a:custGeom>
            <a:avLst/>
            <a:gdLst/>
            <a:ahLst/>
            <a:cxnLst/>
            <a:rect l="l" t="t" r="r" b="b"/>
            <a:pathLst>
              <a:path w="728979" h="403225">
                <a:moveTo>
                  <a:pt x="447979" y="0"/>
                </a:moveTo>
                <a:lnTo>
                  <a:pt x="365518" y="3962"/>
                </a:lnTo>
                <a:lnTo>
                  <a:pt x="283057" y="12674"/>
                </a:lnTo>
                <a:lnTo>
                  <a:pt x="209321" y="31699"/>
                </a:lnTo>
                <a:lnTo>
                  <a:pt x="133197" y="59423"/>
                </a:lnTo>
                <a:lnTo>
                  <a:pt x="93560" y="83185"/>
                </a:lnTo>
                <a:lnTo>
                  <a:pt x="30924" y="136258"/>
                </a:lnTo>
                <a:lnTo>
                  <a:pt x="8724" y="170332"/>
                </a:lnTo>
                <a:lnTo>
                  <a:pt x="0" y="200431"/>
                </a:lnTo>
                <a:lnTo>
                  <a:pt x="0" y="232117"/>
                </a:lnTo>
                <a:lnTo>
                  <a:pt x="12687" y="294703"/>
                </a:lnTo>
                <a:lnTo>
                  <a:pt x="43611" y="334314"/>
                </a:lnTo>
                <a:lnTo>
                  <a:pt x="82461" y="362038"/>
                </a:lnTo>
                <a:lnTo>
                  <a:pt x="133197" y="383425"/>
                </a:lnTo>
                <a:lnTo>
                  <a:pt x="202183" y="398475"/>
                </a:lnTo>
                <a:lnTo>
                  <a:pt x="273545" y="403225"/>
                </a:lnTo>
                <a:lnTo>
                  <a:pt x="353631" y="400062"/>
                </a:lnTo>
                <a:lnTo>
                  <a:pt x="422605" y="392137"/>
                </a:lnTo>
                <a:lnTo>
                  <a:pt x="487629" y="379463"/>
                </a:lnTo>
                <a:lnTo>
                  <a:pt x="547877" y="366001"/>
                </a:lnTo>
                <a:lnTo>
                  <a:pt x="601802" y="345401"/>
                </a:lnTo>
                <a:lnTo>
                  <a:pt x="650963" y="324015"/>
                </a:lnTo>
                <a:lnTo>
                  <a:pt x="681875" y="300240"/>
                </a:lnTo>
                <a:lnTo>
                  <a:pt x="711212" y="281228"/>
                </a:lnTo>
                <a:lnTo>
                  <a:pt x="726287" y="247167"/>
                </a:lnTo>
                <a:lnTo>
                  <a:pt x="728662" y="215480"/>
                </a:lnTo>
                <a:lnTo>
                  <a:pt x="719150" y="125958"/>
                </a:lnTo>
                <a:lnTo>
                  <a:pt x="695363" y="70510"/>
                </a:lnTo>
                <a:lnTo>
                  <a:pt x="629551" y="30111"/>
                </a:lnTo>
                <a:lnTo>
                  <a:pt x="572465" y="12674"/>
                </a:lnTo>
                <a:lnTo>
                  <a:pt x="518540" y="3962"/>
                </a:lnTo>
                <a:lnTo>
                  <a:pt x="44797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5164" y="2874175"/>
            <a:ext cx="424180" cy="206375"/>
          </a:xfrm>
          <a:custGeom>
            <a:avLst/>
            <a:gdLst/>
            <a:ahLst/>
            <a:cxnLst/>
            <a:rect l="l" t="t" r="r" b="b"/>
            <a:pathLst>
              <a:path w="424179" h="206375">
                <a:moveTo>
                  <a:pt x="421859" y="113080"/>
                </a:moveTo>
                <a:lnTo>
                  <a:pt x="409600" y="113080"/>
                </a:lnTo>
                <a:lnTo>
                  <a:pt x="400888" y="136004"/>
                </a:lnTo>
                <a:lnTo>
                  <a:pt x="378701" y="159727"/>
                </a:lnTo>
                <a:lnTo>
                  <a:pt x="338289" y="185826"/>
                </a:lnTo>
                <a:lnTo>
                  <a:pt x="278879" y="206375"/>
                </a:lnTo>
                <a:lnTo>
                  <a:pt x="307403" y="204800"/>
                </a:lnTo>
                <a:lnTo>
                  <a:pt x="351764" y="193725"/>
                </a:lnTo>
                <a:lnTo>
                  <a:pt x="400888" y="163677"/>
                </a:lnTo>
                <a:lnTo>
                  <a:pt x="421487" y="119405"/>
                </a:lnTo>
                <a:lnTo>
                  <a:pt x="421859" y="113080"/>
                </a:lnTo>
                <a:close/>
              </a:path>
              <a:path w="424179" h="206375">
                <a:moveTo>
                  <a:pt x="414350" y="0"/>
                </a:moveTo>
                <a:lnTo>
                  <a:pt x="400888" y="36372"/>
                </a:lnTo>
                <a:lnTo>
                  <a:pt x="358889" y="83032"/>
                </a:lnTo>
                <a:lnTo>
                  <a:pt x="318490" y="113080"/>
                </a:lnTo>
                <a:lnTo>
                  <a:pt x="267779" y="140754"/>
                </a:lnTo>
                <a:lnTo>
                  <a:pt x="222630" y="158153"/>
                </a:lnTo>
                <a:lnTo>
                  <a:pt x="174294" y="174751"/>
                </a:lnTo>
                <a:lnTo>
                  <a:pt x="89522" y="192150"/>
                </a:lnTo>
                <a:lnTo>
                  <a:pt x="0" y="196100"/>
                </a:lnTo>
                <a:lnTo>
                  <a:pt x="45161" y="202425"/>
                </a:lnTo>
                <a:lnTo>
                  <a:pt x="125171" y="196100"/>
                </a:lnTo>
                <a:lnTo>
                  <a:pt x="167170" y="189776"/>
                </a:lnTo>
                <a:lnTo>
                  <a:pt x="209156" y="178701"/>
                </a:lnTo>
                <a:lnTo>
                  <a:pt x="254317" y="163677"/>
                </a:lnTo>
                <a:lnTo>
                  <a:pt x="327990" y="125730"/>
                </a:lnTo>
                <a:lnTo>
                  <a:pt x="369188" y="100431"/>
                </a:lnTo>
                <a:lnTo>
                  <a:pt x="398513" y="71958"/>
                </a:lnTo>
                <a:lnTo>
                  <a:pt x="422752" y="71958"/>
                </a:lnTo>
                <a:lnTo>
                  <a:pt x="418312" y="43497"/>
                </a:lnTo>
                <a:lnTo>
                  <a:pt x="414350" y="0"/>
                </a:lnTo>
                <a:close/>
              </a:path>
              <a:path w="424179" h="206375">
                <a:moveTo>
                  <a:pt x="422752" y="71958"/>
                </a:moveTo>
                <a:lnTo>
                  <a:pt x="398513" y="71958"/>
                </a:lnTo>
                <a:lnTo>
                  <a:pt x="394550" y="95681"/>
                </a:lnTo>
                <a:lnTo>
                  <a:pt x="378701" y="119405"/>
                </a:lnTo>
                <a:lnTo>
                  <a:pt x="305015" y="173164"/>
                </a:lnTo>
                <a:lnTo>
                  <a:pt x="334340" y="155778"/>
                </a:lnTo>
                <a:lnTo>
                  <a:pt x="362851" y="147078"/>
                </a:lnTo>
                <a:lnTo>
                  <a:pt x="389788" y="125730"/>
                </a:lnTo>
                <a:lnTo>
                  <a:pt x="409600" y="113080"/>
                </a:lnTo>
                <a:lnTo>
                  <a:pt x="421859" y="113080"/>
                </a:lnTo>
                <a:lnTo>
                  <a:pt x="423862" y="79070"/>
                </a:lnTo>
                <a:lnTo>
                  <a:pt x="422752" y="7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" y="1722120"/>
            <a:ext cx="2286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9229" y="1537475"/>
            <a:ext cx="6085840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actividades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6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0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total = LS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ES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97485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LF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5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7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libre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min [ES (sucesores de a)]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29400" y="4599762"/>
            <a:ext cx="1138555" cy="711200"/>
          </a:xfrm>
          <a:custGeom>
            <a:avLst/>
            <a:gdLst/>
            <a:ahLst/>
            <a:cxnLst/>
            <a:rect l="l" t="t" r="r" b="b"/>
            <a:pathLst>
              <a:path w="1138554" h="711200">
                <a:moveTo>
                  <a:pt x="0" y="0"/>
                </a:moveTo>
                <a:lnTo>
                  <a:pt x="1138240" y="0"/>
                </a:lnTo>
                <a:lnTo>
                  <a:pt x="113824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4546600"/>
            <a:ext cx="13208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4851400"/>
            <a:ext cx="12700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08775" y="4620399"/>
            <a:ext cx="971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[ES,</a:t>
            </a:r>
            <a:r>
              <a:rPr sz="2000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EF]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[LS,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LF]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0" y="4533900"/>
            <a:ext cx="482600" cy="55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07425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46463" y="5447487"/>
            <a:ext cx="697230" cy="695960"/>
          </a:xfrm>
          <a:custGeom>
            <a:avLst/>
            <a:gdLst/>
            <a:ahLst/>
            <a:cxnLst/>
            <a:rect l="l" t="t" r="r" b="b"/>
            <a:pathLst>
              <a:path w="697229" h="695960">
                <a:moveTo>
                  <a:pt x="348462" y="0"/>
                </a:moveTo>
                <a:lnTo>
                  <a:pt x="301179" y="3173"/>
                </a:lnTo>
                <a:lnTo>
                  <a:pt x="255830" y="12419"/>
                </a:lnTo>
                <a:lnTo>
                  <a:pt x="212828" y="27321"/>
                </a:lnTo>
                <a:lnTo>
                  <a:pt x="172590" y="47466"/>
                </a:lnTo>
                <a:lnTo>
                  <a:pt x="135530" y="72440"/>
                </a:lnTo>
                <a:lnTo>
                  <a:pt x="102065" y="101829"/>
                </a:lnTo>
                <a:lnTo>
                  <a:pt x="72608" y="135217"/>
                </a:lnTo>
                <a:lnTo>
                  <a:pt x="47577" y="172192"/>
                </a:lnTo>
                <a:lnTo>
                  <a:pt x="27384" y="212338"/>
                </a:lnTo>
                <a:lnTo>
                  <a:pt x="12447" y="255242"/>
                </a:lnTo>
                <a:lnTo>
                  <a:pt x="3181" y="300489"/>
                </a:lnTo>
                <a:lnTo>
                  <a:pt x="0" y="347665"/>
                </a:lnTo>
                <a:lnTo>
                  <a:pt x="3181" y="394840"/>
                </a:lnTo>
                <a:lnTo>
                  <a:pt x="12447" y="440087"/>
                </a:lnTo>
                <a:lnTo>
                  <a:pt x="27384" y="482991"/>
                </a:lnTo>
                <a:lnTo>
                  <a:pt x="47577" y="523136"/>
                </a:lnTo>
                <a:lnTo>
                  <a:pt x="72608" y="560111"/>
                </a:lnTo>
                <a:lnTo>
                  <a:pt x="102065" y="593499"/>
                </a:lnTo>
                <a:lnTo>
                  <a:pt x="135530" y="622887"/>
                </a:lnTo>
                <a:lnTo>
                  <a:pt x="172590" y="647861"/>
                </a:lnTo>
                <a:lnTo>
                  <a:pt x="212828" y="668006"/>
                </a:lnTo>
                <a:lnTo>
                  <a:pt x="255830" y="682908"/>
                </a:lnTo>
                <a:lnTo>
                  <a:pt x="301179" y="692153"/>
                </a:lnTo>
                <a:lnTo>
                  <a:pt x="348462" y="695327"/>
                </a:lnTo>
                <a:lnTo>
                  <a:pt x="395745" y="692153"/>
                </a:lnTo>
                <a:lnTo>
                  <a:pt x="441094" y="682908"/>
                </a:lnTo>
                <a:lnTo>
                  <a:pt x="484094" y="668006"/>
                </a:lnTo>
                <a:lnTo>
                  <a:pt x="524331" y="647861"/>
                </a:lnTo>
                <a:lnTo>
                  <a:pt x="561389" y="622887"/>
                </a:lnTo>
                <a:lnTo>
                  <a:pt x="594853" y="593499"/>
                </a:lnTo>
                <a:lnTo>
                  <a:pt x="624308" y="560111"/>
                </a:lnTo>
                <a:lnTo>
                  <a:pt x="649338" y="523136"/>
                </a:lnTo>
                <a:lnTo>
                  <a:pt x="669529" y="482991"/>
                </a:lnTo>
                <a:lnTo>
                  <a:pt x="684465" y="440087"/>
                </a:lnTo>
                <a:lnTo>
                  <a:pt x="693731" y="394840"/>
                </a:lnTo>
                <a:lnTo>
                  <a:pt x="696912" y="347665"/>
                </a:lnTo>
                <a:lnTo>
                  <a:pt x="693731" y="300489"/>
                </a:lnTo>
                <a:lnTo>
                  <a:pt x="684465" y="255242"/>
                </a:lnTo>
                <a:lnTo>
                  <a:pt x="669529" y="212338"/>
                </a:lnTo>
                <a:lnTo>
                  <a:pt x="649338" y="172192"/>
                </a:lnTo>
                <a:lnTo>
                  <a:pt x="624308" y="135217"/>
                </a:lnTo>
                <a:lnTo>
                  <a:pt x="594853" y="101829"/>
                </a:lnTo>
                <a:lnTo>
                  <a:pt x="561389" y="72440"/>
                </a:lnTo>
                <a:lnTo>
                  <a:pt x="524331" y="47466"/>
                </a:lnTo>
                <a:lnTo>
                  <a:pt x="484094" y="27321"/>
                </a:lnTo>
                <a:lnTo>
                  <a:pt x="441094" y="12419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6463" y="5447487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3900" y="5562600"/>
            <a:ext cx="4826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18725" y="56452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3900" y="3721100"/>
            <a:ext cx="482600" cy="55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18725" y="38006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60900" y="4533900"/>
            <a:ext cx="4826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18900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65550" y="4323537"/>
            <a:ext cx="76200" cy="1117600"/>
          </a:xfrm>
          <a:custGeom>
            <a:avLst/>
            <a:gdLst/>
            <a:ahLst/>
            <a:cxnLst/>
            <a:rect l="l" t="t" r="r" b="b"/>
            <a:pathLst>
              <a:path w="76200" h="1117600">
                <a:moveTo>
                  <a:pt x="0" y="990599"/>
                </a:moveTo>
                <a:lnTo>
                  <a:pt x="38100" y="1117599"/>
                </a:lnTo>
                <a:lnTo>
                  <a:pt x="66038" y="1024470"/>
                </a:lnTo>
                <a:lnTo>
                  <a:pt x="25400" y="1024470"/>
                </a:lnTo>
                <a:lnTo>
                  <a:pt x="0" y="990599"/>
                </a:lnTo>
                <a:close/>
              </a:path>
              <a:path w="76200" h="1117600">
                <a:moveTo>
                  <a:pt x="50800" y="0"/>
                </a:moveTo>
                <a:lnTo>
                  <a:pt x="25400" y="0"/>
                </a:lnTo>
                <a:lnTo>
                  <a:pt x="25400" y="1024470"/>
                </a:lnTo>
                <a:lnTo>
                  <a:pt x="50800" y="1024470"/>
                </a:lnTo>
                <a:lnTo>
                  <a:pt x="50800" y="0"/>
                </a:lnTo>
                <a:close/>
              </a:path>
              <a:path w="76200" h="1117600">
                <a:moveTo>
                  <a:pt x="76200" y="990599"/>
                </a:moveTo>
                <a:lnTo>
                  <a:pt x="50800" y="1024470"/>
                </a:lnTo>
                <a:lnTo>
                  <a:pt x="66038" y="1024470"/>
                </a:lnTo>
                <a:lnTo>
                  <a:pt x="76200" y="99059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2692" y="4094340"/>
            <a:ext cx="684530" cy="523240"/>
          </a:xfrm>
          <a:custGeom>
            <a:avLst/>
            <a:gdLst/>
            <a:ahLst/>
            <a:cxnLst/>
            <a:rect l="l" t="t" r="r" b="b"/>
            <a:pathLst>
              <a:path w="684529" h="523239">
                <a:moveTo>
                  <a:pt x="559727" y="476516"/>
                </a:moveTo>
                <a:lnTo>
                  <a:pt x="683945" y="522884"/>
                </a:lnTo>
                <a:lnTo>
                  <a:pt x="650256" y="476732"/>
                </a:lnTo>
                <a:lnTo>
                  <a:pt x="602068" y="476732"/>
                </a:lnTo>
                <a:lnTo>
                  <a:pt x="559727" y="476516"/>
                </a:lnTo>
                <a:close/>
              </a:path>
              <a:path w="684529" h="523239">
                <a:moveTo>
                  <a:pt x="15354" y="0"/>
                </a:moveTo>
                <a:lnTo>
                  <a:pt x="0" y="20243"/>
                </a:lnTo>
                <a:lnTo>
                  <a:pt x="602068" y="476732"/>
                </a:lnTo>
                <a:lnTo>
                  <a:pt x="650256" y="476732"/>
                </a:lnTo>
                <a:lnTo>
                  <a:pt x="635489" y="456501"/>
                </a:lnTo>
                <a:lnTo>
                  <a:pt x="617410" y="456501"/>
                </a:lnTo>
                <a:lnTo>
                  <a:pt x="15354" y="0"/>
                </a:lnTo>
                <a:close/>
              </a:path>
              <a:path w="684529" h="523239">
                <a:moveTo>
                  <a:pt x="605777" y="415797"/>
                </a:moveTo>
                <a:lnTo>
                  <a:pt x="617410" y="456501"/>
                </a:lnTo>
                <a:lnTo>
                  <a:pt x="635489" y="456501"/>
                </a:lnTo>
                <a:lnTo>
                  <a:pt x="605777" y="415797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9926" y="5093474"/>
            <a:ext cx="814705" cy="651510"/>
          </a:xfrm>
          <a:custGeom>
            <a:avLst/>
            <a:gdLst/>
            <a:ahLst/>
            <a:cxnLst/>
            <a:rect l="l" t="t" r="r" b="b"/>
            <a:pathLst>
              <a:path w="814704" h="651510">
                <a:moveTo>
                  <a:pt x="780963" y="48031"/>
                </a:moveTo>
                <a:lnTo>
                  <a:pt x="733552" y="48031"/>
                </a:lnTo>
                <a:lnTo>
                  <a:pt x="0" y="631413"/>
                </a:lnTo>
                <a:lnTo>
                  <a:pt x="15811" y="651292"/>
                </a:lnTo>
                <a:lnTo>
                  <a:pt x="749363" y="67919"/>
                </a:lnTo>
                <a:lnTo>
                  <a:pt x="767139" y="67919"/>
                </a:lnTo>
                <a:lnTo>
                  <a:pt x="780963" y="48031"/>
                </a:lnTo>
                <a:close/>
              </a:path>
              <a:path w="814704" h="651510">
                <a:moveTo>
                  <a:pt x="767139" y="67919"/>
                </a:moveTo>
                <a:lnTo>
                  <a:pt x="749363" y="67919"/>
                </a:lnTo>
                <a:lnTo>
                  <a:pt x="738670" y="108877"/>
                </a:lnTo>
                <a:lnTo>
                  <a:pt x="767139" y="67919"/>
                </a:lnTo>
                <a:close/>
              </a:path>
              <a:path w="814704" h="651510">
                <a:moveTo>
                  <a:pt x="814349" y="0"/>
                </a:moveTo>
                <a:lnTo>
                  <a:pt x="691235" y="49237"/>
                </a:lnTo>
                <a:lnTo>
                  <a:pt x="733552" y="48031"/>
                </a:lnTo>
                <a:lnTo>
                  <a:pt x="780963" y="48031"/>
                </a:lnTo>
                <a:lnTo>
                  <a:pt x="814349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33866" y="3993337"/>
            <a:ext cx="903605" cy="506730"/>
          </a:xfrm>
          <a:custGeom>
            <a:avLst/>
            <a:gdLst/>
            <a:ahLst/>
            <a:cxnLst/>
            <a:rect l="l" t="t" r="r" b="b"/>
            <a:pathLst>
              <a:path w="903605" h="506729">
                <a:moveTo>
                  <a:pt x="903071" y="0"/>
                </a:moveTo>
                <a:lnTo>
                  <a:pt x="773480" y="28041"/>
                </a:lnTo>
                <a:lnTo>
                  <a:pt x="815403" y="33908"/>
                </a:lnTo>
                <a:lnTo>
                  <a:pt x="0" y="484187"/>
                </a:lnTo>
                <a:lnTo>
                  <a:pt x="12280" y="506425"/>
                </a:lnTo>
                <a:lnTo>
                  <a:pt x="827684" y="56146"/>
                </a:lnTo>
                <a:lnTo>
                  <a:pt x="848113" y="56146"/>
                </a:lnTo>
                <a:lnTo>
                  <a:pt x="903071" y="0"/>
                </a:lnTo>
                <a:close/>
              </a:path>
              <a:path w="903605" h="506729">
                <a:moveTo>
                  <a:pt x="848113" y="56146"/>
                </a:moveTo>
                <a:lnTo>
                  <a:pt x="827684" y="56146"/>
                </a:lnTo>
                <a:lnTo>
                  <a:pt x="810323" y="94754"/>
                </a:lnTo>
                <a:lnTo>
                  <a:pt x="848113" y="56146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59749" y="5100497"/>
            <a:ext cx="960119" cy="671195"/>
          </a:xfrm>
          <a:custGeom>
            <a:avLst/>
            <a:gdLst/>
            <a:ahLst/>
            <a:cxnLst/>
            <a:rect l="l" t="t" r="r" b="b"/>
            <a:pathLst>
              <a:path w="960119" h="671195">
                <a:moveTo>
                  <a:pt x="14465" y="0"/>
                </a:moveTo>
                <a:lnTo>
                  <a:pt x="0" y="20878"/>
                </a:lnTo>
                <a:lnTo>
                  <a:pt x="875957" y="628213"/>
                </a:lnTo>
                <a:lnTo>
                  <a:pt x="833653" y="629790"/>
                </a:lnTo>
                <a:lnTo>
                  <a:pt x="959726" y="670841"/>
                </a:lnTo>
                <a:lnTo>
                  <a:pt x="909099" y="607339"/>
                </a:lnTo>
                <a:lnTo>
                  <a:pt x="890435" y="607339"/>
                </a:lnTo>
                <a:lnTo>
                  <a:pt x="14465" y="0"/>
                </a:lnTo>
                <a:close/>
              </a:path>
              <a:path w="960119" h="671195">
                <a:moveTo>
                  <a:pt x="877074" y="567169"/>
                </a:moveTo>
                <a:lnTo>
                  <a:pt x="890435" y="607339"/>
                </a:lnTo>
                <a:lnTo>
                  <a:pt x="909099" y="607339"/>
                </a:lnTo>
                <a:lnTo>
                  <a:pt x="877074" y="56716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67000" y="3708400"/>
            <a:ext cx="419100" cy="50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795625" y="377902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94200" y="5207000"/>
            <a:ext cx="419100" cy="520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22825" y="528714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41700" y="4927600"/>
            <a:ext cx="431800" cy="50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78262" y="4999812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19600" y="4178300"/>
            <a:ext cx="431800" cy="50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552987" y="42552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43200" y="5245100"/>
            <a:ext cx="431800" cy="50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876588" y="53220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91300" y="4937899"/>
            <a:ext cx="1377950" cy="76200"/>
          </a:xfrm>
          <a:custGeom>
            <a:avLst/>
            <a:gdLst/>
            <a:ahLst/>
            <a:cxnLst/>
            <a:rect l="l" t="t" r="r" b="b"/>
            <a:pathLst>
              <a:path w="1377950" h="76200">
                <a:moveTo>
                  <a:pt x="1250950" y="0"/>
                </a:moveTo>
                <a:lnTo>
                  <a:pt x="1284820" y="25399"/>
                </a:lnTo>
                <a:lnTo>
                  <a:pt x="0" y="25399"/>
                </a:lnTo>
                <a:lnTo>
                  <a:pt x="0" y="50799"/>
                </a:lnTo>
                <a:lnTo>
                  <a:pt x="1284820" y="50799"/>
                </a:lnTo>
                <a:lnTo>
                  <a:pt x="1250950" y="76199"/>
                </a:lnTo>
                <a:lnTo>
                  <a:pt x="1377950" y="38099"/>
                </a:lnTo>
                <a:lnTo>
                  <a:pt x="1250950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70401" y="5453329"/>
            <a:ext cx="500380" cy="467359"/>
          </a:xfrm>
          <a:custGeom>
            <a:avLst/>
            <a:gdLst/>
            <a:ahLst/>
            <a:cxnLst/>
            <a:rect l="l" t="t" r="r" b="b"/>
            <a:pathLst>
              <a:path w="500379" h="467360">
                <a:moveTo>
                  <a:pt x="33947" y="278544"/>
                </a:moveTo>
                <a:lnTo>
                  <a:pt x="0" y="307028"/>
                </a:lnTo>
                <a:lnTo>
                  <a:pt x="134378" y="467182"/>
                </a:lnTo>
                <a:lnTo>
                  <a:pt x="164955" y="441526"/>
                </a:lnTo>
                <a:lnTo>
                  <a:pt x="139077" y="441526"/>
                </a:lnTo>
                <a:lnTo>
                  <a:pt x="26073" y="306853"/>
                </a:lnTo>
                <a:lnTo>
                  <a:pt x="44627" y="291284"/>
                </a:lnTo>
                <a:lnTo>
                  <a:pt x="33947" y="278544"/>
                </a:lnTo>
                <a:close/>
              </a:path>
              <a:path w="500379" h="467360">
                <a:moveTo>
                  <a:pt x="157632" y="425957"/>
                </a:moveTo>
                <a:lnTo>
                  <a:pt x="139077" y="441526"/>
                </a:lnTo>
                <a:lnTo>
                  <a:pt x="164955" y="441526"/>
                </a:lnTo>
                <a:lnTo>
                  <a:pt x="168325" y="438698"/>
                </a:lnTo>
                <a:lnTo>
                  <a:pt x="157632" y="425957"/>
                </a:lnTo>
                <a:close/>
              </a:path>
              <a:path w="500379" h="467360">
                <a:moveTo>
                  <a:pt x="119087" y="220360"/>
                </a:moveTo>
                <a:lnTo>
                  <a:pt x="79228" y="241201"/>
                </a:lnTo>
                <a:lnTo>
                  <a:pt x="68389" y="273246"/>
                </a:lnTo>
                <a:lnTo>
                  <a:pt x="70478" y="287666"/>
                </a:lnTo>
                <a:lnTo>
                  <a:pt x="99301" y="337355"/>
                </a:lnTo>
                <a:lnTo>
                  <a:pt x="138370" y="370046"/>
                </a:lnTo>
                <a:lnTo>
                  <a:pt x="162295" y="374535"/>
                </a:lnTo>
                <a:lnTo>
                  <a:pt x="173407" y="372746"/>
                </a:lnTo>
                <a:lnTo>
                  <a:pt x="183921" y="368444"/>
                </a:lnTo>
                <a:lnTo>
                  <a:pt x="193840" y="361629"/>
                </a:lnTo>
                <a:lnTo>
                  <a:pt x="198783" y="356934"/>
                </a:lnTo>
                <a:lnTo>
                  <a:pt x="160858" y="356934"/>
                </a:lnTo>
                <a:lnTo>
                  <a:pt x="154609" y="355887"/>
                </a:lnTo>
                <a:lnTo>
                  <a:pt x="124748" y="328043"/>
                </a:lnTo>
                <a:lnTo>
                  <a:pt x="123052" y="318526"/>
                </a:lnTo>
                <a:lnTo>
                  <a:pt x="109588" y="318526"/>
                </a:lnTo>
                <a:lnTo>
                  <a:pt x="89618" y="285859"/>
                </a:lnTo>
                <a:lnTo>
                  <a:pt x="87133" y="273246"/>
                </a:lnTo>
                <a:lnTo>
                  <a:pt x="87137" y="266632"/>
                </a:lnTo>
                <a:lnTo>
                  <a:pt x="110629" y="238622"/>
                </a:lnTo>
                <a:lnTo>
                  <a:pt x="144701" y="238622"/>
                </a:lnTo>
                <a:lnTo>
                  <a:pt x="149644" y="233770"/>
                </a:lnTo>
                <a:lnTo>
                  <a:pt x="142426" y="228040"/>
                </a:lnTo>
                <a:lnTo>
                  <a:pt x="134927" y="223895"/>
                </a:lnTo>
                <a:lnTo>
                  <a:pt x="127148" y="221335"/>
                </a:lnTo>
                <a:lnTo>
                  <a:pt x="119087" y="220360"/>
                </a:lnTo>
                <a:close/>
              </a:path>
              <a:path w="500379" h="467360">
                <a:moveTo>
                  <a:pt x="196449" y="285154"/>
                </a:moveTo>
                <a:lnTo>
                  <a:pt x="151655" y="285154"/>
                </a:lnTo>
                <a:lnTo>
                  <a:pt x="158089" y="285333"/>
                </a:lnTo>
                <a:lnTo>
                  <a:pt x="164547" y="286876"/>
                </a:lnTo>
                <a:lnTo>
                  <a:pt x="192590" y="320401"/>
                </a:lnTo>
                <a:lnTo>
                  <a:pt x="193093" y="328043"/>
                </a:lnTo>
                <a:lnTo>
                  <a:pt x="192849" y="336428"/>
                </a:lnTo>
                <a:lnTo>
                  <a:pt x="189458" y="343738"/>
                </a:lnTo>
                <a:lnTo>
                  <a:pt x="178511" y="352921"/>
                </a:lnTo>
                <a:lnTo>
                  <a:pt x="173202" y="355216"/>
                </a:lnTo>
                <a:lnTo>
                  <a:pt x="160858" y="356934"/>
                </a:lnTo>
                <a:lnTo>
                  <a:pt x="198783" y="356934"/>
                </a:lnTo>
                <a:lnTo>
                  <a:pt x="211923" y="326073"/>
                </a:lnTo>
                <a:lnTo>
                  <a:pt x="211676" y="319164"/>
                </a:lnTo>
                <a:lnTo>
                  <a:pt x="197142" y="285859"/>
                </a:lnTo>
                <a:lnTo>
                  <a:pt x="196449" y="285154"/>
                </a:lnTo>
                <a:close/>
              </a:path>
              <a:path w="500379" h="467360">
                <a:moveTo>
                  <a:pt x="151893" y="265470"/>
                </a:moveTo>
                <a:lnTo>
                  <a:pt x="115697" y="287315"/>
                </a:lnTo>
                <a:lnTo>
                  <a:pt x="108559" y="309774"/>
                </a:lnTo>
                <a:lnTo>
                  <a:pt x="109588" y="318526"/>
                </a:lnTo>
                <a:lnTo>
                  <a:pt x="123052" y="318526"/>
                </a:lnTo>
                <a:lnTo>
                  <a:pt x="123137" y="312060"/>
                </a:lnTo>
                <a:lnTo>
                  <a:pt x="123596" y="305769"/>
                </a:lnTo>
                <a:lnTo>
                  <a:pt x="151655" y="285154"/>
                </a:lnTo>
                <a:lnTo>
                  <a:pt x="196449" y="285154"/>
                </a:lnTo>
                <a:lnTo>
                  <a:pt x="189279" y="277862"/>
                </a:lnTo>
                <a:lnTo>
                  <a:pt x="180759" y="271828"/>
                </a:lnTo>
                <a:lnTo>
                  <a:pt x="171581" y="267756"/>
                </a:lnTo>
                <a:lnTo>
                  <a:pt x="161747" y="265648"/>
                </a:lnTo>
                <a:lnTo>
                  <a:pt x="151893" y="265470"/>
                </a:lnTo>
                <a:close/>
              </a:path>
              <a:path w="500379" h="467360">
                <a:moveTo>
                  <a:pt x="144701" y="238622"/>
                </a:moveTo>
                <a:lnTo>
                  <a:pt x="110629" y="238622"/>
                </a:lnTo>
                <a:lnTo>
                  <a:pt x="118478" y="239520"/>
                </a:lnTo>
                <a:lnTo>
                  <a:pt x="123278" y="240151"/>
                </a:lnTo>
                <a:lnTo>
                  <a:pt x="128904" y="242915"/>
                </a:lnTo>
                <a:lnTo>
                  <a:pt x="135343" y="247810"/>
                </a:lnTo>
                <a:lnTo>
                  <a:pt x="144701" y="238622"/>
                </a:lnTo>
                <a:close/>
              </a:path>
              <a:path w="500379" h="467360">
                <a:moveTo>
                  <a:pt x="278220" y="299526"/>
                </a:moveTo>
                <a:lnTo>
                  <a:pt x="263512" y="299526"/>
                </a:lnTo>
                <a:lnTo>
                  <a:pt x="267690" y="304857"/>
                </a:lnTo>
                <a:lnTo>
                  <a:pt x="270167" y="309551"/>
                </a:lnTo>
                <a:lnTo>
                  <a:pt x="271729" y="317663"/>
                </a:lnTo>
                <a:lnTo>
                  <a:pt x="271094" y="321767"/>
                </a:lnTo>
                <a:lnTo>
                  <a:pt x="269049" y="325918"/>
                </a:lnTo>
                <a:lnTo>
                  <a:pt x="278841" y="328916"/>
                </a:lnTo>
                <a:lnTo>
                  <a:pt x="281990" y="322587"/>
                </a:lnTo>
                <a:lnTo>
                  <a:pt x="283032" y="316486"/>
                </a:lnTo>
                <a:lnTo>
                  <a:pt x="280949" y="304736"/>
                </a:lnTo>
                <a:lnTo>
                  <a:pt x="278220" y="299526"/>
                </a:lnTo>
                <a:close/>
              </a:path>
              <a:path w="500379" h="467360">
                <a:moveTo>
                  <a:pt x="257606" y="274608"/>
                </a:moveTo>
                <a:lnTo>
                  <a:pt x="240080" y="289316"/>
                </a:lnTo>
                <a:lnTo>
                  <a:pt x="254787" y="306844"/>
                </a:lnTo>
                <a:lnTo>
                  <a:pt x="263512" y="299526"/>
                </a:lnTo>
                <a:lnTo>
                  <a:pt x="278220" y="299526"/>
                </a:lnTo>
                <a:lnTo>
                  <a:pt x="277723" y="298578"/>
                </a:lnTo>
                <a:lnTo>
                  <a:pt x="257606" y="274608"/>
                </a:lnTo>
                <a:close/>
              </a:path>
              <a:path w="500379" h="467360">
                <a:moveTo>
                  <a:pt x="325019" y="144318"/>
                </a:moveTo>
                <a:lnTo>
                  <a:pt x="310426" y="144318"/>
                </a:lnTo>
                <a:lnTo>
                  <a:pt x="306556" y="150674"/>
                </a:lnTo>
                <a:lnTo>
                  <a:pt x="303898" y="157136"/>
                </a:lnTo>
                <a:lnTo>
                  <a:pt x="302450" y="163704"/>
                </a:lnTo>
                <a:lnTo>
                  <a:pt x="302390" y="165360"/>
                </a:lnTo>
                <a:lnTo>
                  <a:pt x="302290" y="170939"/>
                </a:lnTo>
                <a:lnTo>
                  <a:pt x="303166" y="177028"/>
                </a:lnTo>
                <a:lnTo>
                  <a:pt x="328671" y="208733"/>
                </a:lnTo>
                <a:lnTo>
                  <a:pt x="347560" y="213921"/>
                </a:lnTo>
                <a:lnTo>
                  <a:pt x="357729" y="213580"/>
                </a:lnTo>
                <a:lnTo>
                  <a:pt x="367641" y="211113"/>
                </a:lnTo>
                <a:lnTo>
                  <a:pt x="377298" y="206518"/>
                </a:lnTo>
                <a:lnTo>
                  <a:pt x="386702" y="199797"/>
                </a:lnTo>
                <a:lnTo>
                  <a:pt x="390643" y="195934"/>
                </a:lnTo>
                <a:lnTo>
                  <a:pt x="354177" y="195934"/>
                </a:lnTo>
                <a:lnTo>
                  <a:pt x="348411" y="195351"/>
                </a:lnTo>
                <a:lnTo>
                  <a:pt x="321226" y="165360"/>
                </a:lnTo>
                <a:lnTo>
                  <a:pt x="321297" y="157136"/>
                </a:lnTo>
                <a:lnTo>
                  <a:pt x="321894" y="150141"/>
                </a:lnTo>
                <a:lnTo>
                  <a:pt x="325019" y="144318"/>
                </a:lnTo>
                <a:close/>
              </a:path>
              <a:path w="500379" h="467360">
                <a:moveTo>
                  <a:pt x="396978" y="128371"/>
                </a:moveTo>
                <a:lnTo>
                  <a:pt x="357733" y="128371"/>
                </a:lnTo>
                <a:lnTo>
                  <a:pt x="364217" y="129531"/>
                </a:lnTo>
                <a:lnTo>
                  <a:pt x="370182" y="131946"/>
                </a:lnTo>
                <a:lnTo>
                  <a:pt x="388518" y="164618"/>
                </a:lnTo>
                <a:lnTo>
                  <a:pt x="387287" y="170939"/>
                </a:lnTo>
                <a:lnTo>
                  <a:pt x="354177" y="195934"/>
                </a:lnTo>
                <a:lnTo>
                  <a:pt x="390643" y="195934"/>
                </a:lnTo>
                <a:lnTo>
                  <a:pt x="407557" y="153772"/>
                </a:lnTo>
                <a:lnTo>
                  <a:pt x="405699" y="144318"/>
                </a:lnTo>
                <a:lnTo>
                  <a:pt x="401913" y="135490"/>
                </a:lnTo>
                <a:lnTo>
                  <a:pt x="396978" y="128371"/>
                </a:lnTo>
                <a:close/>
              </a:path>
              <a:path w="500379" h="467360">
                <a:moveTo>
                  <a:pt x="387424" y="25653"/>
                </a:moveTo>
                <a:lnTo>
                  <a:pt x="361200" y="25653"/>
                </a:lnTo>
                <a:lnTo>
                  <a:pt x="474205" y="160328"/>
                </a:lnTo>
                <a:lnTo>
                  <a:pt x="455650" y="175897"/>
                </a:lnTo>
                <a:lnTo>
                  <a:pt x="466344" y="188638"/>
                </a:lnTo>
                <a:lnTo>
                  <a:pt x="500278" y="160154"/>
                </a:lnTo>
                <a:lnTo>
                  <a:pt x="387424" y="25653"/>
                </a:lnTo>
                <a:close/>
              </a:path>
              <a:path w="500379" h="467360">
                <a:moveTo>
                  <a:pt x="313461" y="59372"/>
                </a:moveTo>
                <a:lnTo>
                  <a:pt x="271769" y="79100"/>
                </a:lnTo>
                <a:lnTo>
                  <a:pt x="260604" y="112229"/>
                </a:lnTo>
                <a:lnTo>
                  <a:pt x="262053" y="119881"/>
                </a:lnTo>
                <a:lnTo>
                  <a:pt x="294551" y="147974"/>
                </a:lnTo>
                <a:lnTo>
                  <a:pt x="302082" y="147339"/>
                </a:lnTo>
                <a:lnTo>
                  <a:pt x="310426" y="144318"/>
                </a:lnTo>
                <a:lnTo>
                  <a:pt x="325019" y="144318"/>
                </a:lnTo>
                <a:lnTo>
                  <a:pt x="325882" y="142712"/>
                </a:lnTo>
                <a:lnTo>
                  <a:pt x="333121" y="136638"/>
                </a:lnTo>
                <a:lnTo>
                  <a:pt x="338831" y="132621"/>
                </a:lnTo>
                <a:lnTo>
                  <a:pt x="342162" y="131114"/>
                </a:lnTo>
                <a:lnTo>
                  <a:pt x="310362" y="131114"/>
                </a:lnTo>
                <a:lnTo>
                  <a:pt x="296418" y="129997"/>
                </a:lnTo>
                <a:lnTo>
                  <a:pt x="290436" y="126745"/>
                </a:lnTo>
                <a:lnTo>
                  <a:pt x="281063" y="115582"/>
                </a:lnTo>
                <a:lnTo>
                  <a:pt x="279222" y="109448"/>
                </a:lnTo>
                <a:lnTo>
                  <a:pt x="280657" y="95415"/>
                </a:lnTo>
                <a:lnTo>
                  <a:pt x="283959" y="89446"/>
                </a:lnTo>
                <a:lnTo>
                  <a:pt x="295643" y="79641"/>
                </a:lnTo>
                <a:lnTo>
                  <a:pt x="302120" y="77482"/>
                </a:lnTo>
                <a:lnTo>
                  <a:pt x="345703" y="77482"/>
                </a:lnTo>
                <a:lnTo>
                  <a:pt x="342938" y="74193"/>
                </a:lnTo>
                <a:lnTo>
                  <a:pt x="336794" y="68137"/>
                </a:lnTo>
                <a:lnTo>
                  <a:pt x="329833" y="63649"/>
                </a:lnTo>
                <a:lnTo>
                  <a:pt x="322055" y="60727"/>
                </a:lnTo>
                <a:lnTo>
                  <a:pt x="313461" y="59372"/>
                </a:lnTo>
                <a:close/>
              </a:path>
              <a:path w="500379" h="467360">
                <a:moveTo>
                  <a:pt x="345703" y="77482"/>
                </a:moveTo>
                <a:lnTo>
                  <a:pt x="302120" y="77482"/>
                </a:lnTo>
                <a:lnTo>
                  <a:pt x="316382" y="78625"/>
                </a:lnTo>
                <a:lnTo>
                  <a:pt x="322313" y="81737"/>
                </a:lnTo>
                <a:lnTo>
                  <a:pt x="331597" y="92798"/>
                </a:lnTo>
                <a:lnTo>
                  <a:pt x="333540" y="98958"/>
                </a:lnTo>
                <a:lnTo>
                  <a:pt x="332219" y="112788"/>
                </a:lnTo>
                <a:lnTo>
                  <a:pt x="328929" y="118732"/>
                </a:lnTo>
                <a:lnTo>
                  <a:pt x="316903" y="128828"/>
                </a:lnTo>
                <a:lnTo>
                  <a:pt x="310362" y="131114"/>
                </a:lnTo>
                <a:lnTo>
                  <a:pt x="342162" y="131114"/>
                </a:lnTo>
                <a:lnTo>
                  <a:pt x="344836" y="129904"/>
                </a:lnTo>
                <a:lnTo>
                  <a:pt x="351137" y="128488"/>
                </a:lnTo>
                <a:lnTo>
                  <a:pt x="357733" y="128371"/>
                </a:lnTo>
                <a:lnTo>
                  <a:pt x="396978" y="128371"/>
                </a:lnTo>
                <a:lnTo>
                  <a:pt x="396151" y="127177"/>
                </a:lnTo>
                <a:lnTo>
                  <a:pt x="391061" y="121879"/>
                </a:lnTo>
                <a:lnTo>
                  <a:pt x="385564" y="117622"/>
                </a:lnTo>
                <a:lnTo>
                  <a:pt x="380438" y="114833"/>
                </a:lnTo>
                <a:lnTo>
                  <a:pt x="345566" y="114833"/>
                </a:lnTo>
                <a:lnTo>
                  <a:pt x="349821" y="107276"/>
                </a:lnTo>
                <a:lnTo>
                  <a:pt x="351663" y="100075"/>
                </a:lnTo>
                <a:lnTo>
                  <a:pt x="350545" y="86347"/>
                </a:lnTo>
                <a:lnTo>
                  <a:pt x="347827" y="80009"/>
                </a:lnTo>
                <a:lnTo>
                  <a:pt x="345703" y="77482"/>
                </a:lnTo>
                <a:close/>
              </a:path>
              <a:path w="500379" h="467360">
                <a:moveTo>
                  <a:pt x="366694" y="111143"/>
                </a:moveTo>
                <a:lnTo>
                  <a:pt x="359857" y="111217"/>
                </a:lnTo>
                <a:lnTo>
                  <a:pt x="352815" y="112447"/>
                </a:lnTo>
                <a:lnTo>
                  <a:pt x="345566" y="114833"/>
                </a:lnTo>
                <a:lnTo>
                  <a:pt x="380438" y="114833"/>
                </a:lnTo>
                <a:lnTo>
                  <a:pt x="379654" y="114406"/>
                </a:lnTo>
                <a:lnTo>
                  <a:pt x="373329" y="112229"/>
                </a:lnTo>
                <a:lnTo>
                  <a:pt x="366694" y="111143"/>
                </a:lnTo>
                <a:close/>
              </a:path>
              <a:path w="500379" h="467360">
                <a:moveTo>
                  <a:pt x="365899" y="0"/>
                </a:moveTo>
                <a:lnTo>
                  <a:pt x="331952" y="28486"/>
                </a:lnTo>
                <a:lnTo>
                  <a:pt x="342646" y="41224"/>
                </a:lnTo>
                <a:lnTo>
                  <a:pt x="361200" y="25653"/>
                </a:lnTo>
                <a:lnTo>
                  <a:pt x="387424" y="25653"/>
                </a:lnTo>
                <a:lnTo>
                  <a:pt x="365899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12578" y="4157840"/>
            <a:ext cx="452755" cy="405130"/>
          </a:xfrm>
          <a:custGeom>
            <a:avLst/>
            <a:gdLst/>
            <a:ahLst/>
            <a:cxnLst/>
            <a:rect l="l" t="t" r="r" b="b"/>
            <a:pathLst>
              <a:path w="452754" h="405129">
                <a:moveTo>
                  <a:pt x="88849" y="116725"/>
                </a:moveTo>
                <a:lnTo>
                  <a:pt x="84893" y="124588"/>
                </a:lnTo>
                <a:lnTo>
                  <a:pt x="82532" y="132594"/>
                </a:lnTo>
                <a:lnTo>
                  <a:pt x="81764" y="140742"/>
                </a:lnTo>
                <a:lnTo>
                  <a:pt x="82588" y="149034"/>
                </a:lnTo>
                <a:lnTo>
                  <a:pt x="109727" y="182732"/>
                </a:lnTo>
                <a:lnTo>
                  <a:pt x="127738" y="188014"/>
                </a:lnTo>
                <a:lnTo>
                  <a:pt x="137134" y="187845"/>
                </a:lnTo>
                <a:lnTo>
                  <a:pt x="146193" y="185921"/>
                </a:lnTo>
                <a:lnTo>
                  <a:pt x="154300" y="182375"/>
                </a:lnTo>
                <a:lnTo>
                  <a:pt x="161457" y="177205"/>
                </a:lnTo>
                <a:lnTo>
                  <a:pt x="165728" y="172529"/>
                </a:lnTo>
                <a:lnTo>
                  <a:pt x="124218" y="172529"/>
                </a:lnTo>
                <a:lnTo>
                  <a:pt x="116801" y="170586"/>
                </a:lnTo>
                <a:lnTo>
                  <a:pt x="104444" y="161277"/>
                </a:lnTo>
                <a:lnTo>
                  <a:pt x="100990" y="155879"/>
                </a:lnTo>
                <a:lnTo>
                  <a:pt x="98488" y="142811"/>
                </a:lnTo>
                <a:lnTo>
                  <a:pt x="100088" y="134886"/>
                </a:lnTo>
                <a:lnTo>
                  <a:pt x="104546" y="125577"/>
                </a:lnTo>
                <a:lnTo>
                  <a:pt x="88849" y="116725"/>
                </a:lnTo>
                <a:close/>
              </a:path>
              <a:path w="452754" h="405129">
                <a:moveTo>
                  <a:pt x="146329" y="102273"/>
                </a:moveTo>
                <a:lnTo>
                  <a:pt x="135318" y="113601"/>
                </a:lnTo>
                <a:lnTo>
                  <a:pt x="140119" y="115569"/>
                </a:lnTo>
                <a:lnTo>
                  <a:pt x="143878" y="117563"/>
                </a:lnTo>
                <a:lnTo>
                  <a:pt x="153183" y="124588"/>
                </a:lnTo>
                <a:lnTo>
                  <a:pt x="157010" y="130797"/>
                </a:lnTo>
                <a:lnTo>
                  <a:pt x="159156" y="145757"/>
                </a:lnTo>
                <a:lnTo>
                  <a:pt x="157226" y="152768"/>
                </a:lnTo>
                <a:lnTo>
                  <a:pt x="147116" y="166179"/>
                </a:lnTo>
                <a:lnTo>
                  <a:pt x="140474" y="170205"/>
                </a:lnTo>
                <a:lnTo>
                  <a:pt x="124218" y="172529"/>
                </a:lnTo>
                <a:lnTo>
                  <a:pt x="165728" y="172529"/>
                </a:lnTo>
                <a:lnTo>
                  <a:pt x="167665" y="170408"/>
                </a:lnTo>
                <a:lnTo>
                  <a:pt x="173316" y="162902"/>
                </a:lnTo>
                <a:lnTo>
                  <a:pt x="176123" y="155219"/>
                </a:lnTo>
                <a:lnTo>
                  <a:pt x="176047" y="139509"/>
                </a:lnTo>
                <a:lnTo>
                  <a:pt x="173189" y="132194"/>
                </a:lnTo>
                <a:lnTo>
                  <a:pt x="167512" y="125437"/>
                </a:lnTo>
                <a:lnTo>
                  <a:pt x="184640" y="125437"/>
                </a:lnTo>
                <a:lnTo>
                  <a:pt x="192684" y="122542"/>
                </a:lnTo>
                <a:lnTo>
                  <a:pt x="197472" y="118986"/>
                </a:lnTo>
                <a:lnTo>
                  <a:pt x="202533" y="112268"/>
                </a:lnTo>
                <a:lnTo>
                  <a:pt x="175742" y="112268"/>
                </a:lnTo>
                <a:lnTo>
                  <a:pt x="161251" y="111277"/>
                </a:lnTo>
                <a:lnTo>
                  <a:pt x="154584" y="108737"/>
                </a:lnTo>
                <a:lnTo>
                  <a:pt x="147929" y="103720"/>
                </a:lnTo>
                <a:lnTo>
                  <a:pt x="147205" y="103098"/>
                </a:lnTo>
                <a:lnTo>
                  <a:pt x="146329" y="102273"/>
                </a:lnTo>
                <a:close/>
              </a:path>
              <a:path w="452754" h="405129">
                <a:moveTo>
                  <a:pt x="111836" y="0"/>
                </a:moveTo>
                <a:lnTo>
                  <a:pt x="0" y="148412"/>
                </a:lnTo>
                <a:lnTo>
                  <a:pt x="31457" y="172123"/>
                </a:lnTo>
                <a:lnTo>
                  <a:pt x="40347" y="160312"/>
                </a:lnTo>
                <a:lnTo>
                  <a:pt x="23152" y="147358"/>
                </a:lnTo>
                <a:lnTo>
                  <a:pt x="117208" y="22555"/>
                </a:lnTo>
                <a:lnTo>
                  <a:pt x="141760" y="22555"/>
                </a:lnTo>
                <a:lnTo>
                  <a:pt x="111836" y="0"/>
                </a:lnTo>
                <a:close/>
              </a:path>
              <a:path w="452754" h="405129">
                <a:moveTo>
                  <a:pt x="184640" y="125437"/>
                </a:moveTo>
                <a:lnTo>
                  <a:pt x="167512" y="125437"/>
                </a:lnTo>
                <a:lnTo>
                  <a:pt x="174625" y="126987"/>
                </a:lnTo>
                <a:lnTo>
                  <a:pt x="181076" y="126720"/>
                </a:lnTo>
                <a:lnTo>
                  <a:pt x="184640" y="125437"/>
                </a:lnTo>
                <a:close/>
              </a:path>
              <a:path w="452754" h="405129">
                <a:moveTo>
                  <a:pt x="197404" y="64211"/>
                </a:moveTo>
                <a:lnTo>
                  <a:pt x="170002" y="64211"/>
                </a:lnTo>
                <a:lnTo>
                  <a:pt x="175945" y="65951"/>
                </a:lnTo>
                <a:lnTo>
                  <a:pt x="187083" y="74345"/>
                </a:lnTo>
                <a:lnTo>
                  <a:pt x="190360" y="79501"/>
                </a:lnTo>
                <a:lnTo>
                  <a:pt x="192265" y="91706"/>
                </a:lnTo>
                <a:lnTo>
                  <a:pt x="190779" y="97370"/>
                </a:lnTo>
                <a:lnTo>
                  <a:pt x="181851" y="109207"/>
                </a:lnTo>
                <a:lnTo>
                  <a:pt x="175742" y="112268"/>
                </a:lnTo>
                <a:lnTo>
                  <a:pt x="202533" y="112268"/>
                </a:lnTo>
                <a:lnTo>
                  <a:pt x="205232" y="108686"/>
                </a:lnTo>
                <a:lnTo>
                  <a:pt x="207581" y="102628"/>
                </a:lnTo>
                <a:lnTo>
                  <a:pt x="209016" y="88963"/>
                </a:lnTo>
                <a:lnTo>
                  <a:pt x="207733" y="82181"/>
                </a:lnTo>
                <a:lnTo>
                  <a:pt x="201155" y="68694"/>
                </a:lnTo>
                <a:lnTo>
                  <a:pt x="197404" y="64211"/>
                </a:lnTo>
                <a:close/>
              </a:path>
              <a:path w="452754" h="405129">
                <a:moveTo>
                  <a:pt x="161010" y="48666"/>
                </a:moveTo>
                <a:lnTo>
                  <a:pt x="153514" y="49832"/>
                </a:lnTo>
                <a:lnTo>
                  <a:pt x="146243" y="52435"/>
                </a:lnTo>
                <a:lnTo>
                  <a:pt x="139197" y="56470"/>
                </a:lnTo>
                <a:lnTo>
                  <a:pt x="132372" y="61937"/>
                </a:lnTo>
                <a:lnTo>
                  <a:pt x="144729" y="75222"/>
                </a:lnTo>
                <a:lnTo>
                  <a:pt x="151041" y="69049"/>
                </a:lnTo>
                <a:lnTo>
                  <a:pt x="157353" y="65608"/>
                </a:lnTo>
                <a:lnTo>
                  <a:pt x="170002" y="64211"/>
                </a:lnTo>
                <a:lnTo>
                  <a:pt x="197404" y="64211"/>
                </a:lnTo>
                <a:lnTo>
                  <a:pt x="196342" y="62941"/>
                </a:lnTo>
                <a:lnTo>
                  <a:pt x="190004" y="58165"/>
                </a:lnTo>
                <a:lnTo>
                  <a:pt x="183027" y="53672"/>
                </a:lnTo>
                <a:lnTo>
                  <a:pt x="175869" y="50592"/>
                </a:lnTo>
                <a:lnTo>
                  <a:pt x="168530" y="48923"/>
                </a:lnTo>
                <a:lnTo>
                  <a:pt x="161010" y="48666"/>
                </a:lnTo>
                <a:close/>
              </a:path>
              <a:path w="452754" h="405129">
                <a:moveTo>
                  <a:pt x="141760" y="22555"/>
                </a:moveTo>
                <a:lnTo>
                  <a:pt x="117208" y="22555"/>
                </a:lnTo>
                <a:lnTo>
                  <a:pt x="134404" y="35509"/>
                </a:lnTo>
                <a:lnTo>
                  <a:pt x="143294" y="23710"/>
                </a:lnTo>
                <a:lnTo>
                  <a:pt x="141760" y="22555"/>
                </a:lnTo>
                <a:close/>
              </a:path>
              <a:path w="452754" h="405129">
                <a:moveTo>
                  <a:pt x="149694" y="237121"/>
                </a:moveTo>
                <a:lnTo>
                  <a:pt x="149059" y="246202"/>
                </a:lnTo>
                <a:lnTo>
                  <a:pt x="155168" y="247662"/>
                </a:lnTo>
                <a:lnTo>
                  <a:pt x="160667" y="247357"/>
                </a:lnTo>
                <a:lnTo>
                  <a:pt x="170421" y="243192"/>
                </a:lnTo>
                <a:lnTo>
                  <a:pt x="175107" y="239166"/>
                </a:lnTo>
                <a:lnTo>
                  <a:pt x="175940" y="238061"/>
                </a:lnTo>
                <a:lnTo>
                  <a:pt x="153708" y="238061"/>
                </a:lnTo>
                <a:lnTo>
                  <a:pt x="149694" y="237121"/>
                </a:lnTo>
                <a:close/>
              </a:path>
              <a:path w="452754" h="405129">
                <a:moveTo>
                  <a:pt x="175602" y="204711"/>
                </a:moveTo>
                <a:lnTo>
                  <a:pt x="163360" y="220954"/>
                </a:lnTo>
                <a:lnTo>
                  <a:pt x="171450" y="227050"/>
                </a:lnTo>
                <a:lnTo>
                  <a:pt x="167665" y="231736"/>
                </a:lnTo>
                <a:lnTo>
                  <a:pt x="164096" y="234822"/>
                </a:lnTo>
                <a:lnTo>
                  <a:pt x="157378" y="237794"/>
                </a:lnTo>
                <a:lnTo>
                  <a:pt x="153708" y="238061"/>
                </a:lnTo>
                <a:lnTo>
                  <a:pt x="175940" y="238061"/>
                </a:lnTo>
                <a:lnTo>
                  <a:pt x="191846" y="216954"/>
                </a:lnTo>
                <a:lnTo>
                  <a:pt x="175602" y="204711"/>
                </a:lnTo>
                <a:close/>
              </a:path>
              <a:path w="452754" h="405129">
                <a:moveTo>
                  <a:pt x="317931" y="369481"/>
                </a:moveTo>
                <a:lnTo>
                  <a:pt x="309029" y="381292"/>
                </a:lnTo>
                <a:lnTo>
                  <a:pt x="340487" y="404990"/>
                </a:lnTo>
                <a:lnTo>
                  <a:pt x="357485" y="382435"/>
                </a:lnTo>
                <a:lnTo>
                  <a:pt x="335127" y="382435"/>
                </a:lnTo>
                <a:lnTo>
                  <a:pt x="317931" y="369481"/>
                </a:lnTo>
                <a:close/>
              </a:path>
              <a:path w="452754" h="405129">
                <a:moveTo>
                  <a:pt x="420878" y="232879"/>
                </a:moveTo>
                <a:lnTo>
                  <a:pt x="411975" y="244678"/>
                </a:lnTo>
                <a:lnTo>
                  <a:pt x="429171" y="257632"/>
                </a:lnTo>
                <a:lnTo>
                  <a:pt x="335127" y="382435"/>
                </a:lnTo>
                <a:lnTo>
                  <a:pt x="357485" y="382435"/>
                </a:lnTo>
                <a:lnTo>
                  <a:pt x="452335" y="256578"/>
                </a:lnTo>
                <a:lnTo>
                  <a:pt x="420878" y="232879"/>
                </a:lnTo>
                <a:close/>
              </a:path>
              <a:path w="452754" h="405129">
                <a:moveTo>
                  <a:pt x="299834" y="233375"/>
                </a:moveTo>
                <a:lnTo>
                  <a:pt x="267286" y="258025"/>
                </a:lnTo>
                <a:lnTo>
                  <a:pt x="262989" y="274693"/>
                </a:lnTo>
                <a:lnTo>
                  <a:pt x="263525" y="283578"/>
                </a:lnTo>
                <a:lnTo>
                  <a:pt x="292246" y="320186"/>
                </a:lnTo>
                <a:lnTo>
                  <a:pt x="309933" y="325567"/>
                </a:lnTo>
                <a:lnTo>
                  <a:pt x="318960" y="325412"/>
                </a:lnTo>
                <a:lnTo>
                  <a:pt x="327621" y="323521"/>
                </a:lnTo>
                <a:lnTo>
                  <a:pt x="335410" y="320041"/>
                </a:lnTo>
                <a:lnTo>
                  <a:pt x="342327" y="314973"/>
                </a:lnTo>
                <a:lnTo>
                  <a:pt x="346631" y="310235"/>
                </a:lnTo>
                <a:lnTo>
                  <a:pt x="306679" y="310235"/>
                </a:lnTo>
                <a:lnTo>
                  <a:pt x="299389" y="308178"/>
                </a:lnTo>
                <a:lnTo>
                  <a:pt x="288201" y="299745"/>
                </a:lnTo>
                <a:lnTo>
                  <a:pt x="284886" y="295617"/>
                </a:lnTo>
                <a:lnTo>
                  <a:pt x="280428" y="285711"/>
                </a:lnTo>
                <a:lnTo>
                  <a:pt x="279781" y="280606"/>
                </a:lnTo>
                <a:lnTo>
                  <a:pt x="281660" y="270090"/>
                </a:lnTo>
                <a:lnTo>
                  <a:pt x="283654" y="265429"/>
                </a:lnTo>
                <a:lnTo>
                  <a:pt x="291744" y="254711"/>
                </a:lnTo>
                <a:lnTo>
                  <a:pt x="298119" y="250825"/>
                </a:lnTo>
                <a:lnTo>
                  <a:pt x="313639" y="248589"/>
                </a:lnTo>
                <a:lnTo>
                  <a:pt x="342859" y="248589"/>
                </a:lnTo>
                <a:lnTo>
                  <a:pt x="342239" y="248412"/>
                </a:lnTo>
                <a:lnTo>
                  <a:pt x="331101" y="240017"/>
                </a:lnTo>
                <a:lnTo>
                  <a:pt x="329513" y="237502"/>
                </a:lnTo>
                <a:lnTo>
                  <a:pt x="316382" y="237502"/>
                </a:lnTo>
                <a:lnTo>
                  <a:pt x="307911" y="234010"/>
                </a:lnTo>
                <a:lnTo>
                  <a:pt x="299834" y="233375"/>
                </a:lnTo>
                <a:close/>
              </a:path>
              <a:path w="452754" h="405129">
                <a:moveTo>
                  <a:pt x="342859" y="248589"/>
                </a:moveTo>
                <a:lnTo>
                  <a:pt x="313639" y="248589"/>
                </a:lnTo>
                <a:lnTo>
                  <a:pt x="320865" y="250570"/>
                </a:lnTo>
                <a:lnTo>
                  <a:pt x="334441" y="260794"/>
                </a:lnTo>
                <a:lnTo>
                  <a:pt x="338467" y="267347"/>
                </a:lnTo>
                <a:lnTo>
                  <a:pt x="340842" y="283222"/>
                </a:lnTo>
                <a:lnTo>
                  <a:pt x="338848" y="290614"/>
                </a:lnTo>
                <a:lnTo>
                  <a:pt x="328574" y="304253"/>
                </a:lnTo>
                <a:lnTo>
                  <a:pt x="322160" y="308152"/>
                </a:lnTo>
                <a:lnTo>
                  <a:pt x="306679" y="310235"/>
                </a:lnTo>
                <a:lnTo>
                  <a:pt x="346631" y="310235"/>
                </a:lnTo>
                <a:lnTo>
                  <a:pt x="348373" y="308317"/>
                </a:lnTo>
                <a:lnTo>
                  <a:pt x="353783" y="301129"/>
                </a:lnTo>
                <a:lnTo>
                  <a:pt x="356577" y="293547"/>
                </a:lnTo>
                <a:lnTo>
                  <a:pt x="356933" y="277583"/>
                </a:lnTo>
                <a:lnTo>
                  <a:pt x="354330" y="269735"/>
                </a:lnTo>
                <a:lnTo>
                  <a:pt x="348957" y="262039"/>
                </a:lnTo>
                <a:lnTo>
                  <a:pt x="370274" y="262039"/>
                </a:lnTo>
                <a:lnTo>
                  <a:pt x="374611" y="260654"/>
                </a:lnTo>
                <a:lnTo>
                  <a:pt x="379564" y="257022"/>
                </a:lnTo>
                <a:lnTo>
                  <a:pt x="383616" y="251637"/>
                </a:lnTo>
                <a:lnTo>
                  <a:pt x="384577" y="250075"/>
                </a:lnTo>
                <a:lnTo>
                  <a:pt x="348043" y="250075"/>
                </a:lnTo>
                <a:lnTo>
                  <a:pt x="342859" y="248589"/>
                </a:lnTo>
                <a:close/>
              </a:path>
              <a:path w="452754" h="405129">
                <a:moveTo>
                  <a:pt x="370274" y="262039"/>
                </a:moveTo>
                <a:lnTo>
                  <a:pt x="348957" y="262039"/>
                </a:lnTo>
                <a:lnTo>
                  <a:pt x="356336" y="264210"/>
                </a:lnTo>
                <a:lnTo>
                  <a:pt x="362953" y="264375"/>
                </a:lnTo>
                <a:lnTo>
                  <a:pt x="370274" y="262039"/>
                </a:lnTo>
                <a:close/>
              </a:path>
              <a:path w="452754" h="405129">
                <a:moveTo>
                  <a:pt x="379621" y="201942"/>
                </a:moveTo>
                <a:lnTo>
                  <a:pt x="352780" y="201942"/>
                </a:lnTo>
                <a:lnTo>
                  <a:pt x="358609" y="203606"/>
                </a:lnTo>
                <a:lnTo>
                  <a:pt x="369443" y="211759"/>
                </a:lnTo>
                <a:lnTo>
                  <a:pt x="372605" y="216941"/>
                </a:lnTo>
                <a:lnTo>
                  <a:pt x="374472" y="229527"/>
                </a:lnTo>
                <a:lnTo>
                  <a:pt x="372960" y="235280"/>
                </a:lnTo>
                <a:lnTo>
                  <a:pt x="365239" y="245529"/>
                </a:lnTo>
                <a:lnTo>
                  <a:pt x="360286" y="248450"/>
                </a:lnTo>
                <a:lnTo>
                  <a:pt x="348043" y="250075"/>
                </a:lnTo>
                <a:lnTo>
                  <a:pt x="384577" y="250075"/>
                </a:lnTo>
                <a:lnTo>
                  <a:pt x="387635" y="245106"/>
                </a:lnTo>
                <a:lnTo>
                  <a:pt x="390132" y="238178"/>
                </a:lnTo>
                <a:lnTo>
                  <a:pt x="391105" y="230873"/>
                </a:lnTo>
                <a:lnTo>
                  <a:pt x="390563" y="223138"/>
                </a:lnTo>
                <a:lnTo>
                  <a:pt x="388469" y="215502"/>
                </a:lnTo>
                <a:lnTo>
                  <a:pt x="384800" y="208408"/>
                </a:lnTo>
                <a:lnTo>
                  <a:pt x="379621" y="201942"/>
                </a:lnTo>
                <a:close/>
              </a:path>
              <a:path w="452754" h="405129">
                <a:moveTo>
                  <a:pt x="349765" y="186158"/>
                </a:moveTo>
                <a:lnTo>
                  <a:pt x="312585" y="206273"/>
                </a:lnTo>
                <a:lnTo>
                  <a:pt x="310045" y="224485"/>
                </a:lnTo>
                <a:lnTo>
                  <a:pt x="312102" y="230873"/>
                </a:lnTo>
                <a:lnTo>
                  <a:pt x="316382" y="237502"/>
                </a:lnTo>
                <a:lnTo>
                  <a:pt x="329513" y="237502"/>
                </a:lnTo>
                <a:lnTo>
                  <a:pt x="327812" y="234810"/>
                </a:lnTo>
                <a:lnTo>
                  <a:pt x="325983" y="222503"/>
                </a:lnTo>
                <a:lnTo>
                  <a:pt x="327609" y="216674"/>
                </a:lnTo>
                <a:lnTo>
                  <a:pt x="335407" y="206324"/>
                </a:lnTo>
                <a:lnTo>
                  <a:pt x="340347" y="203504"/>
                </a:lnTo>
                <a:lnTo>
                  <a:pt x="352780" y="201942"/>
                </a:lnTo>
                <a:lnTo>
                  <a:pt x="379621" y="201942"/>
                </a:lnTo>
                <a:lnTo>
                  <a:pt x="372732" y="195859"/>
                </a:lnTo>
                <a:lnTo>
                  <a:pt x="365138" y="190977"/>
                </a:lnTo>
                <a:lnTo>
                  <a:pt x="357482" y="187744"/>
                </a:lnTo>
                <a:lnTo>
                  <a:pt x="349765" y="18615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05583" y="4294987"/>
            <a:ext cx="460375" cy="383540"/>
          </a:xfrm>
          <a:custGeom>
            <a:avLst/>
            <a:gdLst/>
            <a:ahLst/>
            <a:cxnLst/>
            <a:rect l="l" t="t" r="r" b="b"/>
            <a:pathLst>
              <a:path w="460375" h="383539">
                <a:moveTo>
                  <a:pt x="33413" y="205054"/>
                </a:moveTo>
                <a:lnTo>
                  <a:pt x="0" y="225920"/>
                </a:lnTo>
                <a:lnTo>
                  <a:pt x="98488" y="383514"/>
                </a:lnTo>
                <a:lnTo>
                  <a:pt x="131889" y="362648"/>
                </a:lnTo>
                <a:lnTo>
                  <a:pt x="131182" y="361518"/>
                </a:lnTo>
                <a:lnTo>
                  <a:pt x="105791" y="361518"/>
                </a:lnTo>
                <a:lnTo>
                  <a:pt x="22987" y="228993"/>
                </a:lnTo>
                <a:lnTo>
                  <a:pt x="41249" y="217589"/>
                </a:lnTo>
                <a:lnTo>
                  <a:pt x="33413" y="205054"/>
                </a:lnTo>
                <a:close/>
              </a:path>
              <a:path w="460375" h="383539">
                <a:moveTo>
                  <a:pt x="124053" y="350113"/>
                </a:moveTo>
                <a:lnTo>
                  <a:pt x="105791" y="361518"/>
                </a:lnTo>
                <a:lnTo>
                  <a:pt x="131182" y="361518"/>
                </a:lnTo>
                <a:lnTo>
                  <a:pt x="124053" y="350113"/>
                </a:lnTo>
                <a:close/>
              </a:path>
              <a:path w="460375" h="383539">
                <a:moveTo>
                  <a:pt x="110401" y="165493"/>
                </a:moveTo>
                <a:lnTo>
                  <a:pt x="72647" y="182341"/>
                </a:lnTo>
                <a:lnTo>
                  <a:pt x="63706" y="207659"/>
                </a:lnTo>
                <a:lnTo>
                  <a:pt x="64089" y="215106"/>
                </a:lnTo>
                <a:lnTo>
                  <a:pt x="82994" y="260997"/>
                </a:lnTo>
                <a:lnTo>
                  <a:pt x="115628" y="297945"/>
                </a:lnTo>
                <a:lnTo>
                  <a:pt x="135595" y="305636"/>
                </a:lnTo>
                <a:lnTo>
                  <a:pt x="144619" y="305557"/>
                </a:lnTo>
                <a:lnTo>
                  <a:pt x="153603" y="303279"/>
                </a:lnTo>
                <a:lnTo>
                  <a:pt x="162547" y="298805"/>
                </a:lnTo>
                <a:lnTo>
                  <a:pt x="168743" y="294295"/>
                </a:lnTo>
                <a:lnTo>
                  <a:pt x="172037" y="290995"/>
                </a:lnTo>
                <a:lnTo>
                  <a:pt x="139865" y="290995"/>
                </a:lnTo>
                <a:lnTo>
                  <a:pt x="130937" y="287248"/>
                </a:lnTo>
                <a:lnTo>
                  <a:pt x="98564" y="251269"/>
                </a:lnTo>
                <a:lnTo>
                  <a:pt x="81203" y="213696"/>
                </a:lnTo>
                <a:lnTo>
                  <a:pt x="80352" y="204724"/>
                </a:lnTo>
                <a:lnTo>
                  <a:pt x="80847" y="196219"/>
                </a:lnTo>
                <a:lnTo>
                  <a:pt x="84543" y="189826"/>
                </a:lnTo>
                <a:lnTo>
                  <a:pt x="91503" y="185483"/>
                </a:lnTo>
                <a:lnTo>
                  <a:pt x="96973" y="182930"/>
                </a:lnTo>
                <a:lnTo>
                  <a:pt x="102790" y="181903"/>
                </a:lnTo>
                <a:lnTo>
                  <a:pt x="140964" y="181903"/>
                </a:lnTo>
                <a:lnTo>
                  <a:pt x="136080" y="177253"/>
                </a:lnTo>
                <a:lnTo>
                  <a:pt x="129705" y="172732"/>
                </a:lnTo>
                <a:lnTo>
                  <a:pt x="116928" y="166763"/>
                </a:lnTo>
                <a:lnTo>
                  <a:pt x="110401" y="165493"/>
                </a:lnTo>
                <a:close/>
              </a:path>
              <a:path w="460375" h="383539">
                <a:moveTo>
                  <a:pt x="140964" y="181903"/>
                </a:moveTo>
                <a:lnTo>
                  <a:pt x="102790" y="181903"/>
                </a:lnTo>
                <a:lnTo>
                  <a:pt x="108955" y="182402"/>
                </a:lnTo>
                <a:lnTo>
                  <a:pt x="115468" y="184429"/>
                </a:lnTo>
                <a:lnTo>
                  <a:pt x="147866" y="220459"/>
                </a:lnTo>
                <a:lnTo>
                  <a:pt x="165157" y="257037"/>
                </a:lnTo>
                <a:lnTo>
                  <a:pt x="165988" y="265290"/>
                </a:lnTo>
                <a:lnTo>
                  <a:pt x="165455" y="274980"/>
                </a:lnTo>
                <a:lnTo>
                  <a:pt x="161721" y="282003"/>
                </a:lnTo>
                <a:lnTo>
                  <a:pt x="147802" y="290690"/>
                </a:lnTo>
                <a:lnTo>
                  <a:pt x="139865" y="290995"/>
                </a:lnTo>
                <a:lnTo>
                  <a:pt x="172037" y="290995"/>
                </a:lnTo>
                <a:lnTo>
                  <a:pt x="182692" y="263859"/>
                </a:lnTo>
                <a:lnTo>
                  <a:pt x="182295" y="256417"/>
                </a:lnTo>
                <a:lnTo>
                  <a:pt x="163436" y="210731"/>
                </a:lnTo>
                <a:lnTo>
                  <a:pt x="142443" y="183311"/>
                </a:lnTo>
                <a:lnTo>
                  <a:pt x="140964" y="181903"/>
                </a:lnTo>
                <a:close/>
              </a:path>
              <a:path w="460375" h="383539">
                <a:moveTo>
                  <a:pt x="245382" y="251637"/>
                </a:moveTo>
                <a:lnTo>
                  <a:pt x="233337" y="251637"/>
                </a:lnTo>
                <a:lnTo>
                  <a:pt x="236359" y="256844"/>
                </a:lnTo>
                <a:lnTo>
                  <a:pt x="237959" y="261289"/>
                </a:lnTo>
                <a:lnTo>
                  <a:pt x="238328" y="268617"/>
                </a:lnTo>
                <a:lnTo>
                  <a:pt x="237261" y="272148"/>
                </a:lnTo>
                <a:lnTo>
                  <a:pt x="234950" y="275551"/>
                </a:lnTo>
                <a:lnTo>
                  <a:pt x="243205" y="279400"/>
                </a:lnTo>
                <a:lnTo>
                  <a:pt x="246748" y="274218"/>
                </a:lnTo>
                <a:lnTo>
                  <a:pt x="248424" y="268986"/>
                </a:lnTo>
                <a:lnTo>
                  <a:pt x="248043" y="258381"/>
                </a:lnTo>
                <a:lnTo>
                  <a:pt x="245960" y="252564"/>
                </a:lnTo>
                <a:lnTo>
                  <a:pt x="245382" y="251637"/>
                </a:lnTo>
                <a:close/>
              </a:path>
              <a:path w="460375" h="383539">
                <a:moveTo>
                  <a:pt x="231228" y="228968"/>
                </a:moveTo>
                <a:lnTo>
                  <a:pt x="213982" y="239750"/>
                </a:lnTo>
                <a:lnTo>
                  <a:pt x="224751" y="256997"/>
                </a:lnTo>
                <a:lnTo>
                  <a:pt x="233337" y="251637"/>
                </a:lnTo>
                <a:lnTo>
                  <a:pt x="245382" y="251637"/>
                </a:lnTo>
                <a:lnTo>
                  <a:pt x="231228" y="228968"/>
                </a:lnTo>
                <a:close/>
              </a:path>
              <a:path w="460375" h="383539">
                <a:moveTo>
                  <a:pt x="307149" y="157429"/>
                </a:moveTo>
                <a:lnTo>
                  <a:pt x="293255" y="168910"/>
                </a:lnTo>
                <a:lnTo>
                  <a:pt x="299180" y="175420"/>
                </a:lnTo>
                <a:lnTo>
                  <a:pt x="305808" y="180493"/>
                </a:lnTo>
                <a:lnTo>
                  <a:pt x="313138" y="184131"/>
                </a:lnTo>
                <a:lnTo>
                  <a:pt x="321170" y="186334"/>
                </a:lnTo>
                <a:lnTo>
                  <a:pt x="329526" y="187000"/>
                </a:lnTo>
                <a:lnTo>
                  <a:pt x="337813" y="186028"/>
                </a:lnTo>
                <a:lnTo>
                  <a:pt x="346034" y="183414"/>
                </a:lnTo>
                <a:lnTo>
                  <a:pt x="354190" y="179158"/>
                </a:lnTo>
                <a:lnTo>
                  <a:pt x="362362" y="173077"/>
                </a:lnTo>
                <a:lnTo>
                  <a:pt x="363723" y="171615"/>
                </a:lnTo>
                <a:lnTo>
                  <a:pt x="334162" y="171615"/>
                </a:lnTo>
                <a:lnTo>
                  <a:pt x="321068" y="169265"/>
                </a:lnTo>
                <a:lnTo>
                  <a:pt x="314248" y="164922"/>
                </a:lnTo>
                <a:lnTo>
                  <a:pt x="307149" y="157429"/>
                </a:lnTo>
                <a:close/>
              </a:path>
              <a:path w="460375" h="383539">
                <a:moveTo>
                  <a:pt x="375313" y="21996"/>
                </a:moveTo>
                <a:lnTo>
                  <a:pt x="354253" y="21996"/>
                </a:lnTo>
                <a:lnTo>
                  <a:pt x="437057" y="154520"/>
                </a:lnTo>
                <a:lnTo>
                  <a:pt x="418807" y="165925"/>
                </a:lnTo>
                <a:lnTo>
                  <a:pt x="426643" y="178460"/>
                </a:lnTo>
                <a:lnTo>
                  <a:pt x="460044" y="157594"/>
                </a:lnTo>
                <a:lnTo>
                  <a:pt x="375313" y="21996"/>
                </a:lnTo>
                <a:close/>
              </a:path>
              <a:path w="460375" h="383539">
                <a:moveTo>
                  <a:pt x="368962" y="110324"/>
                </a:moveTo>
                <a:lnTo>
                  <a:pt x="330822" y="110324"/>
                </a:lnTo>
                <a:lnTo>
                  <a:pt x="345554" y="113677"/>
                </a:lnTo>
                <a:lnTo>
                  <a:pt x="351408" y="117995"/>
                </a:lnTo>
                <a:lnTo>
                  <a:pt x="360311" y="132245"/>
                </a:lnTo>
                <a:lnTo>
                  <a:pt x="361683" y="139890"/>
                </a:lnTo>
                <a:lnTo>
                  <a:pt x="358038" y="155892"/>
                </a:lnTo>
                <a:lnTo>
                  <a:pt x="353555" y="162128"/>
                </a:lnTo>
                <a:lnTo>
                  <a:pt x="340436" y="170319"/>
                </a:lnTo>
                <a:lnTo>
                  <a:pt x="334162" y="171615"/>
                </a:lnTo>
                <a:lnTo>
                  <a:pt x="363723" y="171615"/>
                </a:lnTo>
                <a:lnTo>
                  <a:pt x="368879" y="166074"/>
                </a:lnTo>
                <a:lnTo>
                  <a:pt x="373740" y="158152"/>
                </a:lnTo>
                <a:lnTo>
                  <a:pt x="376948" y="149313"/>
                </a:lnTo>
                <a:lnTo>
                  <a:pt x="378401" y="140169"/>
                </a:lnTo>
                <a:lnTo>
                  <a:pt x="377996" y="131330"/>
                </a:lnTo>
                <a:lnTo>
                  <a:pt x="375734" y="122796"/>
                </a:lnTo>
                <a:lnTo>
                  <a:pt x="371614" y="114566"/>
                </a:lnTo>
                <a:lnTo>
                  <a:pt x="368962" y="110324"/>
                </a:lnTo>
                <a:close/>
              </a:path>
              <a:path w="460375" h="383539">
                <a:moveTo>
                  <a:pt x="329599" y="60807"/>
                </a:moveTo>
                <a:lnTo>
                  <a:pt x="294894" y="60807"/>
                </a:lnTo>
                <a:lnTo>
                  <a:pt x="306958" y="63398"/>
                </a:lnTo>
                <a:lnTo>
                  <a:pt x="311721" y="66827"/>
                </a:lnTo>
                <a:lnTo>
                  <a:pt x="319570" y="79387"/>
                </a:lnTo>
                <a:lnTo>
                  <a:pt x="320073" y="84575"/>
                </a:lnTo>
                <a:lnTo>
                  <a:pt x="320142" y="86385"/>
                </a:lnTo>
                <a:lnTo>
                  <a:pt x="314121" y="99377"/>
                </a:lnTo>
                <a:lnTo>
                  <a:pt x="309359" y="104686"/>
                </a:lnTo>
                <a:lnTo>
                  <a:pt x="302298" y="109105"/>
                </a:lnTo>
                <a:lnTo>
                  <a:pt x="301447" y="109550"/>
                </a:lnTo>
                <a:lnTo>
                  <a:pt x="300367" y="110070"/>
                </a:lnTo>
                <a:lnTo>
                  <a:pt x="306984" y="124421"/>
                </a:lnTo>
                <a:lnTo>
                  <a:pt x="310553" y="120637"/>
                </a:lnTo>
                <a:lnTo>
                  <a:pt x="313766" y="117843"/>
                </a:lnTo>
                <a:lnTo>
                  <a:pt x="323634" y="111671"/>
                </a:lnTo>
                <a:lnTo>
                  <a:pt x="330822" y="110324"/>
                </a:lnTo>
                <a:lnTo>
                  <a:pt x="368962" y="110324"/>
                </a:lnTo>
                <a:lnTo>
                  <a:pt x="366636" y="106603"/>
                </a:lnTo>
                <a:lnTo>
                  <a:pt x="360476" y="101231"/>
                </a:lnTo>
                <a:lnTo>
                  <a:pt x="353510" y="98602"/>
                </a:lnTo>
                <a:lnTo>
                  <a:pt x="329577" y="98602"/>
                </a:lnTo>
                <a:lnTo>
                  <a:pt x="333578" y="92519"/>
                </a:lnTo>
                <a:lnTo>
                  <a:pt x="335562" y="86639"/>
                </a:lnTo>
                <a:lnTo>
                  <a:pt x="335685" y="84575"/>
                </a:lnTo>
                <a:lnTo>
                  <a:pt x="335902" y="74066"/>
                </a:lnTo>
                <a:lnTo>
                  <a:pt x="334289" y="68313"/>
                </a:lnTo>
                <a:lnTo>
                  <a:pt x="329599" y="60807"/>
                </a:lnTo>
                <a:close/>
              </a:path>
              <a:path w="460375" h="383539">
                <a:moveTo>
                  <a:pt x="303606" y="45554"/>
                </a:moveTo>
                <a:lnTo>
                  <a:pt x="262704" y="63981"/>
                </a:lnTo>
                <a:lnTo>
                  <a:pt x="253839" y="92519"/>
                </a:lnTo>
                <a:lnTo>
                  <a:pt x="255046" y="100316"/>
                </a:lnTo>
                <a:lnTo>
                  <a:pt x="257708" y="108648"/>
                </a:lnTo>
                <a:lnTo>
                  <a:pt x="274535" y="101879"/>
                </a:lnTo>
                <a:lnTo>
                  <a:pt x="271030" y="93764"/>
                </a:lnTo>
                <a:lnTo>
                  <a:pt x="270090" y="86639"/>
                </a:lnTo>
                <a:lnTo>
                  <a:pt x="273316" y="74333"/>
                </a:lnTo>
                <a:lnTo>
                  <a:pt x="277063" y="69405"/>
                </a:lnTo>
                <a:lnTo>
                  <a:pt x="288899" y="62014"/>
                </a:lnTo>
                <a:lnTo>
                  <a:pt x="294894" y="60807"/>
                </a:lnTo>
                <a:lnTo>
                  <a:pt x="329599" y="60807"/>
                </a:lnTo>
                <a:lnTo>
                  <a:pt x="327456" y="57378"/>
                </a:lnTo>
                <a:lnTo>
                  <a:pt x="322643" y="53022"/>
                </a:lnTo>
                <a:lnTo>
                  <a:pt x="310400" y="46786"/>
                </a:lnTo>
                <a:lnTo>
                  <a:pt x="303606" y="45554"/>
                </a:lnTo>
                <a:close/>
              </a:path>
              <a:path w="460375" h="383539">
                <a:moveTo>
                  <a:pt x="345770" y="95681"/>
                </a:moveTo>
                <a:lnTo>
                  <a:pt x="337921" y="95732"/>
                </a:lnTo>
                <a:lnTo>
                  <a:pt x="329577" y="98602"/>
                </a:lnTo>
                <a:lnTo>
                  <a:pt x="353510" y="98602"/>
                </a:lnTo>
                <a:lnTo>
                  <a:pt x="345770" y="95681"/>
                </a:lnTo>
                <a:close/>
              </a:path>
              <a:path w="460375" h="383539">
                <a:moveTo>
                  <a:pt x="361569" y="0"/>
                </a:moveTo>
                <a:lnTo>
                  <a:pt x="328155" y="20866"/>
                </a:lnTo>
                <a:lnTo>
                  <a:pt x="335991" y="33401"/>
                </a:lnTo>
                <a:lnTo>
                  <a:pt x="354253" y="21996"/>
                </a:lnTo>
                <a:lnTo>
                  <a:pt x="375313" y="21996"/>
                </a:lnTo>
                <a:lnTo>
                  <a:pt x="361569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59994" y="4524514"/>
            <a:ext cx="243656" cy="478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[4,</a:t>
            </a:r>
            <a:r>
              <a:rPr sz="16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6]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183028" y="5231510"/>
            <a:ext cx="463550" cy="369570"/>
          </a:xfrm>
          <a:custGeom>
            <a:avLst/>
            <a:gdLst/>
            <a:ahLst/>
            <a:cxnLst/>
            <a:rect l="l" t="t" r="r" b="b"/>
            <a:pathLst>
              <a:path w="463550" h="369570">
                <a:moveTo>
                  <a:pt x="181737" y="193840"/>
                </a:moveTo>
                <a:lnTo>
                  <a:pt x="171881" y="211632"/>
                </a:lnTo>
                <a:lnTo>
                  <a:pt x="180721" y="216534"/>
                </a:lnTo>
                <a:lnTo>
                  <a:pt x="177634" y="221703"/>
                </a:lnTo>
                <a:lnTo>
                  <a:pt x="174523" y="225259"/>
                </a:lnTo>
                <a:lnTo>
                  <a:pt x="168300" y="229146"/>
                </a:lnTo>
                <a:lnTo>
                  <a:pt x="164693" y="229920"/>
                </a:lnTo>
                <a:lnTo>
                  <a:pt x="160618" y="229920"/>
                </a:lnTo>
                <a:lnTo>
                  <a:pt x="161226" y="238632"/>
                </a:lnTo>
                <a:lnTo>
                  <a:pt x="167474" y="239217"/>
                </a:lnTo>
                <a:lnTo>
                  <a:pt x="172872" y="238150"/>
                </a:lnTo>
                <a:lnTo>
                  <a:pt x="181952" y="232676"/>
                </a:lnTo>
                <a:lnTo>
                  <a:pt x="184377" y="229920"/>
                </a:lnTo>
                <a:lnTo>
                  <a:pt x="164693" y="229920"/>
                </a:lnTo>
                <a:lnTo>
                  <a:pt x="160591" y="229539"/>
                </a:lnTo>
                <a:lnTo>
                  <a:pt x="184712" y="229539"/>
                </a:lnTo>
                <a:lnTo>
                  <a:pt x="186042" y="228028"/>
                </a:lnTo>
                <a:lnTo>
                  <a:pt x="199529" y="203707"/>
                </a:lnTo>
                <a:lnTo>
                  <a:pt x="181737" y="193840"/>
                </a:lnTo>
                <a:close/>
              </a:path>
              <a:path w="463550" h="369570">
                <a:moveTo>
                  <a:pt x="188478" y="55498"/>
                </a:moveTo>
                <a:lnTo>
                  <a:pt x="155638" y="55498"/>
                </a:lnTo>
                <a:lnTo>
                  <a:pt x="162902" y="56578"/>
                </a:lnTo>
                <a:lnTo>
                  <a:pt x="177546" y="64693"/>
                </a:lnTo>
                <a:lnTo>
                  <a:pt x="182143" y="70015"/>
                </a:lnTo>
                <a:lnTo>
                  <a:pt x="186270" y="83426"/>
                </a:lnTo>
                <a:lnTo>
                  <a:pt x="185597" y="89877"/>
                </a:lnTo>
                <a:lnTo>
                  <a:pt x="147321" y="116617"/>
                </a:lnTo>
                <a:lnTo>
                  <a:pt x="112268" y="124041"/>
                </a:lnTo>
                <a:lnTo>
                  <a:pt x="104005" y="125969"/>
                </a:lnTo>
                <a:lnTo>
                  <a:pt x="67462" y="144119"/>
                </a:lnTo>
                <a:lnTo>
                  <a:pt x="62877" y="151218"/>
                </a:lnTo>
                <a:lnTo>
                  <a:pt x="146964" y="197827"/>
                </a:lnTo>
                <a:lnTo>
                  <a:pt x="155295" y="182816"/>
                </a:lnTo>
                <a:lnTo>
                  <a:pt x="92900" y="148234"/>
                </a:lnTo>
                <a:lnTo>
                  <a:pt x="96202" y="146354"/>
                </a:lnTo>
                <a:lnTo>
                  <a:pt x="142655" y="135019"/>
                </a:lnTo>
                <a:lnTo>
                  <a:pt x="152590" y="132710"/>
                </a:lnTo>
                <a:lnTo>
                  <a:pt x="191388" y="114833"/>
                </a:lnTo>
                <a:lnTo>
                  <a:pt x="202999" y="90036"/>
                </a:lnTo>
                <a:lnTo>
                  <a:pt x="202983" y="82201"/>
                </a:lnTo>
                <a:lnTo>
                  <a:pt x="201294" y="74231"/>
                </a:lnTo>
                <a:lnTo>
                  <a:pt x="197949" y="66563"/>
                </a:lnTo>
                <a:lnTo>
                  <a:pt x="192941" y="59637"/>
                </a:lnTo>
                <a:lnTo>
                  <a:pt x="188478" y="55498"/>
                </a:lnTo>
                <a:close/>
              </a:path>
              <a:path w="463550" h="369570">
                <a:moveTo>
                  <a:pt x="90093" y="0"/>
                </a:moveTo>
                <a:lnTo>
                  <a:pt x="0" y="162534"/>
                </a:lnTo>
                <a:lnTo>
                  <a:pt x="34455" y="181635"/>
                </a:lnTo>
                <a:lnTo>
                  <a:pt x="41617" y="168706"/>
                </a:lnTo>
                <a:lnTo>
                  <a:pt x="22783" y="158267"/>
                </a:lnTo>
                <a:lnTo>
                  <a:pt x="98551" y="21589"/>
                </a:lnTo>
                <a:lnTo>
                  <a:pt x="123161" y="21589"/>
                </a:lnTo>
                <a:lnTo>
                  <a:pt x="124548" y="19088"/>
                </a:lnTo>
                <a:lnTo>
                  <a:pt x="90093" y="0"/>
                </a:lnTo>
                <a:close/>
              </a:path>
              <a:path w="463550" h="369570">
                <a:moveTo>
                  <a:pt x="151952" y="40528"/>
                </a:moveTo>
                <a:lnTo>
                  <a:pt x="116243" y="61912"/>
                </a:lnTo>
                <a:lnTo>
                  <a:pt x="131381" y="72453"/>
                </a:lnTo>
                <a:lnTo>
                  <a:pt x="135864" y="64503"/>
                </a:lnTo>
                <a:lnTo>
                  <a:pt x="141617" y="59524"/>
                </a:lnTo>
                <a:lnTo>
                  <a:pt x="155638" y="55498"/>
                </a:lnTo>
                <a:lnTo>
                  <a:pt x="188478" y="55498"/>
                </a:lnTo>
                <a:lnTo>
                  <a:pt x="186271" y="53452"/>
                </a:lnTo>
                <a:lnTo>
                  <a:pt x="177939" y="48005"/>
                </a:lnTo>
                <a:lnTo>
                  <a:pt x="169007" y="43827"/>
                </a:lnTo>
                <a:lnTo>
                  <a:pt x="160345" y="41333"/>
                </a:lnTo>
                <a:lnTo>
                  <a:pt x="151952" y="40528"/>
                </a:lnTo>
                <a:close/>
              </a:path>
              <a:path w="463550" h="369570">
                <a:moveTo>
                  <a:pt x="123161" y="21589"/>
                </a:moveTo>
                <a:lnTo>
                  <a:pt x="98551" y="21589"/>
                </a:lnTo>
                <a:lnTo>
                  <a:pt x="117373" y="32029"/>
                </a:lnTo>
                <a:lnTo>
                  <a:pt x="123161" y="21589"/>
                </a:lnTo>
                <a:close/>
              </a:path>
              <a:path w="463550" h="369570">
                <a:moveTo>
                  <a:pt x="345605" y="337197"/>
                </a:moveTo>
                <a:lnTo>
                  <a:pt x="338442" y="350138"/>
                </a:lnTo>
                <a:lnTo>
                  <a:pt x="372884" y="369229"/>
                </a:lnTo>
                <a:lnTo>
                  <a:pt x="384853" y="347637"/>
                </a:lnTo>
                <a:lnTo>
                  <a:pt x="364439" y="347637"/>
                </a:lnTo>
                <a:lnTo>
                  <a:pt x="345605" y="337197"/>
                </a:lnTo>
                <a:close/>
              </a:path>
              <a:path w="463550" h="369570">
                <a:moveTo>
                  <a:pt x="428536" y="187591"/>
                </a:moveTo>
                <a:lnTo>
                  <a:pt x="421360" y="200520"/>
                </a:lnTo>
                <a:lnTo>
                  <a:pt x="440194" y="210959"/>
                </a:lnTo>
                <a:lnTo>
                  <a:pt x="364439" y="347637"/>
                </a:lnTo>
                <a:lnTo>
                  <a:pt x="384853" y="347637"/>
                </a:lnTo>
                <a:lnTo>
                  <a:pt x="462978" y="206692"/>
                </a:lnTo>
                <a:lnTo>
                  <a:pt x="428536" y="187591"/>
                </a:lnTo>
                <a:close/>
              </a:path>
              <a:path w="463550" h="369570">
                <a:moveTo>
                  <a:pt x="359092" y="153188"/>
                </a:moveTo>
                <a:lnTo>
                  <a:pt x="316790" y="172505"/>
                </a:lnTo>
                <a:lnTo>
                  <a:pt x="288004" y="218215"/>
                </a:lnTo>
                <a:lnTo>
                  <a:pt x="281046" y="245304"/>
                </a:lnTo>
                <a:lnTo>
                  <a:pt x="281813" y="256641"/>
                </a:lnTo>
                <a:lnTo>
                  <a:pt x="305701" y="288645"/>
                </a:lnTo>
                <a:lnTo>
                  <a:pt x="321170" y="294843"/>
                </a:lnTo>
                <a:lnTo>
                  <a:pt x="337248" y="294220"/>
                </a:lnTo>
                <a:lnTo>
                  <a:pt x="344881" y="291604"/>
                </a:lnTo>
                <a:lnTo>
                  <a:pt x="352132" y="286651"/>
                </a:lnTo>
                <a:lnTo>
                  <a:pt x="357364" y="282587"/>
                </a:lnTo>
                <a:lnTo>
                  <a:pt x="360190" y="279806"/>
                </a:lnTo>
                <a:lnTo>
                  <a:pt x="326301" y="279806"/>
                </a:lnTo>
                <a:lnTo>
                  <a:pt x="319150" y="279323"/>
                </a:lnTo>
                <a:lnTo>
                  <a:pt x="308051" y="273164"/>
                </a:lnTo>
                <a:lnTo>
                  <a:pt x="304444" y="269481"/>
                </a:lnTo>
                <a:lnTo>
                  <a:pt x="299085" y="259778"/>
                </a:lnTo>
                <a:lnTo>
                  <a:pt x="297967" y="254266"/>
                </a:lnTo>
                <a:lnTo>
                  <a:pt x="298856" y="241896"/>
                </a:lnTo>
                <a:lnTo>
                  <a:pt x="300558" y="236118"/>
                </a:lnTo>
                <a:lnTo>
                  <a:pt x="308101" y="222516"/>
                </a:lnTo>
                <a:lnTo>
                  <a:pt x="314236" y="217246"/>
                </a:lnTo>
                <a:lnTo>
                  <a:pt x="329679" y="212572"/>
                </a:lnTo>
                <a:lnTo>
                  <a:pt x="364400" y="212572"/>
                </a:lnTo>
                <a:lnTo>
                  <a:pt x="362023" y="210090"/>
                </a:lnTo>
                <a:lnTo>
                  <a:pt x="354901" y="205206"/>
                </a:lnTo>
                <a:lnTo>
                  <a:pt x="354534" y="205003"/>
                </a:lnTo>
                <a:lnTo>
                  <a:pt x="314629" y="205003"/>
                </a:lnTo>
                <a:lnTo>
                  <a:pt x="319961" y="196195"/>
                </a:lnTo>
                <a:lnTo>
                  <a:pt x="348792" y="169633"/>
                </a:lnTo>
                <a:lnTo>
                  <a:pt x="360997" y="168084"/>
                </a:lnTo>
                <a:lnTo>
                  <a:pt x="390420" y="168084"/>
                </a:lnTo>
                <a:lnTo>
                  <a:pt x="386058" y="164063"/>
                </a:lnTo>
                <a:lnTo>
                  <a:pt x="379183" y="159562"/>
                </a:lnTo>
                <a:lnTo>
                  <a:pt x="369127" y="155178"/>
                </a:lnTo>
                <a:lnTo>
                  <a:pt x="359092" y="153188"/>
                </a:lnTo>
                <a:close/>
              </a:path>
              <a:path w="463550" h="369570">
                <a:moveTo>
                  <a:pt x="364400" y="212572"/>
                </a:moveTo>
                <a:lnTo>
                  <a:pt x="329679" y="212572"/>
                </a:lnTo>
                <a:lnTo>
                  <a:pt x="337070" y="213359"/>
                </a:lnTo>
                <a:lnTo>
                  <a:pt x="351243" y="221221"/>
                </a:lnTo>
                <a:lnTo>
                  <a:pt x="355739" y="227025"/>
                </a:lnTo>
                <a:lnTo>
                  <a:pt x="357619" y="234683"/>
                </a:lnTo>
                <a:lnTo>
                  <a:pt x="358363" y="240276"/>
                </a:lnTo>
                <a:lnTo>
                  <a:pt x="358288" y="241896"/>
                </a:lnTo>
                <a:lnTo>
                  <a:pt x="333997" y="277113"/>
                </a:lnTo>
                <a:lnTo>
                  <a:pt x="326301" y="279806"/>
                </a:lnTo>
                <a:lnTo>
                  <a:pt x="360190" y="279806"/>
                </a:lnTo>
                <a:lnTo>
                  <a:pt x="376511" y="240276"/>
                </a:lnTo>
                <a:lnTo>
                  <a:pt x="375132" y="231444"/>
                </a:lnTo>
                <a:lnTo>
                  <a:pt x="372139" y="223210"/>
                </a:lnTo>
                <a:lnTo>
                  <a:pt x="367769" y="216092"/>
                </a:lnTo>
                <a:lnTo>
                  <a:pt x="364400" y="212572"/>
                </a:lnTo>
                <a:close/>
              </a:path>
              <a:path w="463550" h="369570">
                <a:moveTo>
                  <a:pt x="390420" y="168084"/>
                </a:moveTo>
                <a:lnTo>
                  <a:pt x="360997" y="168084"/>
                </a:lnTo>
                <a:lnTo>
                  <a:pt x="366141" y="169113"/>
                </a:lnTo>
                <a:lnTo>
                  <a:pt x="377304" y="175310"/>
                </a:lnTo>
                <a:lnTo>
                  <a:pt x="381266" y="180416"/>
                </a:lnTo>
                <a:lnTo>
                  <a:pt x="383123" y="187591"/>
                </a:lnTo>
                <a:lnTo>
                  <a:pt x="384035" y="191401"/>
                </a:lnTo>
                <a:lnTo>
                  <a:pt x="383527" y="196951"/>
                </a:lnTo>
                <a:lnTo>
                  <a:pt x="381520" y="203847"/>
                </a:lnTo>
                <a:lnTo>
                  <a:pt x="397725" y="211251"/>
                </a:lnTo>
                <a:lnTo>
                  <a:pt x="400183" y="203434"/>
                </a:lnTo>
                <a:lnTo>
                  <a:pt x="401234" y="195887"/>
                </a:lnTo>
                <a:lnTo>
                  <a:pt x="400879" y="188613"/>
                </a:lnTo>
                <a:lnTo>
                  <a:pt x="399122" y="181609"/>
                </a:lnTo>
                <a:lnTo>
                  <a:pt x="396027" y="175087"/>
                </a:lnTo>
                <a:lnTo>
                  <a:pt x="391672" y="169238"/>
                </a:lnTo>
                <a:lnTo>
                  <a:pt x="390420" y="168084"/>
                </a:lnTo>
                <a:close/>
              </a:path>
              <a:path w="463550" h="369570">
                <a:moveTo>
                  <a:pt x="328523" y="199656"/>
                </a:moveTo>
                <a:lnTo>
                  <a:pt x="321563" y="201358"/>
                </a:lnTo>
                <a:lnTo>
                  <a:pt x="314629" y="205003"/>
                </a:lnTo>
                <a:lnTo>
                  <a:pt x="354534" y="205003"/>
                </a:lnTo>
                <a:lnTo>
                  <a:pt x="348945" y="201904"/>
                </a:lnTo>
                <a:lnTo>
                  <a:pt x="342480" y="200126"/>
                </a:lnTo>
                <a:lnTo>
                  <a:pt x="328523" y="19965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11012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61975" y="287185"/>
            <a:ext cx="30429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0" dirty="0"/>
              <a:t>Métodos</a:t>
            </a:r>
            <a:r>
              <a:rPr sz="3200" spc="-55" dirty="0"/>
              <a:t> </a:t>
            </a:r>
            <a:r>
              <a:rPr sz="3200" spc="-10" dirty="0"/>
              <a:t>(cont.)</a:t>
            </a:r>
            <a:endParaRPr sz="3200" dirty="0"/>
          </a:p>
        </p:txBody>
      </p:sp>
      <p:sp>
        <p:nvSpPr>
          <p:cNvPr id="4" name="object 4"/>
          <p:cNvSpPr/>
          <p:nvPr/>
        </p:nvSpPr>
        <p:spPr>
          <a:xfrm>
            <a:off x="7234339" y="1193012"/>
            <a:ext cx="484505" cy="457200"/>
          </a:xfrm>
          <a:custGeom>
            <a:avLst/>
            <a:gdLst/>
            <a:ahLst/>
            <a:cxnLst/>
            <a:rect l="l" t="t" r="r" b="b"/>
            <a:pathLst>
              <a:path w="484504" h="457200">
                <a:moveTo>
                  <a:pt x="208406" y="0"/>
                </a:moveTo>
                <a:lnTo>
                  <a:pt x="148183" y="0"/>
                </a:lnTo>
                <a:lnTo>
                  <a:pt x="67360" y="45250"/>
                </a:lnTo>
                <a:lnTo>
                  <a:pt x="15049" y="127800"/>
                </a:lnTo>
                <a:lnTo>
                  <a:pt x="0" y="202412"/>
                </a:lnTo>
                <a:lnTo>
                  <a:pt x="96672" y="315125"/>
                </a:lnTo>
                <a:lnTo>
                  <a:pt x="230606" y="457200"/>
                </a:lnTo>
                <a:lnTo>
                  <a:pt x="304304" y="442912"/>
                </a:lnTo>
                <a:lnTo>
                  <a:pt x="484187" y="194475"/>
                </a:lnTo>
                <a:lnTo>
                  <a:pt x="446150" y="164312"/>
                </a:lnTo>
                <a:lnTo>
                  <a:pt x="313016" y="75412"/>
                </a:lnTo>
                <a:lnTo>
                  <a:pt x="208406" y="0"/>
                </a:lnTo>
                <a:close/>
              </a:path>
            </a:pathLst>
          </a:custGeom>
          <a:solidFill>
            <a:srgbClr val="B2B2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66114" y="1366050"/>
            <a:ext cx="254000" cy="3000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543026" y="0"/>
                </a:moveTo>
                <a:lnTo>
                  <a:pt x="528751" y="0"/>
                </a:lnTo>
                <a:lnTo>
                  <a:pt x="514489" y="2387"/>
                </a:lnTo>
                <a:lnTo>
                  <a:pt x="476440" y="25374"/>
                </a:lnTo>
                <a:lnTo>
                  <a:pt x="25361" y="476440"/>
                </a:lnTo>
                <a:lnTo>
                  <a:pt x="2374" y="514489"/>
                </a:lnTo>
                <a:lnTo>
                  <a:pt x="0" y="528764"/>
                </a:lnTo>
                <a:lnTo>
                  <a:pt x="0" y="543026"/>
                </a:lnTo>
                <a:lnTo>
                  <a:pt x="15062" y="583463"/>
                </a:lnTo>
                <a:lnTo>
                  <a:pt x="49936" y="614375"/>
                </a:lnTo>
                <a:lnTo>
                  <a:pt x="78485" y="622300"/>
                </a:lnTo>
                <a:lnTo>
                  <a:pt x="92748" y="622300"/>
                </a:lnTo>
                <a:lnTo>
                  <a:pt x="133972" y="606450"/>
                </a:lnTo>
                <a:lnTo>
                  <a:pt x="596925" y="145072"/>
                </a:lnTo>
                <a:lnTo>
                  <a:pt x="618337" y="107823"/>
                </a:lnTo>
                <a:lnTo>
                  <a:pt x="622300" y="92760"/>
                </a:lnTo>
                <a:lnTo>
                  <a:pt x="622300" y="78486"/>
                </a:lnTo>
                <a:lnTo>
                  <a:pt x="606450" y="38849"/>
                </a:lnTo>
                <a:lnTo>
                  <a:pt x="571563" y="7937"/>
                </a:lnTo>
                <a:lnTo>
                  <a:pt x="543026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77339" y="2612237"/>
            <a:ext cx="622300" cy="622300"/>
          </a:xfrm>
          <a:custGeom>
            <a:avLst/>
            <a:gdLst/>
            <a:ahLst/>
            <a:cxnLst/>
            <a:rect l="l" t="t" r="r" b="b"/>
            <a:pathLst>
              <a:path w="622300" h="622300">
                <a:moveTo>
                  <a:pt x="25367" y="476436"/>
                </a:moveTo>
                <a:lnTo>
                  <a:pt x="15062" y="488327"/>
                </a:lnTo>
                <a:lnTo>
                  <a:pt x="7927" y="501011"/>
                </a:lnTo>
                <a:lnTo>
                  <a:pt x="2378" y="514487"/>
                </a:lnTo>
                <a:lnTo>
                  <a:pt x="0" y="528757"/>
                </a:lnTo>
                <a:lnTo>
                  <a:pt x="0" y="543026"/>
                </a:lnTo>
                <a:lnTo>
                  <a:pt x="15062" y="583456"/>
                </a:lnTo>
                <a:lnTo>
                  <a:pt x="49942" y="614373"/>
                </a:lnTo>
                <a:lnTo>
                  <a:pt x="64211" y="618336"/>
                </a:lnTo>
                <a:lnTo>
                  <a:pt x="78481" y="622300"/>
                </a:lnTo>
                <a:lnTo>
                  <a:pt x="92750" y="622300"/>
                </a:lnTo>
                <a:lnTo>
                  <a:pt x="107813" y="618336"/>
                </a:lnTo>
                <a:lnTo>
                  <a:pt x="145071" y="596932"/>
                </a:lnTo>
                <a:lnTo>
                  <a:pt x="596932" y="145071"/>
                </a:lnTo>
                <a:lnTo>
                  <a:pt x="618336" y="107813"/>
                </a:lnTo>
                <a:lnTo>
                  <a:pt x="622300" y="92750"/>
                </a:lnTo>
                <a:lnTo>
                  <a:pt x="622300" y="78481"/>
                </a:lnTo>
                <a:lnTo>
                  <a:pt x="618336" y="64211"/>
                </a:lnTo>
                <a:lnTo>
                  <a:pt x="614373" y="49942"/>
                </a:lnTo>
                <a:lnTo>
                  <a:pt x="583456" y="15062"/>
                </a:lnTo>
                <a:lnTo>
                  <a:pt x="543026" y="0"/>
                </a:lnTo>
                <a:lnTo>
                  <a:pt x="528757" y="0"/>
                </a:lnTo>
                <a:lnTo>
                  <a:pt x="514487" y="2378"/>
                </a:lnTo>
                <a:lnTo>
                  <a:pt x="501011" y="7927"/>
                </a:lnTo>
                <a:lnTo>
                  <a:pt x="488327" y="15062"/>
                </a:lnTo>
                <a:lnTo>
                  <a:pt x="476436" y="25367"/>
                </a:lnTo>
                <a:lnTo>
                  <a:pt x="25367" y="47643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351" y="1745462"/>
            <a:ext cx="1329055" cy="1243330"/>
          </a:xfrm>
          <a:custGeom>
            <a:avLst/>
            <a:gdLst/>
            <a:ahLst/>
            <a:cxnLst/>
            <a:rect l="l" t="t" r="r" b="b"/>
            <a:pathLst>
              <a:path w="1329054" h="1243330">
                <a:moveTo>
                  <a:pt x="561241" y="649779"/>
                </a:moveTo>
                <a:lnTo>
                  <a:pt x="597687" y="688987"/>
                </a:lnTo>
                <a:lnTo>
                  <a:pt x="634199" y="738987"/>
                </a:lnTo>
                <a:lnTo>
                  <a:pt x="661187" y="781062"/>
                </a:lnTo>
                <a:lnTo>
                  <a:pt x="667537" y="825512"/>
                </a:lnTo>
                <a:lnTo>
                  <a:pt x="654837" y="888212"/>
                </a:lnTo>
                <a:lnTo>
                  <a:pt x="654050" y="931075"/>
                </a:lnTo>
                <a:lnTo>
                  <a:pt x="660400" y="1001725"/>
                </a:lnTo>
                <a:lnTo>
                  <a:pt x="678649" y="1048550"/>
                </a:lnTo>
                <a:lnTo>
                  <a:pt x="699287" y="1090625"/>
                </a:lnTo>
                <a:lnTo>
                  <a:pt x="750087" y="1140625"/>
                </a:lnTo>
                <a:lnTo>
                  <a:pt x="823112" y="1206512"/>
                </a:lnTo>
                <a:lnTo>
                  <a:pt x="862012" y="1231112"/>
                </a:lnTo>
                <a:lnTo>
                  <a:pt x="953287" y="1243025"/>
                </a:lnTo>
                <a:lnTo>
                  <a:pt x="1054887" y="1220800"/>
                </a:lnTo>
                <a:lnTo>
                  <a:pt x="1107274" y="1207300"/>
                </a:lnTo>
                <a:lnTo>
                  <a:pt x="1270787" y="1056487"/>
                </a:lnTo>
                <a:lnTo>
                  <a:pt x="1288249" y="1025537"/>
                </a:lnTo>
                <a:lnTo>
                  <a:pt x="1323975" y="978700"/>
                </a:lnTo>
                <a:lnTo>
                  <a:pt x="1327150" y="943775"/>
                </a:lnTo>
                <a:lnTo>
                  <a:pt x="1328737" y="891387"/>
                </a:lnTo>
                <a:lnTo>
                  <a:pt x="1321587" y="833450"/>
                </a:lnTo>
                <a:lnTo>
                  <a:pt x="1299362" y="795350"/>
                </a:lnTo>
                <a:lnTo>
                  <a:pt x="1266825" y="750900"/>
                </a:lnTo>
                <a:lnTo>
                  <a:pt x="1191412" y="701687"/>
                </a:lnTo>
                <a:lnTo>
                  <a:pt x="1125537" y="688987"/>
                </a:lnTo>
                <a:lnTo>
                  <a:pt x="1059649" y="673900"/>
                </a:lnTo>
                <a:lnTo>
                  <a:pt x="1001712" y="662787"/>
                </a:lnTo>
                <a:lnTo>
                  <a:pt x="943744" y="652475"/>
                </a:lnTo>
                <a:lnTo>
                  <a:pt x="565150" y="652475"/>
                </a:lnTo>
                <a:lnTo>
                  <a:pt x="561241" y="649779"/>
                </a:lnTo>
                <a:close/>
              </a:path>
              <a:path w="1329054" h="1243330">
                <a:moveTo>
                  <a:pt x="889117" y="643737"/>
                </a:moveTo>
                <a:lnTo>
                  <a:pt x="555625" y="643737"/>
                </a:lnTo>
                <a:lnTo>
                  <a:pt x="565150" y="652475"/>
                </a:lnTo>
                <a:lnTo>
                  <a:pt x="943744" y="652475"/>
                </a:lnTo>
                <a:lnTo>
                  <a:pt x="908050" y="646125"/>
                </a:lnTo>
                <a:lnTo>
                  <a:pt x="889117" y="643737"/>
                </a:lnTo>
                <a:close/>
              </a:path>
              <a:path w="1329054" h="1243330">
                <a:moveTo>
                  <a:pt x="295275" y="0"/>
                </a:moveTo>
                <a:lnTo>
                  <a:pt x="190500" y="98425"/>
                </a:lnTo>
                <a:lnTo>
                  <a:pt x="25400" y="256387"/>
                </a:lnTo>
                <a:lnTo>
                  <a:pt x="0" y="313537"/>
                </a:lnTo>
                <a:lnTo>
                  <a:pt x="0" y="366712"/>
                </a:lnTo>
                <a:lnTo>
                  <a:pt x="15074" y="418312"/>
                </a:lnTo>
                <a:lnTo>
                  <a:pt x="47625" y="471487"/>
                </a:lnTo>
                <a:lnTo>
                  <a:pt x="84924" y="514350"/>
                </a:lnTo>
                <a:lnTo>
                  <a:pt x="149225" y="541337"/>
                </a:lnTo>
                <a:lnTo>
                  <a:pt x="227012" y="571512"/>
                </a:lnTo>
                <a:lnTo>
                  <a:pt x="319874" y="588975"/>
                </a:lnTo>
                <a:lnTo>
                  <a:pt x="387350" y="604050"/>
                </a:lnTo>
                <a:lnTo>
                  <a:pt x="474662" y="608812"/>
                </a:lnTo>
                <a:lnTo>
                  <a:pt x="519112" y="620725"/>
                </a:lnTo>
                <a:lnTo>
                  <a:pt x="561241" y="649779"/>
                </a:lnTo>
                <a:lnTo>
                  <a:pt x="555625" y="643737"/>
                </a:lnTo>
                <a:lnTo>
                  <a:pt x="889117" y="643737"/>
                </a:lnTo>
                <a:lnTo>
                  <a:pt x="813587" y="634212"/>
                </a:lnTo>
                <a:lnTo>
                  <a:pt x="737387" y="611987"/>
                </a:lnTo>
                <a:lnTo>
                  <a:pt x="692150" y="578650"/>
                </a:lnTo>
                <a:lnTo>
                  <a:pt x="658812" y="546112"/>
                </a:lnTo>
                <a:lnTo>
                  <a:pt x="634199" y="500862"/>
                </a:lnTo>
                <a:lnTo>
                  <a:pt x="628650" y="456412"/>
                </a:lnTo>
                <a:lnTo>
                  <a:pt x="622300" y="374650"/>
                </a:lnTo>
                <a:lnTo>
                  <a:pt x="609600" y="303212"/>
                </a:lnTo>
                <a:lnTo>
                  <a:pt x="593725" y="216700"/>
                </a:lnTo>
                <a:lnTo>
                  <a:pt x="566737" y="148437"/>
                </a:lnTo>
                <a:lnTo>
                  <a:pt x="511962" y="78587"/>
                </a:lnTo>
                <a:lnTo>
                  <a:pt x="471487" y="42862"/>
                </a:lnTo>
                <a:lnTo>
                  <a:pt x="400837" y="18262"/>
                </a:lnTo>
                <a:lnTo>
                  <a:pt x="346862" y="7150"/>
                </a:lnTo>
                <a:lnTo>
                  <a:pt x="29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48676" y="2189975"/>
            <a:ext cx="485775" cy="420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56676" y="2759887"/>
            <a:ext cx="579437" cy="233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78814" y="1459725"/>
            <a:ext cx="149225" cy="817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45476" y="1737537"/>
            <a:ext cx="1365250" cy="1270000"/>
          </a:xfrm>
          <a:custGeom>
            <a:avLst/>
            <a:gdLst/>
            <a:ahLst/>
            <a:cxnLst/>
            <a:rect l="l" t="t" r="r" b="b"/>
            <a:pathLst>
              <a:path w="1365250" h="1270000">
                <a:moveTo>
                  <a:pt x="51561" y="228739"/>
                </a:moveTo>
                <a:lnTo>
                  <a:pt x="21412" y="260502"/>
                </a:lnTo>
                <a:lnTo>
                  <a:pt x="7137" y="287515"/>
                </a:lnTo>
                <a:lnTo>
                  <a:pt x="0" y="323253"/>
                </a:lnTo>
                <a:lnTo>
                  <a:pt x="4762" y="361378"/>
                </a:lnTo>
                <a:lnTo>
                  <a:pt x="7137" y="397116"/>
                </a:lnTo>
                <a:lnTo>
                  <a:pt x="20624" y="439216"/>
                </a:lnTo>
                <a:lnTo>
                  <a:pt x="51561" y="485279"/>
                </a:lnTo>
                <a:lnTo>
                  <a:pt x="65836" y="510692"/>
                </a:lnTo>
                <a:lnTo>
                  <a:pt x="88049" y="532142"/>
                </a:lnTo>
                <a:lnTo>
                  <a:pt x="121373" y="549617"/>
                </a:lnTo>
                <a:lnTo>
                  <a:pt x="174523" y="570268"/>
                </a:lnTo>
                <a:lnTo>
                  <a:pt x="230847" y="594093"/>
                </a:lnTo>
                <a:lnTo>
                  <a:pt x="350634" y="617118"/>
                </a:lnTo>
                <a:lnTo>
                  <a:pt x="399021" y="629831"/>
                </a:lnTo>
                <a:lnTo>
                  <a:pt x="439483" y="630631"/>
                </a:lnTo>
                <a:lnTo>
                  <a:pt x="483908" y="632218"/>
                </a:lnTo>
                <a:lnTo>
                  <a:pt x="533095" y="644918"/>
                </a:lnTo>
                <a:lnTo>
                  <a:pt x="559269" y="661606"/>
                </a:lnTo>
                <a:lnTo>
                  <a:pt x="583857" y="685431"/>
                </a:lnTo>
                <a:lnTo>
                  <a:pt x="610831" y="710844"/>
                </a:lnTo>
                <a:lnTo>
                  <a:pt x="632244" y="740232"/>
                </a:lnTo>
                <a:lnTo>
                  <a:pt x="652868" y="774382"/>
                </a:lnTo>
                <a:lnTo>
                  <a:pt x="663981" y="805357"/>
                </a:lnTo>
                <a:lnTo>
                  <a:pt x="663981" y="829983"/>
                </a:lnTo>
                <a:lnTo>
                  <a:pt x="656043" y="872870"/>
                </a:lnTo>
                <a:lnTo>
                  <a:pt x="648906" y="927671"/>
                </a:lnTo>
                <a:lnTo>
                  <a:pt x="655256" y="963409"/>
                </a:lnTo>
                <a:lnTo>
                  <a:pt x="660018" y="1008684"/>
                </a:lnTo>
                <a:lnTo>
                  <a:pt x="674293" y="1057135"/>
                </a:lnTo>
                <a:lnTo>
                  <a:pt x="694131" y="1093673"/>
                </a:lnTo>
                <a:lnTo>
                  <a:pt x="725855" y="1131798"/>
                </a:lnTo>
                <a:lnTo>
                  <a:pt x="771867" y="1181036"/>
                </a:lnTo>
                <a:lnTo>
                  <a:pt x="815505" y="1217574"/>
                </a:lnTo>
                <a:lnTo>
                  <a:pt x="853579" y="1244574"/>
                </a:lnTo>
                <a:lnTo>
                  <a:pt x="898004" y="1264437"/>
                </a:lnTo>
                <a:lnTo>
                  <a:pt x="941628" y="1270000"/>
                </a:lnTo>
                <a:lnTo>
                  <a:pt x="1005090" y="1262849"/>
                </a:lnTo>
                <a:lnTo>
                  <a:pt x="1070140" y="1248549"/>
                </a:lnTo>
                <a:lnTo>
                  <a:pt x="1109014" y="1239012"/>
                </a:lnTo>
                <a:lnTo>
                  <a:pt x="1121900" y="1231074"/>
                </a:lnTo>
                <a:lnTo>
                  <a:pt x="940041" y="1231074"/>
                </a:lnTo>
                <a:lnTo>
                  <a:pt x="901966" y="1223137"/>
                </a:lnTo>
                <a:lnTo>
                  <a:pt x="844854" y="1197711"/>
                </a:lnTo>
                <a:lnTo>
                  <a:pt x="811529" y="1168336"/>
                </a:lnTo>
                <a:lnTo>
                  <a:pt x="736168" y="1096048"/>
                </a:lnTo>
                <a:lnTo>
                  <a:pt x="706031" y="1041247"/>
                </a:lnTo>
                <a:lnTo>
                  <a:pt x="686193" y="961821"/>
                </a:lnTo>
                <a:lnTo>
                  <a:pt x="690956" y="899083"/>
                </a:lnTo>
                <a:lnTo>
                  <a:pt x="697306" y="854608"/>
                </a:lnTo>
                <a:lnTo>
                  <a:pt x="701268" y="826007"/>
                </a:lnTo>
                <a:lnTo>
                  <a:pt x="685393" y="760082"/>
                </a:lnTo>
                <a:lnTo>
                  <a:pt x="662393" y="723557"/>
                </a:lnTo>
                <a:lnTo>
                  <a:pt x="606069" y="659218"/>
                </a:lnTo>
                <a:lnTo>
                  <a:pt x="548957" y="612355"/>
                </a:lnTo>
                <a:lnTo>
                  <a:pt x="499770" y="597268"/>
                </a:lnTo>
                <a:lnTo>
                  <a:pt x="468033" y="597268"/>
                </a:lnTo>
                <a:lnTo>
                  <a:pt x="418058" y="594093"/>
                </a:lnTo>
                <a:lnTo>
                  <a:pt x="369671" y="590118"/>
                </a:lnTo>
                <a:lnTo>
                  <a:pt x="316522" y="573443"/>
                </a:lnTo>
                <a:lnTo>
                  <a:pt x="277647" y="566292"/>
                </a:lnTo>
                <a:lnTo>
                  <a:pt x="177698" y="537692"/>
                </a:lnTo>
                <a:lnTo>
                  <a:pt x="118198" y="510692"/>
                </a:lnTo>
                <a:lnTo>
                  <a:pt x="88849" y="483692"/>
                </a:lnTo>
                <a:lnTo>
                  <a:pt x="68224" y="448741"/>
                </a:lnTo>
                <a:lnTo>
                  <a:pt x="46012" y="410616"/>
                </a:lnTo>
                <a:lnTo>
                  <a:pt x="34112" y="339140"/>
                </a:lnTo>
                <a:lnTo>
                  <a:pt x="47599" y="291477"/>
                </a:lnTo>
                <a:lnTo>
                  <a:pt x="68224" y="249389"/>
                </a:lnTo>
                <a:lnTo>
                  <a:pt x="51561" y="228739"/>
                </a:lnTo>
                <a:close/>
              </a:path>
              <a:path w="1365250" h="1270000">
                <a:moveTo>
                  <a:pt x="469703" y="31762"/>
                </a:moveTo>
                <a:lnTo>
                  <a:pt x="338734" y="31762"/>
                </a:lnTo>
                <a:lnTo>
                  <a:pt x="395846" y="35737"/>
                </a:lnTo>
                <a:lnTo>
                  <a:pt x="442658" y="50025"/>
                </a:lnTo>
                <a:lnTo>
                  <a:pt x="484695" y="74650"/>
                </a:lnTo>
                <a:lnTo>
                  <a:pt x="520395" y="108013"/>
                </a:lnTo>
                <a:lnTo>
                  <a:pt x="550544" y="144551"/>
                </a:lnTo>
                <a:lnTo>
                  <a:pt x="581482" y="192201"/>
                </a:lnTo>
                <a:lnTo>
                  <a:pt x="598131" y="262089"/>
                </a:lnTo>
                <a:lnTo>
                  <a:pt x="605281" y="312927"/>
                </a:lnTo>
                <a:lnTo>
                  <a:pt x="618769" y="391553"/>
                </a:lnTo>
                <a:lnTo>
                  <a:pt x="621931" y="448741"/>
                </a:lnTo>
                <a:lnTo>
                  <a:pt x="625906" y="504342"/>
                </a:lnTo>
                <a:lnTo>
                  <a:pt x="645731" y="540880"/>
                </a:lnTo>
                <a:lnTo>
                  <a:pt x="677468" y="579005"/>
                </a:lnTo>
                <a:lnTo>
                  <a:pt x="735380" y="623481"/>
                </a:lnTo>
                <a:lnTo>
                  <a:pt x="779005" y="645718"/>
                </a:lnTo>
                <a:lnTo>
                  <a:pt x="817879" y="658418"/>
                </a:lnTo>
                <a:lnTo>
                  <a:pt x="880554" y="664781"/>
                </a:lnTo>
                <a:lnTo>
                  <a:pt x="944016" y="672718"/>
                </a:lnTo>
                <a:lnTo>
                  <a:pt x="993990" y="683044"/>
                </a:lnTo>
                <a:lnTo>
                  <a:pt x="1059827" y="695756"/>
                </a:lnTo>
                <a:lnTo>
                  <a:pt x="1128052" y="707669"/>
                </a:lnTo>
                <a:lnTo>
                  <a:pt x="1170101" y="723557"/>
                </a:lnTo>
                <a:lnTo>
                  <a:pt x="1240701" y="747382"/>
                </a:lnTo>
                <a:lnTo>
                  <a:pt x="1297812" y="802982"/>
                </a:lnTo>
                <a:lnTo>
                  <a:pt x="1317650" y="843483"/>
                </a:lnTo>
                <a:lnTo>
                  <a:pt x="1321612" y="883196"/>
                </a:lnTo>
                <a:lnTo>
                  <a:pt x="1319237" y="936409"/>
                </a:lnTo>
                <a:lnTo>
                  <a:pt x="1318437" y="971359"/>
                </a:lnTo>
                <a:lnTo>
                  <a:pt x="1290675" y="1020597"/>
                </a:lnTo>
                <a:lnTo>
                  <a:pt x="1245463" y="1074610"/>
                </a:lnTo>
                <a:lnTo>
                  <a:pt x="1170101" y="1146886"/>
                </a:lnTo>
                <a:lnTo>
                  <a:pt x="1132027" y="1181036"/>
                </a:lnTo>
                <a:lnTo>
                  <a:pt x="1064590" y="1205661"/>
                </a:lnTo>
                <a:lnTo>
                  <a:pt x="1017790" y="1214399"/>
                </a:lnTo>
                <a:lnTo>
                  <a:pt x="977328" y="1227099"/>
                </a:lnTo>
                <a:lnTo>
                  <a:pt x="940041" y="1231074"/>
                </a:lnTo>
                <a:lnTo>
                  <a:pt x="1121900" y="1231074"/>
                </a:lnTo>
                <a:lnTo>
                  <a:pt x="1160576" y="1207249"/>
                </a:lnTo>
                <a:lnTo>
                  <a:pt x="1230388" y="1136561"/>
                </a:lnTo>
                <a:lnTo>
                  <a:pt x="1301788" y="1063485"/>
                </a:lnTo>
                <a:lnTo>
                  <a:pt x="1341450" y="1016634"/>
                </a:lnTo>
                <a:lnTo>
                  <a:pt x="1358112" y="974534"/>
                </a:lnTo>
                <a:lnTo>
                  <a:pt x="1365250" y="917346"/>
                </a:lnTo>
                <a:lnTo>
                  <a:pt x="1360487" y="868108"/>
                </a:lnTo>
                <a:lnTo>
                  <a:pt x="1344625" y="816482"/>
                </a:lnTo>
                <a:lnTo>
                  <a:pt x="1324000" y="779945"/>
                </a:lnTo>
                <a:lnTo>
                  <a:pt x="1295438" y="747382"/>
                </a:lnTo>
                <a:lnTo>
                  <a:pt x="1243876" y="718781"/>
                </a:lnTo>
                <a:lnTo>
                  <a:pt x="1202626" y="694956"/>
                </a:lnTo>
                <a:lnTo>
                  <a:pt x="1163751" y="680669"/>
                </a:lnTo>
                <a:lnTo>
                  <a:pt x="947978" y="639356"/>
                </a:lnTo>
                <a:lnTo>
                  <a:pt x="879754" y="633006"/>
                </a:lnTo>
                <a:lnTo>
                  <a:pt x="798842" y="617918"/>
                </a:lnTo>
                <a:lnTo>
                  <a:pt x="759967" y="603618"/>
                </a:lnTo>
                <a:lnTo>
                  <a:pt x="717130" y="579005"/>
                </a:lnTo>
                <a:lnTo>
                  <a:pt x="671918" y="520230"/>
                </a:lnTo>
                <a:lnTo>
                  <a:pt x="656843" y="422528"/>
                </a:lnTo>
                <a:lnTo>
                  <a:pt x="648906" y="369315"/>
                </a:lnTo>
                <a:lnTo>
                  <a:pt x="638594" y="295452"/>
                </a:lnTo>
                <a:lnTo>
                  <a:pt x="628281" y="249389"/>
                </a:lnTo>
                <a:lnTo>
                  <a:pt x="615594" y="199351"/>
                </a:lnTo>
                <a:lnTo>
                  <a:pt x="596557" y="150901"/>
                </a:lnTo>
                <a:lnTo>
                  <a:pt x="568782" y="108800"/>
                </a:lnTo>
                <a:lnTo>
                  <a:pt x="531507" y="73063"/>
                </a:lnTo>
                <a:lnTo>
                  <a:pt x="495007" y="40500"/>
                </a:lnTo>
                <a:lnTo>
                  <a:pt x="469703" y="31762"/>
                </a:lnTo>
                <a:close/>
              </a:path>
              <a:path w="1365250" h="1270000">
                <a:moveTo>
                  <a:pt x="337146" y="0"/>
                </a:moveTo>
                <a:lnTo>
                  <a:pt x="306997" y="1587"/>
                </a:lnTo>
                <a:lnTo>
                  <a:pt x="235610" y="61150"/>
                </a:lnTo>
                <a:lnTo>
                  <a:pt x="247497" y="82600"/>
                </a:lnTo>
                <a:lnTo>
                  <a:pt x="276859" y="63538"/>
                </a:lnTo>
                <a:lnTo>
                  <a:pt x="309384" y="40500"/>
                </a:lnTo>
                <a:lnTo>
                  <a:pt x="338734" y="31762"/>
                </a:lnTo>
                <a:lnTo>
                  <a:pt x="469703" y="31762"/>
                </a:lnTo>
                <a:lnTo>
                  <a:pt x="448995" y="24612"/>
                </a:lnTo>
                <a:lnTo>
                  <a:pt x="410133" y="5549"/>
                </a:lnTo>
                <a:lnTo>
                  <a:pt x="361734" y="1587"/>
                </a:lnTo>
                <a:lnTo>
                  <a:pt x="3371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72401" y="1613700"/>
            <a:ext cx="381000" cy="323850"/>
          </a:xfrm>
          <a:custGeom>
            <a:avLst/>
            <a:gdLst/>
            <a:ahLst/>
            <a:cxnLst/>
            <a:rect l="l" t="t" r="r" b="b"/>
            <a:pathLst>
              <a:path w="381000" h="323850">
                <a:moveTo>
                  <a:pt x="309114" y="246862"/>
                </a:moveTo>
                <a:lnTo>
                  <a:pt x="251091" y="246862"/>
                </a:lnTo>
                <a:lnTo>
                  <a:pt x="354863" y="323850"/>
                </a:lnTo>
                <a:lnTo>
                  <a:pt x="381000" y="316712"/>
                </a:lnTo>
                <a:lnTo>
                  <a:pt x="374662" y="292900"/>
                </a:lnTo>
                <a:lnTo>
                  <a:pt x="309114" y="246862"/>
                </a:lnTo>
                <a:close/>
              </a:path>
              <a:path w="381000" h="323850">
                <a:moveTo>
                  <a:pt x="261391" y="0"/>
                </a:moveTo>
                <a:lnTo>
                  <a:pt x="182968" y="22225"/>
                </a:lnTo>
                <a:lnTo>
                  <a:pt x="117233" y="67475"/>
                </a:lnTo>
                <a:lnTo>
                  <a:pt x="70497" y="107950"/>
                </a:lnTo>
                <a:lnTo>
                  <a:pt x="28511" y="173837"/>
                </a:lnTo>
                <a:lnTo>
                  <a:pt x="0" y="234162"/>
                </a:lnTo>
                <a:lnTo>
                  <a:pt x="19011" y="278612"/>
                </a:lnTo>
                <a:lnTo>
                  <a:pt x="50698" y="302425"/>
                </a:lnTo>
                <a:lnTo>
                  <a:pt x="100596" y="311950"/>
                </a:lnTo>
                <a:lnTo>
                  <a:pt x="171094" y="284962"/>
                </a:lnTo>
                <a:lnTo>
                  <a:pt x="226542" y="265112"/>
                </a:lnTo>
                <a:lnTo>
                  <a:pt x="251091" y="246862"/>
                </a:lnTo>
                <a:lnTo>
                  <a:pt x="309114" y="246862"/>
                </a:lnTo>
                <a:lnTo>
                  <a:pt x="281990" y="227812"/>
                </a:lnTo>
                <a:lnTo>
                  <a:pt x="314464" y="185737"/>
                </a:lnTo>
                <a:lnTo>
                  <a:pt x="346151" y="138112"/>
                </a:lnTo>
                <a:lnTo>
                  <a:pt x="355650" y="87312"/>
                </a:lnTo>
                <a:lnTo>
                  <a:pt x="350100" y="46037"/>
                </a:lnTo>
                <a:lnTo>
                  <a:pt x="318427" y="22225"/>
                </a:lnTo>
                <a:lnTo>
                  <a:pt x="261391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18401" y="1872462"/>
            <a:ext cx="301625" cy="636905"/>
          </a:xfrm>
          <a:custGeom>
            <a:avLst/>
            <a:gdLst/>
            <a:ahLst/>
            <a:cxnLst/>
            <a:rect l="l" t="t" r="r" b="b"/>
            <a:pathLst>
              <a:path w="301625" h="636905">
                <a:moveTo>
                  <a:pt x="228193" y="0"/>
                </a:moveTo>
                <a:lnTo>
                  <a:pt x="173710" y="14287"/>
                </a:lnTo>
                <a:lnTo>
                  <a:pt x="120014" y="58737"/>
                </a:lnTo>
                <a:lnTo>
                  <a:pt x="68694" y="115100"/>
                </a:lnTo>
                <a:lnTo>
                  <a:pt x="27635" y="211937"/>
                </a:lnTo>
                <a:lnTo>
                  <a:pt x="6311" y="305600"/>
                </a:lnTo>
                <a:lnTo>
                  <a:pt x="0" y="387350"/>
                </a:lnTo>
                <a:lnTo>
                  <a:pt x="0" y="478637"/>
                </a:lnTo>
                <a:lnTo>
                  <a:pt x="21310" y="549275"/>
                </a:lnTo>
                <a:lnTo>
                  <a:pt x="80530" y="607225"/>
                </a:lnTo>
                <a:lnTo>
                  <a:pt x="142125" y="633412"/>
                </a:lnTo>
                <a:lnTo>
                  <a:pt x="210032" y="636587"/>
                </a:lnTo>
                <a:lnTo>
                  <a:pt x="241617" y="623887"/>
                </a:lnTo>
                <a:lnTo>
                  <a:pt x="257403" y="561975"/>
                </a:lnTo>
                <a:lnTo>
                  <a:pt x="234505" y="492925"/>
                </a:lnTo>
                <a:lnTo>
                  <a:pt x="210032" y="454025"/>
                </a:lnTo>
                <a:lnTo>
                  <a:pt x="196608" y="388937"/>
                </a:lnTo>
                <a:lnTo>
                  <a:pt x="207657" y="324650"/>
                </a:lnTo>
                <a:lnTo>
                  <a:pt x="229768" y="254000"/>
                </a:lnTo>
                <a:lnTo>
                  <a:pt x="263728" y="199237"/>
                </a:lnTo>
                <a:lnTo>
                  <a:pt x="296887" y="128587"/>
                </a:lnTo>
                <a:lnTo>
                  <a:pt x="301625" y="77000"/>
                </a:lnTo>
                <a:lnTo>
                  <a:pt x="267665" y="26200"/>
                </a:lnTo>
                <a:lnTo>
                  <a:pt x="255041" y="11112"/>
                </a:lnTo>
                <a:lnTo>
                  <a:pt x="228193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08876" y="2334425"/>
            <a:ext cx="306705" cy="717550"/>
          </a:xfrm>
          <a:custGeom>
            <a:avLst/>
            <a:gdLst/>
            <a:ahLst/>
            <a:cxnLst/>
            <a:rect l="l" t="t" r="r" b="b"/>
            <a:pathLst>
              <a:path w="306704" h="717550">
                <a:moveTo>
                  <a:pt x="296411" y="684974"/>
                </a:moveTo>
                <a:lnTo>
                  <a:pt x="124472" y="684974"/>
                </a:lnTo>
                <a:lnTo>
                  <a:pt x="177926" y="697687"/>
                </a:lnTo>
                <a:lnTo>
                  <a:pt x="229793" y="717550"/>
                </a:lnTo>
                <a:lnTo>
                  <a:pt x="259308" y="717550"/>
                </a:lnTo>
                <a:lnTo>
                  <a:pt x="286435" y="697687"/>
                </a:lnTo>
                <a:lnTo>
                  <a:pt x="296411" y="684974"/>
                </a:lnTo>
                <a:close/>
              </a:path>
              <a:path w="306704" h="717550">
                <a:moveTo>
                  <a:pt x="122872" y="0"/>
                </a:moveTo>
                <a:lnTo>
                  <a:pt x="89357" y="2387"/>
                </a:lnTo>
                <a:lnTo>
                  <a:pt x="54254" y="27812"/>
                </a:lnTo>
                <a:lnTo>
                  <a:pt x="47866" y="77088"/>
                </a:lnTo>
                <a:lnTo>
                  <a:pt x="55854" y="174828"/>
                </a:lnTo>
                <a:lnTo>
                  <a:pt x="82181" y="292430"/>
                </a:lnTo>
                <a:lnTo>
                  <a:pt x="90957" y="351231"/>
                </a:lnTo>
                <a:lnTo>
                  <a:pt x="90957" y="406857"/>
                </a:lnTo>
                <a:lnTo>
                  <a:pt x="76593" y="473608"/>
                </a:lnTo>
                <a:lnTo>
                  <a:pt x="47866" y="551472"/>
                </a:lnTo>
                <a:lnTo>
                  <a:pt x="27927" y="594385"/>
                </a:lnTo>
                <a:lnTo>
                  <a:pt x="9575" y="628561"/>
                </a:lnTo>
                <a:lnTo>
                  <a:pt x="0" y="665899"/>
                </a:lnTo>
                <a:lnTo>
                  <a:pt x="7175" y="691337"/>
                </a:lnTo>
                <a:lnTo>
                  <a:pt x="29514" y="697687"/>
                </a:lnTo>
                <a:lnTo>
                  <a:pt x="63030" y="697687"/>
                </a:lnTo>
                <a:lnTo>
                  <a:pt x="124472" y="684974"/>
                </a:lnTo>
                <a:lnTo>
                  <a:pt x="296411" y="684974"/>
                </a:lnTo>
                <a:lnTo>
                  <a:pt x="306387" y="672261"/>
                </a:lnTo>
                <a:lnTo>
                  <a:pt x="293130" y="667499"/>
                </a:lnTo>
                <a:lnTo>
                  <a:pt x="63030" y="667499"/>
                </a:lnTo>
                <a:lnTo>
                  <a:pt x="47866" y="648423"/>
                </a:lnTo>
                <a:lnTo>
                  <a:pt x="55854" y="622198"/>
                </a:lnTo>
                <a:lnTo>
                  <a:pt x="117284" y="464858"/>
                </a:lnTo>
                <a:lnTo>
                  <a:pt x="130848" y="400494"/>
                </a:lnTo>
                <a:lnTo>
                  <a:pt x="135635" y="348843"/>
                </a:lnTo>
                <a:lnTo>
                  <a:pt x="130848" y="299580"/>
                </a:lnTo>
                <a:lnTo>
                  <a:pt x="130848" y="267004"/>
                </a:lnTo>
                <a:lnTo>
                  <a:pt x="129260" y="227266"/>
                </a:lnTo>
                <a:lnTo>
                  <a:pt x="138036" y="156552"/>
                </a:lnTo>
                <a:lnTo>
                  <a:pt x="156387" y="102514"/>
                </a:lnTo>
                <a:lnTo>
                  <a:pt x="156387" y="19075"/>
                </a:lnTo>
                <a:lnTo>
                  <a:pt x="122872" y="0"/>
                </a:lnTo>
                <a:close/>
              </a:path>
              <a:path w="306704" h="717550">
                <a:moveTo>
                  <a:pt x="177926" y="646836"/>
                </a:moveTo>
                <a:lnTo>
                  <a:pt x="95745" y="653186"/>
                </a:lnTo>
                <a:lnTo>
                  <a:pt x="63030" y="667499"/>
                </a:lnTo>
                <a:lnTo>
                  <a:pt x="293130" y="667499"/>
                </a:lnTo>
                <a:lnTo>
                  <a:pt x="257708" y="654773"/>
                </a:lnTo>
                <a:lnTo>
                  <a:pt x="177926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2064" y="2393162"/>
            <a:ext cx="304800" cy="719455"/>
          </a:xfrm>
          <a:custGeom>
            <a:avLst/>
            <a:gdLst/>
            <a:ahLst/>
            <a:cxnLst/>
            <a:rect l="l" t="t" r="r" b="b"/>
            <a:pathLst>
              <a:path w="304800" h="719455">
                <a:moveTo>
                  <a:pt x="294810" y="685774"/>
                </a:moveTo>
                <a:lnTo>
                  <a:pt x="123507" y="685774"/>
                </a:lnTo>
                <a:lnTo>
                  <a:pt x="177342" y="699274"/>
                </a:lnTo>
                <a:lnTo>
                  <a:pt x="228790" y="719137"/>
                </a:lnTo>
                <a:lnTo>
                  <a:pt x="258089" y="719137"/>
                </a:lnTo>
                <a:lnTo>
                  <a:pt x="284213" y="699274"/>
                </a:lnTo>
                <a:lnTo>
                  <a:pt x="294810" y="685774"/>
                </a:lnTo>
                <a:close/>
              </a:path>
              <a:path w="304800" h="719455">
                <a:moveTo>
                  <a:pt x="121919" y="0"/>
                </a:moveTo>
                <a:lnTo>
                  <a:pt x="88671" y="2387"/>
                </a:lnTo>
                <a:lnTo>
                  <a:pt x="54622" y="27812"/>
                </a:lnTo>
                <a:lnTo>
                  <a:pt x="47498" y="77088"/>
                </a:lnTo>
                <a:lnTo>
                  <a:pt x="56210" y="174828"/>
                </a:lnTo>
                <a:lnTo>
                  <a:pt x="82334" y="293217"/>
                </a:lnTo>
                <a:lnTo>
                  <a:pt x="90246" y="352031"/>
                </a:lnTo>
                <a:lnTo>
                  <a:pt x="90246" y="407644"/>
                </a:lnTo>
                <a:lnTo>
                  <a:pt x="75996" y="473608"/>
                </a:lnTo>
                <a:lnTo>
                  <a:pt x="47498" y="551472"/>
                </a:lnTo>
                <a:lnTo>
                  <a:pt x="27711" y="595185"/>
                </a:lnTo>
                <a:lnTo>
                  <a:pt x="9499" y="629348"/>
                </a:lnTo>
                <a:lnTo>
                  <a:pt x="0" y="665899"/>
                </a:lnTo>
                <a:lnTo>
                  <a:pt x="7912" y="692124"/>
                </a:lnTo>
                <a:lnTo>
                  <a:pt x="29286" y="699274"/>
                </a:lnTo>
                <a:lnTo>
                  <a:pt x="62547" y="699274"/>
                </a:lnTo>
                <a:lnTo>
                  <a:pt x="123507" y="685774"/>
                </a:lnTo>
                <a:lnTo>
                  <a:pt x="294810" y="685774"/>
                </a:lnTo>
                <a:lnTo>
                  <a:pt x="304800" y="673049"/>
                </a:lnTo>
                <a:lnTo>
                  <a:pt x="293331" y="669086"/>
                </a:lnTo>
                <a:lnTo>
                  <a:pt x="62547" y="669086"/>
                </a:lnTo>
                <a:lnTo>
                  <a:pt x="47498" y="649211"/>
                </a:lnTo>
                <a:lnTo>
                  <a:pt x="56210" y="622998"/>
                </a:lnTo>
                <a:lnTo>
                  <a:pt x="88671" y="536384"/>
                </a:lnTo>
                <a:lnTo>
                  <a:pt x="117170" y="465658"/>
                </a:lnTo>
                <a:lnTo>
                  <a:pt x="130632" y="401294"/>
                </a:lnTo>
                <a:lnTo>
                  <a:pt x="135381" y="349643"/>
                </a:lnTo>
                <a:lnTo>
                  <a:pt x="130632" y="298780"/>
                </a:lnTo>
                <a:lnTo>
                  <a:pt x="130632" y="267004"/>
                </a:lnTo>
                <a:lnTo>
                  <a:pt x="129044" y="228066"/>
                </a:lnTo>
                <a:lnTo>
                  <a:pt x="136956" y="156552"/>
                </a:lnTo>
                <a:lnTo>
                  <a:pt x="155168" y="103301"/>
                </a:lnTo>
                <a:lnTo>
                  <a:pt x="155168" y="19875"/>
                </a:lnTo>
                <a:lnTo>
                  <a:pt x="121919" y="0"/>
                </a:lnTo>
                <a:close/>
              </a:path>
              <a:path w="304800" h="719455">
                <a:moveTo>
                  <a:pt x="177342" y="646836"/>
                </a:moveTo>
                <a:lnTo>
                  <a:pt x="94996" y="653986"/>
                </a:lnTo>
                <a:lnTo>
                  <a:pt x="62547" y="669086"/>
                </a:lnTo>
                <a:lnTo>
                  <a:pt x="293331" y="669086"/>
                </a:lnTo>
                <a:lnTo>
                  <a:pt x="256501" y="656361"/>
                </a:lnTo>
                <a:lnTo>
                  <a:pt x="177342" y="646836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69214" y="1370812"/>
            <a:ext cx="631825" cy="565150"/>
          </a:xfrm>
          <a:custGeom>
            <a:avLst/>
            <a:gdLst/>
            <a:ahLst/>
            <a:cxnLst/>
            <a:rect l="l" t="t" r="r" b="b"/>
            <a:pathLst>
              <a:path w="631825" h="565150">
                <a:moveTo>
                  <a:pt x="483387" y="0"/>
                </a:moveTo>
                <a:lnTo>
                  <a:pt x="462749" y="11112"/>
                </a:lnTo>
                <a:lnTo>
                  <a:pt x="477037" y="65087"/>
                </a:lnTo>
                <a:lnTo>
                  <a:pt x="474662" y="111125"/>
                </a:lnTo>
                <a:lnTo>
                  <a:pt x="410362" y="134937"/>
                </a:lnTo>
                <a:lnTo>
                  <a:pt x="280987" y="161137"/>
                </a:lnTo>
                <a:lnTo>
                  <a:pt x="144462" y="192887"/>
                </a:lnTo>
                <a:lnTo>
                  <a:pt x="40474" y="257175"/>
                </a:lnTo>
                <a:lnTo>
                  <a:pt x="9525" y="328612"/>
                </a:lnTo>
                <a:lnTo>
                  <a:pt x="0" y="404025"/>
                </a:lnTo>
                <a:lnTo>
                  <a:pt x="2374" y="485775"/>
                </a:lnTo>
                <a:lnTo>
                  <a:pt x="7137" y="526262"/>
                </a:lnTo>
                <a:lnTo>
                  <a:pt x="34124" y="559600"/>
                </a:lnTo>
                <a:lnTo>
                  <a:pt x="83337" y="565150"/>
                </a:lnTo>
                <a:lnTo>
                  <a:pt x="107950" y="546900"/>
                </a:lnTo>
                <a:lnTo>
                  <a:pt x="97624" y="500062"/>
                </a:lnTo>
                <a:lnTo>
                  <a:pt x="92586" y="492925"/>
                </a:lnTo>
                <a:lnTo>
                  <a:pt x="88900" y="492925"/>
                </a:lnTo>
                <a:lnTo>
                  <a:pt x="80962" y="488162"/>
                </a:lnTo>
                <a:lnTo>
                  <a:pt x="79323" y="474513"/>
                </a:lnTo>
                <a:lnTo>
                  <a:pt x="78574" y="473075"/>
                </a:lnTo>
                <a:lnTo>
                  <a:pt x="79150" y="473075"/>
                </a:lnTo>
                <a:lnTo>
                  <a:pt x="73812" y="428625"/>
                </a:lnTo>
                <a:lnTo>
                  <a:pt x="71437" y="357987"/>
                </a:lnTo>
                <a:lnTo>
                  <a:pt x="93662" y="287337"/>
                </a:lnTo>
                <a:lnTo>
                  <a:pt x="131762" y="246062"/>
                </a:lnTo>
                <a:lnTo>
                  <a:pt x="201612" y="202412"/>
                </a:lnTo>
                <a:lnTo>
                  <a:pt x="322262" y="173037"/>
                </a:lnTo>
                <a:lnTo>
                  <a:pt x="418299" y="155575"/>
                </a:lnTo>
                <a:lnTo>
                  <a:pt x="488149" y="135737"/>
                </a:lnTo>
                <a:lnTo>
                  <a:pt x="534987" y="130175"/>
                </a:lnTo>
                <a:lnTo>
                  <a:pt x="583534" y="130175"/>
                </a:lnTo>
                <a:lnTo>
                  <a:pt x="541337" y="112712"/>
                </a:lnTo>
                <a:lnTo>
                  <a:pt x="546887" y="103187"/>
                </a:lnTo>
                <a:lnTo>
                  <a:pt x="630237" y="91287"/>
                </a:lnTo>
                <a:lnTo>
                  <a:pt x="631825" y="86525"/>
                </a:lnTo>
                <a:lnTo>
                  <a:pt x="630689" y="83350"/>
                </a:lnTo>
                <a:lnTo>
                  <a:pt x="538162" y="83350"/>
                </a:lnTo>
                <a:lnTo>
                  <a:pt x="534987" y="78587"/>
                </a:lnTo>
                <a:lnTo>
                  <a:pt x="550325" y="57950"/>
                </a:lnTo>
                <a:lnTo>
                  <a:pt x="500849" y="57950"/>
                </a:lnTo>
                <a:lnTo>
                  <a:pt x="483387" y="0"/>
                </a:lnTo>
                <a:close/>
              </a:path>
              <a:path w="631825" h="565150">
                <a:moveTo>
                  <a:pt x="79268" y="474057"/>
                </a:moveTo>
                <a:lnTo>
                  <a:pt x="79323" y="474513"/>
                </a:lnTo>
                <a:lnTo>
                  <a:pt x="88900" y="492925"/>
                </a:lnTo>
                <a:lnTo>
                  <a:pt x="92586" y="492925"/>
                </a:lnTo>
                <a:lnTo>
                  <a:pt x="79268" y="474057"/>
                </a:lnTo>
                <a:close/>
              </a:path>
              <a:path w="631825" h="565150">
                <a:moveTo>
                  <a:pt x="79150" y="473075"/>
                </a:moveTo>
                <a:lnTo>
                  <a:pt x="78574" y="473075"/>
                </a:lnTo>
                <a:lnTo>
                  <a:pt x="79268" y="474057"/>
                </a:lnTo>
                <a:lnTo>
                  <a:pt x="79150" y="473075"/>
                </a:lnTo>
                <a:close/>
              </a:path>
              <a:path w="631825" h="565150">
                <a:moveTo>
                  <a:pt x="583534" y="130175"/>
                </a:moveTo>
                <a:lnTo>
                  <a:pt x="534987" y="130175"/>
                </a:lnTo>
                <a:lnTo>
                  <a:pt x="591337" y="154787"/>
                </a:lnTo>
                <a:lnTo>
                  <a:pt x="611974" y="146050"/>
                </a:lnTo>
                <a:lnTo>
                  <a:pt x="610387" y="141287"/>
                </a:lnTo>
                <a:lnTo>
                  <a:pt x="583534" y="130175"/>
                </a:lnTo>
                <a:close/>
              </a:path>
              <a:path w="631825" h="565150">
                <a:moveTo>
                  <a:pt x="627849" y="75412"/>
                </a:moveTo>
                <a:lnTo>
                  <a:pt x="538162" y="83350"/>
                </a:lnTo>
                <a:lnTo>
                  <a:pt x="630689" y="83350"/>
                </a:lnTo>
                <a:lnTo>
                  <a:pt x="627849" y="75412"/>
                </a:lnTo>
                <a:close/>
              </a:path>
              <a:path w="631825" h="565150">
                <a:moveTo>
                  <a:pt x="559587" y="3975"/>
                </a:moveTo>
                <a:lnTo>
                  <a:pt x="516724" y="57950"/>
                </a:lnTo>
                <a:lnTo>
                  <a:pt x="550325" y="57950"/>
                </a:lnTo>
                <a:lnTo>
                  <a:pt x="557999" y="47625"/>
                </a:lnTo>
                <a:lnTo>
                  <a:pt x="571500" y="19050"/>
                </a:lnTo>
                <a:lnTo>
                  <a:pt x="559587" y="397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40651" y="1967712"/>
            <a:ext cx="698500" cy="257175"/>
          </a:xfrm>
          <a:custGeom>
            <a:avLst/>
            <a:gdLst/>
            <a:ahLst/>
            <a:cxnLst/>
            <a:rect l="l" t="t" r="r" b="b"/>
            <a:pathLst>
              <a:path w="698500" h="257175">
                <a:moveTo>
                  <a:pt x="26187" y="0"/>
                </a:moveTo>
                <a:lnTo>
                  <a:pt x="0" y="27698"/>
                </a:lnTo>
                <a:lnTo>
                  <a:pt x="5549" y="66471"/>
                </a:lnTo>
                <a:lnTo>
                  <a:pt x="29362" y="101295"/>
                </a:lnTo>
                <a:lnTo>
                  <a:pt x="83337" y="164592"/>
                </a:lnTo>
                <a:lnTo>
                  <a:pt x="138899" y="217614"/>
                </a:lnTo>
                <a:lnTo>
                  <a:pt x="206375" y="257175"/>
                </a:lnTo>
                <a:lnTo>
                  <a:pt x="313524" y="253225"/>
                </a:lnTo>
                <a:lnTo>
                  <a:pt x="394146" y="219989"/>
                </a:lnTo>
                <a:lnTo>
                  <a:pt x="271462" y="219989"/>
                </a:lnTo>
                <a:lnTo>
                  <a:pt x="218274" y="207327"/>
                </a:lnTo>
                <a:lnTo>
                  <a:pt x="157162" y="163804"/>
                </a:lnTo>
                <a:lnTo>
                  <a:pt x="111912" y="109207"/>
                </a:lnTo>
                <a:lnTo>
                  <a:pt x="76200" y="59359"/>
                </a:lnTo>
                <a:lnTo>
                  <a:pt x="77787" y="51435"/>
                </a:lnTo>
                <a:lnTo>
                  <a:pt x="81262" y="51435"/>
                </a:lnTo>
                <a:lnTo>
                  <a:pt x="79375" y="42735"/>
                </a:lnTo>
                <a:lnTo>
                  <a:pt x="53975" y="1587"/>
                </a:lnTo>
                <a:lnTo>
                  <a:pt x="26187" y="0"/>
                </a:lnTo>
                <a:close/>
              </a:path>
              <a:path w="698500" h="257175">
                <a:moveTo>
                  <a:pt x="645221" y="151942"/>
                </a:moveTo>
                <a:lnTo>
                  <a:pt x="573874" y="151942"/>
                </a:lnTo>
                <a:lnTo>
                  <a:pt x="605624" y="185966"/>
                </a:lnTo>
                <a:lnTo>
                  <a:pt x="632612" y="235026"/>
                </a:lnTo>
                <a:lnTo>
                  <a:pt x="653249" y="231863"/>
                </a:lnTo>
                <a:lnTo>
                  <a:pt x="625475" y="179628"/>
                </a:lnTo>
                <a:lnTo>
                  <a:pt x="635000" y="172516"/>
                </a:lnTo>
                <a:lnTo>
                  <a:pt x="691539" y="172516"/>
                </a:lnTo>
                <a:lnTo>
                  <a:pt x="667537" y="159854"/>
                </a:lnTo>
                <a:lnTo>
                  <a:pt x="645221" y="151942"/>
                </a:lnTo>
                <a:close/>
              </a:path>
              <a:path w="698500" h="257175">
                <a:moveTo>
                  <a:pt x="635000" y="56984"/>
                </a:moveTo>
                <a:lnTo>
                  <a:pt x="615950" y="60934"/>
                </a:lnTo>
                <a:lnTo>
                  <a:pt x="596900" y="108419"/>
                </a:lnTo>
                <a:lnTo>
                  <a:pt x="565937" y="127406"/>
                </a:lnTo>
                <a:lnTo>
                  <a:pt x="509587" y="145605"/>
                </a:lnTo>
                <a:lnTo>
                  <a:pt x="437349" y="180428"/>
                </a:lnTo>
                <a:lnTo>
                  <a:pt x="342900" y="219201"/>
                </a:lnTo>
                <a:lnTo>
                  <a:pt x="271462" y="219989"/>
                </a:lnTo>
                <a:lnTo>
                  <a:pt x="394146" y="219989"/>
                </a:lnTo>
                <a:lnTo>
                  <a:pt x="419100" y="209702"/>
                </a:lnTo>
                <a:lnTo>
                  <a:pt x="518312" y="165392"/>
                </a:lnTo>
                <a:lnTo>
                  <a:pt x="573874" y="151942"/>
                </a:lnTo>
                <a:lnTo>
                  <a:pt x="645221" y="151942"/>
                </a:lnTo>
                <a:lnTo>
                  <a:pt x="631825" y="147193"/>
                </a:lnTo>
                <a:lnTo>
                  <a:pt x="631024" y="140855"/>
                </a:lnTo>
                <a:lnTo>
                  <a:pt x="662234" y="121869"/>
                </a:lnTo>
                <a:lnTo>
                  <a:pt x="623087" y="121869"/>
                </a:lnTo>
                <a:lnTo>
                  <a:pt x="613562" y="117119"/>
                </a:lnTo>
                <a:lnTo>
                  <a:pt x="637374" y="61722"/>
                </a:lnTo>
                <a:lnTo>
                  <a:pt x="635000" y="56984"/>
                </a:lnTo>
                <a:close/>
              </a:path>
              <a:path w="698500" h="257175">
                <a:moveTo>
                  <a:pt x="691539" y="172516"/>
                </a:moveTo>
                <a:lnTo>
                  <a:pt x="635000" y="172516"/>
                </a:lnTo>
                <a:lnTo>
                  <a:pt x="698500" y="192290"/>
                </a:lnTo>
                <a:lnTo>
                  <a:pt x="694524" y="174091"/>
                </a:lnTo>
                <a:lnTo>
                  <a:pt x="691539" y="172516"/>
                </a:lnTo>
                <a:close/>
              </a:path>
              <a:path w="698500" h="257175">
                <a:moveTo>
                  <a:pt x="683412" y="90220"/>
                </a:moveTo>
                <a:lnTo>
                  <a:pt x="623087" y="121869"/>
                </a:lnTo>
                <a:lnTo>
                  <a:pt x="662234" y="121869"/>
                </a:lnTo>
                <a:lnTo>
                  <a:pt x="692150" y="103670"/>
                </a:lnTo>
                <a:lnTo>
                  <a:pt x="687387" y="93383"/>
                </a:lnTo>
                <a:lnTo>
                  <a:pt x="683412" y="90220"/>
                </a:lnTo>
                <a:close/>
              </a:path>
              <a:path w="698500" h="257175">
                <a:moveTo>
                  <a:pt x="81262" y="51435"/>
                </a:moveTo>
                <a:lnTo>
                  <a:pt x="77787" y="51435"/>
                </a:lnTo>
                <a:lnTo>
                  <a:pt x="85725" y="72009"/>
                </a:lnTo>
                <a:lnTo>
                  <a:pt x="81262" y="51435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180364" y="2753525"/>
            <a:ext cx="728980" cy="403225"/>
          </a:xfrm>
          <a:custGeom>
            <a:avLst/>
            <a:gdLst/>
            <a:ahLst/>
            <a:cxnLst/>
            <a:rect l="l" t="t" r="r" b="b"/>
            <a:pathLst>
              <a:path w="728979" h="403225">
                <a:moveTo>
                  <a:pt x="447979" y="0"/>
                </a:moveTo>
                <a:lnTo>
                  <a:pt x="365518" y="3962"/>
                </a:lnTo>
                <a:lnTo>
                  <a:pt x="283057" y="12674"/>
                </a:lnTo>
                <a:lnTo>
                  <a:pt x="209321" y="31699"/>
                </a:lnTo>
                <a:lnTo>
                  <a:pt x="133197" y="59423"/>
                </a:lnTo>
                <a:lnTo>
                  <a:pt x="93560" y="83185"/>
                </a:lnTo>
                <a:lnTo>
                  <a:pt x="30924" y="136258"/>
                </a:lnTo>
                <a:lnTo>
                  <a:pt x="8724" y="170332"/>
                </a:lnTo>
                <a:lnTo>
                  <a:pt x="0" y="200431"/>
                </a:lnTo>
                <a:lnTo>
                  <a:pt x="0" y="232117"/>
                </a:lnTo>
                <a:lnTo>
                  <a:pt x="12687" y="294703"/>
                </a:lnTo>
                <a:lnTo>
                  <a:pt x="43611" y="334314"/>
                </a:lnTo>
                <a:lnTo>
                  <a:pt x="82461" y="362038"/>
                </a:lnTo>
                <a:lnTo>
                  <a:pt x="133197" y="383425"/>
                </a:lnTo>
                <a:lnTo>
                  <a:pt x="202183" y="398475"/>
                </a:lnTo>
                <a:lnTo>
                  <a:pt x="273545" y="403225"/>
                </a:lnTo>
                <a:lnTo>
                  <a:pt x="353631" y="400062"/>
                </a:lnTo>
                <a:lnTo>
                  <a:pt x="422605" y="392137"/>
                </a:lnTo>
                <a:lnTo>
                  <a:pt x="487629" y="379463"/>
                </a:lnTo>
                <a:lnTo>
                  <a:pt x="547877" y="366001"/>
                </a:lnTo>
                <a:lnTo>
                  <a:pt x="601802" y="345401"/>
                </a:lnTo>
                <a:lnTo>
                  <a:pt x="650963" y="324015"/>
                </a:lnTo>
                <a:lnTo>
                  <a:pt x="681875" y="300240"/>
                </a:lnTo>
                <a:lnTo>
                  <a:pt x="711212" y="281228"/>
                </a:lnTo>
                <a:lnTo>
                  <a:pt x="726287" y="247167"/>
                </a:lnTo>
                <a:lnTo>
                  <a:pt x="728662" y="215480"/>
                </a:lnTo>
                <a:lnTo>
                  <a:pt x="719150" y="125958"/>
                </a:lnTo>
                <a:lnTo>
                  <a:pt x="695363" y="70510"/>
                </a:lnTo>
                <a:lnTo>
                  <a:pt x="629551" y="30111"/>
                </a:lnTo>
                <a:lnTo>
                  <a:pt x="572465" y="12674"/>
                </a:lnTo>
                <a:lnTo>
                  <a:pt x="518540" y="3962"/>
                </a:lnTo>
                <a:lnTo>
                  <a:pt x="447979" y="0"/>
                </a:lnTo>
                <a:close/>
              </a:path>
            </a:pathLst>
          </a:custGeom>
          <a:solidFill>
            <a:srgbClr val="996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85164" y="2874175"/>
            <a:ext cx="424180" cy="206375"/>
          </a:xfrm>
          <a:custGeom>
            <a:avLst/>
            <a:gdLst/>
            <a:ahLst/>
            <a:cxnLst/>
            <a:rect l="l" t="t" r="r" b="b"/>
            <a:pathLst>
              <a:path w="424179" h="206375">
                <a:moveTo>
                  <a:pt x="421859" y="113080"/>
                </a:moveTo>
                <a:lnTo>
                  <a:pt x="409600" y="113080"/>
                </a:lnTo>
                <a:lnTo>
                  <a:pt x="400888" y="136004"/>
                </a:lnTo>
                <a:lnTo>
                  <a:pt x="378701" y="159727"/>
                </a:lnTo>
                <a:lnTo>
                  <a:pt x="338289" y="185826"/>
                </a:lnTo>
                <a:lnTo>
                  <a:pt x="278879" y="206375"/>
                </a:lnTo>
                <a:lnTo>
                  <a:pt x="307403" y="204800"/>
                </a:lnTo>
                <a:lnTo>
                  <a:pt x="351764" y="193725"/>
                </a:lnTo>
                <a:lnTo>
                  <a:pt x="400888" y="163677"/>
                </a:lnTo>
                <a:lnTo>
                  <a:pt x="421487" y="119405"/>
                </a:lnTo>
                <a:lnTo>
                  <a:pt x="421859" y="113080"/>
                </a:lnTo>
                <a:close/>
              </a:path>
              <a:path w="424179" h="206375">
                <a:moveTo>
                  <a:pt x="414350" y="0"/>
                </a:moveTo>
                <a:lnTo>
                  <a:pt x="400888" y="36372"/>
                </a:lnTo>
                <a:lnTo>
                  <a:pt x="358889" y="83032"/>
                </a:lnTo>
                <a:lnTo>
                  <a:pt x="318490" y="113080"/>
                </a:lnTo>
                <a:lnTo>
                  <a:pt x="267779" y="140754"/>
                </a:lnTo>
                <a:lnTo>
                  <a:pt x="222630" y="158153"/>
                </a:lnTo>
                <a:lnTo>
                  <a:pt x="174294" y="174751"/>
                </a:lnTo>
                <a:lnTo>
                  <a:pt x="89522" y="192150"/>
                </a:lnTo>
                <a:lnTo>
                  <a:pt x="0" y="196100"/>
                </a:lnTo>
                <a:lnTo>
                  <a:pt x="45161" y="202425"/>
                </a:lnTo>
                <a:lnTo>
                  <a:pt x="125171" y="196100"/>
                </a:lnTo>
                <a:lnTo>
                  <a:pt x="167170" y="189776"/>
                </a:lnTo>
                <a:lnTo>
                  <a:pt x="209156" y="178701"/>
                </a:lnTo>
                <a:lnTo>
                  <a:pt x="254317" y="163677"/>
                </a:lnTo>
                <a:lnTo>
                  <a:pt x="327990" y="125730"/>
                </a:lnTo>
                <a:lnTo>
                  <a:pt x="369188" y="100431"/>
                </a:lnTo>
                <a:lnTo>
                  <a:pt x="398513" y="71958"/>
                </a:lnTo>
                <a:lnTo>
                  <a:pt x="422752" y="71958"/>
                </a:lnTo>
                <a:lnTo>
                  <a:pt x="418312" y="43497"/>
                </a:lnTo>
                <a:lnTo>
                  <a:pt x="414350" y="0"/>
                </a:lnTo>
                <a:close/>
              </a:path>
              <a:path w="424179" h="206375">
                <a:moveTo>
                  <a:pt x="422752" y="71958"/>
                </a:moveTo>
                <a:lnTo>
                  <a:pt x="398513" y="71958"/>
                </a:lnTo>
                <a:lnTo>
                  <a:pt x="394550" y="95681"/>
                </a:lnTo>
                <a:lnTo>
                  <a:pt x="378701" y="119405"/>
                </a:lnTo>
                <a:lnTo>
                  <a:pt x="305015" y="173164"/>
                </a:lnTo>
                <a:lnTo>
                  <a:pt x="334340" y="155778"/>
                </a:lnTo>
                <a:lnTo>
                  <a:pt x="362851" y="147078"/>
                </a:lnTo>
                <a:lnTo>
                  <a:pt x="389788" y="125730"/>
                </a:lnTo>
                <a:lnTo>
                  <a:pt x="409600" y="113080"/>
                </a:lnTo>
                <a:lnTo>
                  <a:pt x="421859" y="113080"/>
                </a:lnTo>
                <a:lnTo>
                  <a:pt x="423862" y="79070"/>
                </a:lnTo>
                <a:lnTo>
                  <a:pt x="422752" y="719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8640" y="1722120"/>
            <a:ext cx="2286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639229" y="1537475"/>
            <a:ext cx="6085840" cy="179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Cálculo para actividades</a:t>
            </a:r>
            <a:r>
              <a:rPr sz="240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400" spc="-5" dirty="0">
                <a:solidFill>
                  <a:srgbClr val="660066"/>
                </a:solidFill>
                <a:latin typeface="Tahoma"/>
                <a:cs typeface="Tahoma"/>
              </a:rPr>
              <a:t>(cont.)</a:t>
            </a:r>
            <a:endParaRPr sz="24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62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0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total = LS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ES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97485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LF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50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  <a:p>
            <a:pPr marL="127000">
              <a:lnSpc>
                <a:spcPct val="100000"/>
              </a:lnSpc>
              <a:spcBef>
                <a:spcPts val="1700"/>
              </a:spcBef>
            </a:pPr>
            <a:r>
              <a:rPr sz="1200" spc="-450" dirty="0">
                <a:solidFill>
                  <a:srgbClr val="40458C"/>
                </a:solidFill>
                <a:latin typeface="Wingdings"/>
                <a:cs typeface="Wingdings"/>
              </a:rPr>
              <a:t></a:t>
            </a:r>
            <a:r>
              <a:rPr sz="1200" spc="505" dirty="0">
                <a:solidFill>
                  <a:srgbClr val="40458C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Holgura libre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=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min [ES (sucesores de a)] </a:t>
            </a:r>
            <a:r>
              <a:rPr sz="2000" dirty="0">
                <a:solidFill>
                  <a:srgbClr val="660066"/>
                </a:solidFill>
                <a:latin typeface="Tahoma"/>
                <a:cs typeface="Tahoma"/>
              </a:rPr>
              <a:t>– EF</a:t>
            </a:r>
            <a:r>
              <a:rPr sz="2000" spc="-25" dirty="0">
                <a:solidFill>
                  <a:srgbClr val="660066"/>
                </a:solidFill>
                <a:latin typeface="Tahoma"/>
                <a:cs typeface="Tahoma"/>
              </a:rPr>
              <a:t> </a:t>
            </a:r>
            <a:r>
              <a:rPr sz="2000" spc="-5" dirty="0">
                <a:solidFill>
                  <a:srgbClr val="660066"/>
                </a:solidFill>
                <a:latin typeface="Tahoma"/>
                <a:cs typeface="Tahoma"/>
              </a:rPr>
              <a:t>(a)</a:t>
            </a:r>
            <a:endParaRPr sz="2000" dirty="0">
              <a:latin typeface="Tahoma"/>
              <a:cs typeface="Tahom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329400" y="4599762"/>
            <a:ext cx="1138555" cy="711200"/>
          </a:xfrm>
          <a:custGeom>
            <a:avLst/>
            <a:gdLst/>
            <a:ahLst/>
            <a:cxnLst/>
            <a:rect l="l" t="t" r="r" b="b"/>
            <a:pathLst>
              <a:path w="1138554" h="711200">
                <a:moveTo>
                  <a:pt x="0" y="0"/>
                </a:moveTo>
                <a:lnTo>
                  <a:pt x="1138240" y="0"/>
                </a:lnTo>
                <a:lnTo>
                  <a:pt x="113824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248400" y="4546600"/>
            <a:ext cx="1320800" cy="609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248400" y="4851400"/>
            <a:ext cx="1270000" cy="6096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6408775" y="4620399"/>
            <a:ext cx="971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[ES,</a:t>
            </a:r>
            <a:r>
              <a:rPr sz="2000" spc="-9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66"/>
                </a:solidFill>
                <a:latin typeface="Arial"/>
                <a:cs typeface="Arial"/>
              </a:rPr>
              <a:t>EF]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[LS,</a:t>
            </a:r>
            <a:r>
              <a:rPr sz="2000" spc="-5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Arial"/>
                <a:cs typeface="Arial"/>
              </a:rPr>
              <a:t>LF]</a:t>
            </a:r>
            <a:endParaRPr sz="2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35163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30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52600" y="4533900"/>
            <a:ext cx="482600" cy="55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07425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146463" y="5447487"/>
            <a:ext cx="697230" cy="695960"/>
          </a:xfrm>
          <a:custGeom>
            <a:avLst/>
            <a:gdLst/>
            <a:ahLst/>
            <a:cxnLst/>
            <a:rect l="l" t="t" r="r" b="b"/>
            <a:pathLst>
              <a:path w="697229" h="695960">
                <a:moveTo>
                  <a:pt x="348462" y="0"/>
                </a:moveTo>
                <a:lnTo>
                  <a:pt x="301179" y="3173"/>
                </a:lnTo>
                <a:lnTo>
                  <a:pt x="255830" y="12419"/>
                </a:lnTo>
                <a:lnTo>
                  <a:pt x="212828" y="27321"/>
                </a:lnTo>
                <a:lnTo>
                  <a:pt x="172590" y="47466"/>
                </a:lnTo>
                <a:lnTo>
                  <a:pt x="135530" y="72440"/>
                </a:lnTo>
                <a:lnTo>
                  <a:pt x="102065" y="101829"/>
                </a:lnTo>
                <a:lnTo>
                  <a:pt x="72608" y="135217"/>
                </a:lnTo>
                <a:lnTo>
                  <a:pt x="47577" y="172192"/>
                </a:lnTo>
                <a:lnTo>
                  <a:pt x="27384" y="212338"/>
                </a:lnTo>
                <a:lnTo>
                  <a:pt x="12447" y="255242"/>
                </a:lnTo>
                <a:lnTo>
                  <a:pt x="3181" y="300489"/>
                </a:lnTo>
                <a:lnTo>
                  <a:pt x="0" y="347665"/>
                </a:lnTo>
                <a:lnTo>
                  <a:pt x="3181" y="394840"/>
                </a:lnTo>
                <a:lnTo>
                  <a:pt x="12447" y="440087"/>
                </a:lnTo>
                <a:lnTo>
                  <a:pt x="27384" y="482991"/>
                </a:lnTo>
                <a:lnTo>
                  <a:pt x="47577" y="523136"/>
                </a:lnTo>
                <a:lnTo>
                  <a:pt x="72608" y="560111"/>
                </a:lnTo>
                <a:lnTo>
                  <a:pt x="102065" y="593499"/>
                </a:lnTo>
                <a:lnTo>
                  <a:pt x="135530" y="622887"/>
                </a:lnTo>
                <a:lnTo>
                  <a:pt x="172590" y="647861"/>
                </a:lnTo>
                <a:lnTo>
                  <a:pt x="212828" y="668006"/>
                </a:lnTo>
                <a:lnTo>
                  <a:pt x="255830" y="682908"/>
                </a:lnTo>
                <a:lnTo>
                  <a:pt x="301179" y="692153"/>
                </a:lnTo>
                <a:lnTo>
                  <a:pt x="348462" y="695327"/>
                </a:lnTo>
                <a:lnTo>
                  <a:pt x="395745" y="692153"/>
                </a:lnTo>
                <a:lnTo>
                  <a:pt x="441094" y="682908"/>
                </a:lnTo>
                <a:lnTo>
                  <a:pt x="484094" y="668006"/>
                </a:lnTo>
                <a:lnTo>
                  <a:pt x="524331" y="647861"/>
                </a:lnTo>
                <a:lnTo>
                  <a:pt x="561389" y="622887"/>
                </a:lnTo>
                <a:lnTo>
                  <a:pt x="594853" y="593499"/>
                </a:lnTo>
                <a:lnTo>
                  <a:pt x="624308" y="560111"/>
                </a:lnTo>
                <a:lnTo>
                  <a:pt x="649338" y="523136"/>
                </a:lnTo>
                <a:lnTo>
                  <a:pt x="669529" y="482991"/>
                </a:lnTo>
                <a:lnTo>
                  <a:pt x="684465" y="440087"/>
                </a:lnTo>
                <a:lnTo>
                  <a:pt x="693731" y="394840"/>
                </a:lnTo>
                <a:lnTo>
                  <a:pt x="696912" y="347665"/>
                </a:lnTo>
                <a:lnTo>
                  <a:pt x="693731" y="300489"/>
                </a:lnTo>
                <a:lnTo>
                  <a:pt x="684465" y="255242"/>
                </a:lnTo>
                <a:lnTo>
                  <a:pt x="669529" y="212338"/>
                </a:lnTo>
                <a:lnTo>
                  <a:pt x="649338" y="172192"/>
                </a:lnTo>
                <a:lnTo>
                  <a:pt x="624308" y="135217"/>
                </a:lnTo>
                <a:lnTo>
                  <a:pt x="594853" y="101829"/>
                </a:lnTo>
                <a:lnTo>
                  <a:pt x="561389" y="72440"/>
                </a:lnTo>
                <a:lnTo>
                  <a:pt x="524331" y="47466"/>
                </a:lnTo>
                <a:lnTo>
                  <a:pt x="484094" y="27321"/>
                </a:lnTo>
                <a:lnTo>
                  <a:pt x="441094" y="12419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46463" y="5447487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263900" y="5562600"/>
            <a:ext cx="482600" cy="558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418725" y="5645292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5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146463" y="36028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63900" y="3721100"/>
            <a:ext cx="482600" cy="5588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3418725" y="38006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348462" y="0"/>
                </a:moveTo>
                <a:lnTo>
                  <a:pt x="301179" y="3173"/>
                </a:lnTo>
                <a:lnTo>
                  <a:pt x="255830" y="12418"/>
                </a:lnTo>
                <a:lnTo>
                  <a:pt x="212828" y="27320"/>
                </a:lnTo>
                <a:lnTo>
                  <a:pt x="172590" y="47465"/>
                </a:lnTo>
                <a:lnTo>
                  <a:pt x="135530" y="72439"/>
                </a:lnTo>
                <a:lnTo>
                  <a:pt x="102065" y="101827"/>
                </a:lnTo>
                <a:lnTo>
                  <a:pt x="72608" y="135215"/>
                </a:lnTo>
                <a:lnTo>
                  <a:pt x="47577" y="172189"/>
                </a:lnTo>
                <a:lnTo>
                  <a:pt x="27384" y="212335"/>
                </a:lnTo>
                <a:lnTo>
                  <a:pt x="12447" y="255239"/>
                </a:lnTo>
                <a:lnTo>
                  <a:pt x="3181" y="300486"/>
                </a:lnTo>
                <a:lnTo>
                  <a:pt x="0" y="347662"/>
                </a:lnTo>
                <a:lnTo>
                  <a:pt x="3181" y="394838"/>
                </a:lnTo>
                <a:lnTo>
                  <a:pt x="12447" y="440085"/>
                </a:lnTo>
                <a:lnTo>
                  <a:pt x="27384" y="482989"/>
                </a:lnTo>
                <a:lnTo>
                  <a:pt x="47577" y="523135"/>
                </a:lnTo>
                <a:lnTo>
                  <a:pt x="72608" y="560109"/>
                </a:lnTo>
                <a:lnTo>
                  <a:pt x="102065" y="593497"/>
                </a:lnTo>
                <a:lnTo>
                  <a:pt x="135530" y="622885"/>
                </a:lnTo>
                <a:lnTo>
                  <a:pt x="172590" y="647859"/>
                </a:lnTo>
                <a:lnTo>
                  <a:pt x="212828" y="668004"/>
                </a:lnTo>
                <a:lnTo>
                  <a:pt x="255830" y="682906"/>
                </a:lnTo>
                <a:lnTo>
                  <a:pt x="301179" y="692151"/>
                </a:lnTo>
                <a:lnTo>
                  <a:pt x="348462" y="695324"/>
                </a:lnTo>
                <a:lnTo>
                  <a:pt x="395745" y="692151"/>
                </a:lnTo>
                <a:lnTo>
                  <a:pt x="441094" y="682906"/>
                </a:lnTo>
                <a:lnTo>
                  <a:pt x="484094" y="668004"/>
                </a:lnTo>
                <a:lnTo>
                  <a:pt x="524331" y="647859"/>
                </a:lnTo>
                <a:lnTo>
                  <a:pt x="561389" y="622885"/>
                </a:lnTo>
                <a:lnTo>
                  <a:pt x="594853" y="593497"/>
                </a:lnTo>
                <a:lnTo>
                  <a:pt x="624308" y="560109"/>
                </a:lnTo>
                <a:lnTo>
                  <a:pt x="649338" y="523135"/>
                </a:lnTo>
                <a:lnTo>
                  <a:pt x="669529" y="482989"/>
                </a:lnTo>
                <a:lnTo>
                  <a:pt x="684465" y="440085"/>
                </a:lnTo>
                <a:lnTo>
                  <a:pt x="693731" y="394838"/>
                </a:lnTo>
                <a:lnTo>
                  <a:pt x="696912" y="347662"/>
                </a:lnTo>
                <a:lnTo>
                  <a:pt x="693731" y="300486"/>
                </a:lnTo>
                <a:lnTo>
                  <a:pt x="684465" y="255239"/>
                </a:lnTo>
                <a:lnTo>
                  <a:pt x="669529" y="212335"/>
                </a:lnTo>
                <a:lnTo>
                  <a:pt x="649338" y="172189"/>
                </a:lnTo>
                <a:lnTo>
                  <a:pt x="624308" y="135215"/>
                </a:lnTo>
                <a:lnTo>
                  <a:pt x="594853" y="101827"/>
                </a:lnTo>
                <a:lnTo>
                  <a:pt x="561389" y="72439"/>
                </a:lnTo>
                <a:lnTo>
                  <a:pt x="524331" y="47465"/>
                </a:lnTo>
                <a:lnTo>
                  <a:pt x="484094" y="27320"/>
                </a:lnTo>
                <a:lnTo>
                  <a:pt x="441094" y="12418"/>
                </a:lnTo>
                <a:lnTo>
                  <a:pt x="395745" y="3173"/>
                </a:lnTo>
                <a:lnTo>
                  <a:pt x="348462" y="0"/>
                </a:lnTo>
                <a:close/>
              </a:path>
            </a:pathLst>
          </a:custGeom>
          <a:solidFill>
            <a:srgbClr val="ECD8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46637" y="4415612"/>
            <a:ext cx="697230" cy="695325"/>
          </a:xfrm>
          <a:custGeom>
            <a:avLst/>
            <a:gdLst/>
            <a:ahLst/>
            <a:cxnLst/>
            <a:rect l="l" t="t" r="r" b="b"/>
            <a:pathLst>
              <a:path w="697229" h="695325">
                <a:moveTo>
                  <a:pt x="0" y="347662"/>
                </a:moveTo>
                <a:lnTo>
                  <a:pt x="3180" y="300486"/>
                </a:lnTo>
                <a:lnTo>
                  <a:pt x="12447" y="255239"/>
                </a:lnTo>
                <a:lnTo>
                  <a:pt x="27383" y="212336"/>
                </a:lnTo>
                <a:lnTo>
                  <a:pt x="47574" y="172190"/>
                </a:lnTo>
                <a:lnTo>
                  <a:pt x="72605" y="135216"/>
                </a:lnTo>
                <a:lnTo>
                  <a:pt x="102060" y="101828"/>
                </a:lnTo>
                <a:lnTo>
                  <a:pt x="135524" y="72439"/>
                </a:lnTo>
                <a:lnTo>
                  <a:pt x="172583" y="47466"/>
                </a:lnTo>
                <a:lnTo>
                  <a:pt x="212821" y="27321"/>
                </a:lnTo>
                <a:lnTo>
                  <a:pt x="255822" y="12418"/>
                </a:lnTo>
                <a:lnTo>
                  <a:pt x="301172" y="3173"/>
                </a:lnTo>
                <a:lnTo>
                  <a:pt x="348456" y="0"/>
                </a:lnTo>
                <a:lnTo>
                  <a:pt x="395739" y="3173"/>
                </a:lnTo>
                <a:lnTo>
                  <a:pt x="441089" y="12418"/>
                </a:lnTo>
                <a:lnTo>
                  <a:pt x="484091" y="27321"/>
                </a:lnTo>
                <a:lnTo>
                  <a:pt x="524328" y="47466"/>
                </a:lnTo>
                <a:lnTo>
                  <a:pt x="561387" y="72439"/>
                </a:lnTo>
                <a:lnTo>
                  <a:pt x="594851" y="101828"/>
                </a:lnTo>
                <a:lnTo>
                  <a:pt x="624307" y="135216"/>
                </a:lnTo>
                <a:lnTo>
                  <a:pt x="649337" y="172190"/>
                </a:lnTo>
                <a:lnTo>
                  <a:pt x="669528" y="212336"/>
                </a:lnTo>
                <a:lnTo>
                  <a:pt x="684465" y="255239"/>
                </a:lnTo>
                <a:lnTo>
                  <a:pt x="693731" y="300486"/>
                </a:lnTo>
                <a:lnTo>
                  <a:pt x="696912" y="347662"/>
                </a:lnTo>
                <a:lnTo>
                  <a:pt x="693731" y="394838"/>
                </a:lnTo>
                <a:lnTo>
                  <a:pt x="684465" y="440084"/>
                </a:lnTo>
                <a:lnTo>
                  <a:pt x="669528" y="482988"/>
                </a:lnTo>
                <a:lnTo>
                  <a:pt x="649337" y="523134"/>
                </a:lnTo>
                <a:lnTo>
                  <a:pt x="624307" y="560108"/>
                </a:lnTo>
                <a:lnTo>
                  <a:pt x="594851" y="593497"/>
                </a:lnTo>
                <a:lnTo>
                  <a:pt x="561387" y="622885"/>
                </a:lnTo>
                <a:lnTo>
                  <a:pt x="524328" y="647859"/>
                </a:lnTo>
                <a:lnTo>
                  <a:pt x="484091" y="668004"/>
                </a:lnTo>
                <a:lnTo>
                  <a:pt x="441089" y="682906"/>
                </a:lnTo>
                <a:lnTo>
                  <a:pt x="395739" y="692151"/>
                </a:lnTo>
                <a:lnTo>
                  <a:pt x="348456" y="695325"/>
                </a:lnTo>
                <a:lnTo>
                  <a:pt x="301172" y="692151"/>
                </a:lnTo>
                <a:lnTo>
                  <a:pt x="255822" y="682906"/>
                </a:lnTo>
                <a:lnTo>
                  <a:pt x="212821" y="668004"/>
                </a:lnTo>
                <a:lnTo>
                  <a:pt x="172583" y="647859"/>
                </a:lnTo>
                <a:lnTo>
                  <a:pt x="135524" y="622885"/>
                </a:lnTo>
                <a:lnTo>
                  <a:pt x="102060" y="593497"/>
                </a:lnTo>
                <a:lnTo>
                  <a:pt x="72605" y="560108"/>
                </a:lnTo>
                <a:lnTo>
                  <a:pt x="47574" y="523134"/>
                </a:lnTo>
                <a:lnTo>
                  <a:pt x="27383" y="482988"/>
                </a:lnTo>
                <a:lnTo>
                  <a:pt x="12447" y="440084"/>
                </a:lnTo>
                <a:lnTo>
                  <a:pt x="3180" y="394838"/>
                </a:lnTo>
                <a:lnTo>
                  <a:pt x="0" y="347662"/>
                </a:lnTo>
                <a:close/>
              </a:path>
            </a:pathLst>
          </a:custGeom>
          <a:ln w="12700">
            <a:solidFill>
              <a:srgbClr val="4045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60900" y="4533900"/>
            <a:ext cx="482600" cy="5588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4818900" y="4613414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465550" y="4323537"/>
            <a:ext cx="76200" cy="1117600"/>
          </a:xfrm>
          <a:custGeom>
            <a:avLst/>
            <a:gdLst/>
            <a:ahLst/>
            <a:cxnLst/>
            <a:rect l="l" t="t" r="r" b="b"/>
            <a:pathLst>
              <a:path w="76200" h="1117600">
                <a:moveTo>
                  <a:pt x="0" y="990599"/>
                </a:moveTo>
                <a:lnTo>
                  <a:pt x="38100" y="1117599"/>
                </a:lnTo>
                <a:lnTo>
                  <a:pt x="66038" y="1024470"/>
                </a:lnTo>
                <a:lnTo>
                  <a:pt x="25400" y="1024470"/>
                </a:lnTo>
                <a:lnTo>
                  <a:pt x="0" y="990599"/>
                </a:lnTo>
                <a:close/>
              </a:path>
              <a:path w="76200" h="1117600">
                <a:moveTo>
                  <a:pt x="50800" y="0"/>
                </a:moveTo>
                <a:lnTo>
                  <a:pt x="25400" y="0"/>
                </a:lnTo>
                <a:lnTo>
                  <a:pt x="25400" y="1024470"/>
                </a:lnTo>
                <a:lnTo>
                  <a:pt x="50800" y="1024470"/>
                </a:lnTo>
                <a:lnTo>
                  <a:pt x="50800" y="0"/>
                </a:lnTo>
                <a:close/>
              </a:path>
              <a:path w="76200" h="1117600">
                <a:moveTo>
                  <a:pt x="76200" y="990599"/>
                </a:moveTo>
                <a:lnTo>
                  <a:pt x="50800" y="1024470"/>
                </a:lnTo>
                <a:lnTo>
                  <a:pt x="66038" y="1024470"/>
                </a:lnTo>
                <a:lnTo>
                  <a:pt x="76200" y="99059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62692" y="4094340"/>
            <a:ext cx="684530" cy="523240"/>
          </a:xfrm>
          <a:custGeom>
            <a:avLst/>
            <a:gdLst/>
            <a:ahLst/>
            <a:cxnLst/>
            <a:rect l="l" t="t" r="r" b="b"/>
            <a:pathLst>
              <a:path w="684529" h="523239">
                <a:moveTo>
                  <a:pt x="559727" y="476516"/>
                </a:moveTo>
                <a:lnTo>
                  <a:pt x="683945" y="522884"/>
                </a:lnTo>
                <a:lnTo>
                  <a:pt x="650256" y="476732"/>
                </a:lnTo>
                <a:lnTo>
                  <a:pt x="602068" y="476732"/>
                </a:lnTo>
                <a:lnTo>
                  <a:pt x="559727" y="476516"/>
                </a:lnTo>
                <a:close/>
              </a:path>
              <a:path w="684529" h="523239">
                <a:moveTo>
                  <a:pt x="15354" y="0"/>
                </a:moveTo>
                <a:lnTo>
                  <a:pt x="0" y="20243"/>
                </a:lnTo>
                <a:lnTo>
                  <a:pt x="602068" y="476732"/>
                </a:lnTo>
                <a:lnTo>
                  <a:pt x="650256" y="476732"/>
                </a:lnTo>
                <a:lnTo>
                  <a:pt x="635489" y="456501"/>
                </a:lnTo>
                <a:lnTo>
                  <a:pt x="617410" y="456501"/>
                </a:lnTo>
                <a:lnTo>
                  <a:pt x="15354" y="0"/>
                </a:lnTo>
                <a:close/>
              </a:path>
              <a:path w="684529" h="523239">
                <a:moveTo>
                  <a:pt x="605777" y="415797"/>
                </a:moveTo>
                <a:lnTo>
                  <a:pt x="617410" y="456501"/>
                </a:lnTo>
                <a:lnTo>
                  <a:pt x="635489" y="456501"/>
                </a:lnTo>
                <a:lnTo>
                  <a:pt x="605777" y="415797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879926" y="5093474"/>
            <a:ext cx="814705" cy="651510"/>
          </a:xfrm>
          <a:custGeom>
            <a:avLst/>
            <a:gdLst/>
            <a:ahLst/>
            <a:cxnLst/>
            <a:rect l="l" t="t" r="r" b="b"/>
            <a:pathLst>
              <a:path w="814704" h="651510">
                <a:moveTo>
                  <a:pt x="780963" y="48031"/>
                </a:moveTo>
                <a:lnTo>
                  <a:pt x="733552" y="48031"/>
                </a:lnTo>
                <a:lnTo>
                  <a:pt x="0" y="631413"/>
                </a:lnTo>
                <a:lnTo>
                  <a:pt x="15811" y="651292"/>
                </a:lnTo>
                <a:lnTo>
                  <a:pt x="749363" y="67919"/>
                </a:lnTo>
                <a:lnTo>
                  <a:pt x="767139" y="67919"/>
                </a:lnTo>
                <a:lnTo>
                  <a:pt x="780963" y="48031"/>
                </a:lnTo>
                <a:close/>
              </a:path>
              <a:path w="814704" h="651510">
                <a:moveTo>
                  <a:pt x="767139" y="67919"/>
                </a:moveTo>
                <a:lnTo>
                  <a:pt x="749363" y="67919"/>
                </a:lnTo>
                <a:lnTo>
                  <a:pt x="738670" y="108877"/>
                </a:lnTo>
                <a:lnTo>
                  <a:pt x="767139" y="67919"/>
                </a:lnTo>
                <a:close/>
              </a:path>
              <a:path w="814704" h="651510">
                <a:moveTo>
                  <a:pt x="814349" y="0"/>
                </a:moveTo>
                <a:lnTo>
                  <a:pt x="691235" y="49237"/>
                </a:lnTo>
                <a:lnTo>
                  <a:pt x="733552" y="48031"/>
                </a:lnTo>
                <a:lnTo>
                  <a:pt x="780963" y="48031"/>
                </a:lnTo>
                <a:lnTo>
                  <a:pt x="814349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33866" y="3993337"/>
            <a:ext cx="903605" cy="506730"/>
          </a:xfrm>
          <a:custGeom>
            <a:avLst/>
            <a:gdLst/>
            <a:ahLst/>
            <a:cxnLst/>
            <a:rect l="l" t="t" r="r" b="b"/>
            <a:pathLst>
              <a:path w="903605" h="506729">
                <a:moveTo>
                  <a:pt x="903071" y="0"/>
                </a:moveTo>
                <a:lnTo>
                  <a:pt x="773480" y="28041"/>
                </a:lnTo>
                <a:lnTo>
                  <a:pt x="815403" y="33908"/>
                </a:lnTo>
                <a:lnTo>
                  <a:pt x="0" y="484187"/>
                </a:lnTo>
                <a:lnTo>
                  <a:pt x="12280" y="506425"/>
                </a:lnTo>
                <a:lnTo>
                  <a:pt x="827684" y="56146"/>
                </a:lnTo>
                <a:lnTo>
                  <a:pt x="848113" y="56146"/>
                </a:lnTo>
                <a:lnTo>
                  <a:pt x="903071" y="0"/>
                </a:lnTo>
                <a:close/>
              </a:path>
              <a:path w="903605" h="506729">
                <a:moveTo>
                  <a:pt x="848113" y="56146"/>
                </a:moveTo>
                <a:lnTo>
                  <a:pt x="827684" y="56146"/>
                </a:lnTo>
                <a:lnTo>
                  <a:pt x="810323" y="94754"/>
                </a:lnTo>
                <a:lnTo>
                  <a:pt x="848113" y="56146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59749" y="5100497"/>
            <a:ext cx="960119" cy="671195"/>
          </a:xfrm>
          <a:custGeom>
            <a:avLst/>
            <a:gdLst/>
            <a:ahLst/>
            <a:cxnLst/>
            <a:rect l="l" t="t" r="r" b="b"/>
            <a:pathLst>
              <a:path w="960119" h="671195">
                <a:moveTo>
                  <a:pt x="14465" y="0"/>
                </a:moveTo>
                <a:lnTo>
                  <a:pt x="0" y="20878"/>
                </a:lnTo>
                <a:lnTo>
                  <a:pt x="875957" y="628213"/>
                </a:lnTo>
                <a:lnTo>
                  <a:pt x="833653" y="629790"/>
                </a:lnTo>
                <a:lnTo>
                  <a:pt x="959726" y="670841"/>
                </a:lnTo>
                <a:lnTo>
                  <a:pt x="909099" y="607339"/>
                </a:lnTo>
                <a:lnTo>
                  <a:pt x="890435" y="607339"/>
                </a:lnTo>
                <a:lnTo>
                  <a:pt x="14465" y="0"/>
                </a:lnTo>
                <a:close/>
              </a:path>
              <a:path w="960119" h="671195">
                <a:moveTo>
                  <a:pt x="877074" y="567169"/>
                </a:moveTo>
                <a:lnTo>
                  <a:pt x="890435" y="607339"/>
                </a:lnTo>
                <a:lnTo>
                  <a:pt x="909099" y="607339"/>
                </a:lnTo>
                <a:lnTo>
                  <a:pt x="877074" y="567169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67000" y="3708400"/>
            <a:ext cx="419100" cy="50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2795625" y="377902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394200" y="5207000"/>
            <a:ext cx="419100" cy="5207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4522825" y="5287149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441700" y="4927600"/>
            <a:ext cx="431800" cy="508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578262" y="4999812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419600" y="4178300"/>
            <a:ext cx="431800" cy="5080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552987" y="42552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743200" y="5245100"/>
            <a:ext cx="431800" cy="5080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2876588" y="5322074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291300" y="4937899"/>
            <a:ext cx="1377950" cy="76200"/>
          </a:xfrm>
          <a:custGeom>
            <a:avLst/>
            <a:gdLst/>
            <a:ahLst/>
            <a:cxnLst/>
            <a:rect l="l" t="t" r="r" b="b"/>
            <a:pathLst>
              <a:path w="1377950" h="76200">
                <a:moveTo>
                  <a:pt x="1250950" y="0"/>
                </a:moveTo>
                <a:lnTo>
                  <a:pt x="1284820" y="25399"/>
                </a:lnTo>
                <a:lnTo>
                  <a:pt x="0" y="25399"/>
                </a:lnTo>
                <a:lnTo>
                  <a:pt x="0" y="50799"/>
                </a:lnTo>
                <a:lnTo>
                  <a:pt x="1284820" y="50799"/>
                </a:lnTo>
                <a:lnTo>
                  <a:pt x="1250950" y="76199"/>
                </a:lnTo>
                <a:lnTo>
                  <a:pt x="1377950" y="38099"/>
                </a:lnTo>
                <a:lnTo>
                  <a:pt x="1250950" y="0"/>
                </a:lnTo>
                <a:close/>
              </a:path>
            </a:pathLst>
          </a:custGeom>
          <a:solidFill>
            <a:srgbClr val="4045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798963" y="5249024"/>
            <a:ext cx="500380" cy="467359"/>
          </a:xfrm>
          <a:custGeom>
            <a:avLst/>
            <a:gdLst/>
            <a:ahLst/>
            <a:cxnLst/>
            <a:rect l="l" t="t" r="r" b="b"/>
            <a:pathLst>
              <a:path w="500379" h="467360">
                <a:moveTo>
                  <a:pt x="33947" y="278549"/>
                </a:moveTo>
                <a:lnTo>
                  <a:pt x="0" y="307035"/>
                </a:lnTo>
                <a:lnTo>
                  <a:pt x="134391" y="467183"/>
                </a:lnTo>
                <a:lnTo>
                  <a:pt x="164967" y="441528"/>
                </a:lnTo>
                <a:lnTo>
                  <a:pt x="139090" y="441528"/>
                </a:lnTo>
                <a:lnTo>
                  <a:pt x="26085" y="306857"/>
                </a:lnTo>
                <a:lnTo>
                  <a:pt x="44640" y="291287"/>
                </a:lnTo>
                <a:lnTo>
                  <a:pt x="33947" y="278549"/>
                </a:lnTo>
                <a:close/>
              </a:path>
              <a:path w="500379" h="467360">
                <a:moveTo>
                  <a:pt x="157645" y="425959"/>
                </a:moveTo>
                <a:lnTo>
                  <a:pt x="139090" y="441528"/>
                </a:lnTo>
                <a:lnTo>
                  <a:pt x="164967" y="441528"/>
                </a:lnTo>
                <a:lnTo>
                  <a:pt x="168338" y="438699"/>
                </a:lnTo>
                <a:lnTo>
                  <a:pt x="157645" y="425959"/>
                </a:lnTo>
                <a:close/>
              </a:path>
              <a:path w="500379" h="467360">
                <a:moveTo>
                  <a:pt x="136677" y="347676"/>
                </a:moveTo>
                <a:lnTo>
                  <a:pt x="121666" y="362605"/>
                </a:lnTo>
                <a:lnTo>
                  <a:pt x="129321" y="368992"/>
                </a:lnTo>
                <a:lnTo>
                  <a:pt x="137483" y="373625"/>
                </a:lnTo>
                <a:lnTo>
                  <a:pt x="146151" y="376506"/>
                </a:lnTo>
                <a:lnTo>
                  <a:pt x="155321" y="377633"/>
                </a:lnTo>
                <a:lnTo>
                  <a:pt x="164641" y="376955"/>
                </a:lnTo>
                <a:lnTo>
                  <a:pt x="173740" y="374421"/>
                </a:lnTo>
                <a:lnTo>
                  <a:pt x="182619" y="370030"/>
                </a:lnTo>
                <a:lnTo>
                  <a:pt x="191274" y="363783"/>
                </a:lnTo>
                <a:lnTo>
                  <a:pt x="196246" y="358726"/>
                </a:lnTo>
                <a:lnTo>
                  <a:pt x="167576" y="358726"/>
                </a:lnTo>
                <a:lnTo>
                  <a:pt x="159893" y="358423"/>
                </a:lnTo>
                <a:lnTo>
                  <a:pt x="154120" y="357581"/>
                </a:lnTo>
                <a:lnTo>
                  <a:pt x="148328" y="355509"/>
                </a:lnTo>
                <a:lnTo>
                  <a:pt x="142514" y="352207"/>
                </a:lnTo>
                <a:lnTo>
                  <a:pt x="136677" y="347676"/>
                </a:lnTo>
                <a:close/>
              </a:path>
              <a:path w="500379" h="467360">
                <a:moveTo>
                  <a:pt x="197024" y="283705"/>
                </a:moveTo>
                <a:lnTo>
                  <a:pt x="156654" y="283705"/>
                </a:lnTo>
                <a:lnTo>
                  <a:pt x="163409" y="285161"/>
                </a:lnTo>
                <a:lnTo>
                  <a:pt x="169749" y="288050"/>
                </a:lnTo>
                <a:lnTo>
                  <a:pt x="192007" y="319603"/>
                </a:lnTo>
                <a:lnTo>
                  <a:pt x="192443" y="326961"/>
                </a:lnTo>
                <a:lnTo>
                  <a:pt x="191457" y="334036"/>
                </a:lnTo>
                <a:lnTo>
                  <a:pt x="167576" y="358726"/>
                </a:lnTo>
                <a:lnTo>
                  <a:pt x="196246" y="358726"/>
                </a:lnTo>
                <a:lnTo>
                  <a:pt x="200362" y="354541"/>
                </a:lnTo>
                <a:lnTo>
                  <a:pt x="206748" y="344320"/>
                </a:lnTo>
                <a:lnTo>
                  <a:pt x="210436" y="333120"/>
                </a:lnTo>
                <a:lnTo>
                  <a:pt x="211429" y="320941"/>
                </a:lnTo>
                <a:lnTo>
                  <a:pt x="210321" y="310811"/>
                </a:lnTo>
                <a:lnTo>
                  <a:pt x="207492" y="301145"/>
                </a:lnTo>
                <a:lnTo>
                  <a:pt x="202939" y="291941"/>
                </a:lnTo>
                <a:lnTo>
                  <a:pt x="197024" y="283705"/>
                </a:lnTo>
                <a:close/>
              </a:path>
              <a:path w="500379" h="467360">
                <a:moveTo>
                  <a:pt x="122669" y="207010"/>
                </a:moveTo>
                <a:lnTo>
                  <a:pt x="60337" y="259308"/>
                </a:lnTo>
                <a:lnTo>
                  <a:pt x="102222" y="333883"/>
                </a:lnTo>
                <a:lnTo>
                  <a:pt x="118249" y="323646"/>
                </a:lnTo>
                <a:lnTo>
                  <a:pt x="117525" y="318135"/>
                </a:lnTo>
                <a:lnTo>
                  <a:pt x="118198" y="312585"/>
                </a:lnTo>
                <a:lnTo>
                  <a:pt x="121778" y="303047"/>
                </a:lnTo>
                <a:lnTo>
                  <a:pt x="106502" y="303047"/>
                </a:lnTo>
                <a:lnTo>
                  <a:pt x="84988" y="263690"/>
                </a:lnTo>
                <a:lnTo>
                  <a:pt x="135013" y="221716"/>
                </a:lnTo>
                <a:lnTo>
                  <a:pt x="122669" y="207010"/>
                </a:lnTo>
                <a:close/>
              </a:path>
              <a:path w="500379" h="467360">
                <a:moveTo>
                  <a:pt x="160845" y="263436"/>
                </a:moveTo>
                <a:lnTo>
                  <a:pt x="123596" y="275310"/>
                </a:lnTo>
                <a:lnTo>
                  <a:pt x="106502" y="303047"/>
                </a:lnTo>
                <a:lnTo>
                  <a:pt x="121778" y="303047"/>
                </a:lnTo>
                <a:lnTo>
                  <a:pt x="122402" y="301383"/>
                </a:lnTo>
                <a:lnTo>
                  <a:pt x="125933" y="296506"/>
                </a:lnTo>
                <a:lnTo>
                  <a:pt x="197024" y="283705"/>
                </a:lnTo>
                <a:lnTo>
                  <a:pt x="196659" y="283197"/>
                </a:lnTo>
                <a:lnTo>
                  <a:pt x="188798" y="275260"/>
                </a:lnTo>
                <a:lnTo>
                  <a:pt x="180209" y="269320"/>
                </a:lnTo>
                <a:lnTo>
                  <a:pt x="170891" y="265379"/>
                </a:lnTo>
                <a:lnTo>
                  <a:pt x="160845" y="263436"/>
                </a:lnTo>
                <a:close/>
              </a:path>
              <a:path w="500379" h="467360">
                <a:moveTo>
                  <a:pt x="278222" y="299529"/>
                </a:moveTo>
                <a:lnTo>
                  <a:pt x="263512" y="299529"/>
                </a:lnTo>
                <a:lnTo>
                  <a:pt x="267690" y="304863"/>
                </a:lnTo>
                <a:lnTo>
                  <a:pt x="270179" y="309549"/>
                </a:lnTo>
                <a:lnTo>
                  <a:pt x="271741" y="317665"/>
                </a:lnTo>
                <a:lnTo>
                  <a:pt x="271106" y="321767"/>
                </a:lnTo>
                <a:lnTo>
                  <a:pt x="269049" y="325920"/>
                </a:lnTo>
                <a:lnTo>
                  <a:pt x="278853" y="328917"/>
                </a:lnTo>
                <a:lnTo>
                  <a:pt x="281990" y="322592"/>
                </a:lnTo>
                <a:lnTo>
                  <a:pt x="283044" y="316484"/>
                </a:lnTo>
                <a:lnTo>
                  <a:pt x="280949" y="304736"/>
                </a:lnTo>
                <a:lnTo>
                  <a:pt x="278222" y="299529"/>
                </a:lnTo>
                <a:close/>
              </a:path>
              <a:path w="500379" h="467360">
                <a:moveTo>
                  <a:pt x="257619" y="274612"/>
                </a:moveTo>
                <a:lnTo>
                  <a:pt x="240080" y="289318"/>
                </a:lnTo>
                <a:lnTo>
                  <a:pt x="254787" y="306844"/>
                </a:lnTo>
                <a:lnTo>
                  <a:pt x="263512" y="299529"/>
                </a:lnTo>
                <a:lnTo>
                  <a:pt x="278222" y="299529"/>
                </a:lnTo>
                <a:lnTo>
                  <a:pt x="277723" y="298577"/>
                </a:lnTo>
                <a:lnTo>
                  <a:pt x="257619" y="274612"/>
                </a:lnTo>
                <a:close/>
              </a:path>
              <a:path w="500379" h="467360">
                <a:moveTo>
                  <a:pt x="332411" y="70853"/>
                </a:moveTo>
                <a:lnTo>
                  <a:pt x="314794" y="70853"/>
                </a:lnTo>
                <a:lnTo>
                  <a:pt x="314940" y="82755"/>
                </a:lnTo>
                <a:lnTo>
                  <a:pt x="320260" y="122377"/>
                </a:lnTo>
                <a:lnTo>
                  <a:pt x="332533" y="163015"/>
                </a:lnTo>
                <a:lnTo>
                  <a:pt x="350219" y="198939"/>
                </a:lnTo>
                <a:lnTo>
                  <a:pt x="362343" y="216598"/>
                </a:lnTo>
                <a:lnTo>
                  <a:pt x="378155" y="203327"/>
                </a:lnTo>
                <a:lnTo>
                  <a:pt x="371309" y="193440"/>
                </a:lnTo>
                <a:lnTo>
                  <a:pt x="365191" y="183575"/>
                </a:lnTo>
                <a:lnTo>
                  <a:pt x="344419" y="135399"/>
                </a:lnTo>
                <a:lnTo>
                  <a:pt x="334338" y="90254"/>
                </a:lnTo>
                <a:lnTo>
                  <a:pt x="332714" y="76298"/>
                </a:lnTo>
                <a:lnTo>
                  <a:pt x="332411" y="70853"/>
                </a:lnTo>
                <a:close/>
              </a:path>
              <a:path w="500379" h="467360">
                <a:moveTo>
                  <a:pt x="387426" y="25654"/>
                </a:moveTo>
                <a:lnTo>
                  <a:pt x="361200" y="25654"/>
                </a:lnTo>
                <a:lnTo>
                  <a:pt x="474205" y="160324"/>
                </a:lnTo>
                <a:lnTo>
                  <a:pt x="455650" y="175895"/>
                </a:lnTo>
                <a:lnTo>
                  <a:pt x="466344" y="188633"/>
                </a:lnTo>
                <a:lnTo>
                  <a:pt x="500291" y="160159"/>
                </a:lnTo>
                <a:lnTo>
                  <a:pt x="387426" y="25654"/>
                </a:lnTo>
                <a:close/>
              </a:path>
              <a:path w="500379" h="467360">
                <a:moveTo>
                  <a:pt x="322135" y="39497"/>
                </a:moveTo>
                <a:lnTo>
                  <a:pt x="240995" y="107581"/>
                </a:lnTo>
                <a:lnTo>
                  <a:pt x="253403" y="122377"/>
                </a:lnTo>
                <a:lnTo>
                  <a:pt x="314794" y="70853"/>
                </a:lnTo>
                <a:lnTo>
                  <a:pt x="332411" y="70853"/>
                </a:lnTo>
                <a:lnTo>
                  <a:pt x="331995" y="63366"/>
                </a:lnTo>
                <a:lnTo>
                  <a:pt x="332181" y="51460"/>
                </a:lnTo>
                <a:lnTo>
                  <a:pt x="322135" y="39497"/>
                </a:lnTo>
                <a:close/>
              </a:path>
              <a:path w="500379" h="467360">
                <a:moveTo>
                  <a:pt x="365899" y="0"/>
                </a:moveTo>
                <a:lnTo>
                  <a:pt x="331952" y="28486"/>
                </a:lnTo>
                <a:lnTo>
                  <a:pt x="342646" y="41224"/>
                </a:lnTo>
                <a:lnTo>
                  <a:pt x="361200" y="25654"/>
                </a:lnTo>
                <a:lnTo>
                  <a:pt x="387426" y="25654"/>
                </a:lnTo>
                <a:lnTo>
                  <a:pt x="365899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70401" y="5453329"/>
            <a:ext cx="500380" cy="467359"/>
          </a:xfrm>
          <a:custGeom>
            <a:avLst/>
            <a:gdLst/>
            <a:ahLst/>
            <a:cxnLst/>
            <a:rect l="l" t="t" r="r" b="b"/>
            <a:pathLst>
              <a:path w="500379" h="467360">
                <a:moveTo>
                  <a:pt x="33947" y="278544"/>
                </a:moveTo>
                <a:lnTo>
                  <a:pt x="0" y="307028"/>
                </a:lnTo>
                <a:lnTo>
                  <a:pt x="134378" y="467182"/>
                </a:lnTo>
                <a:lnTo>
                  <a:pt x="164955" y="441526"/>
                </a:lnTo>
                <a:lnTo>
                  <a:pt x="139077" y="441526"/>
                </a:lnTo>
                <a:lnTo>
                  <a:pt x="26073" y="306853"/>
                </a:lnTo>
                <a:lnTo>
                  <a:pt x="44627" y="291284"/>
                </a:lnTo>
                <a:lnTo>
                  <a:pt x="33947" y="278544"/>
                </a:lnTo>
                <a:close/>
              </a:path>
              <a:path w="500379" h="467360">
                <a:moveTo>
                  <a:pt x="157632" y="425957"/>
                </a:moveTo>
                <a:lnTo>
                  <a:pt x="139077" y="441526"/>
                </a:lnTo>
                <a:lnTo>
                  <a:pt x="164955" y="441526"/>
                </a:lnTo>
                <a:lnTo>
                  <a:pt x="168325" y="438698"/>
                </a:lnTo>
                <a:lnTo>
                  <a:pt x="157632" y="425957"/>
                </a:lnTo>
                <a:close/>
              </a:path>
              <a:path w="500379" h="467360">
                <a:moveTo>
                  <a:pt x="119087" y="220360"/>
                </a:moveTo>
                <a:lnTo>
                  <a:pt x="79228" y="241201"/>
                </a:lnTo>
                <a:lnTo>
                  <a:pt x="68389" y="273246"/>
                </a:lnTo>
                <a:lnTo>
                  <a:pt x="70478" y="287666"/>
                </a:lnTo>
                <a:lnTo>
                  <a:pt x="99301" y="337355"/>
                </a:lnTo>
                <a:lnTo>
                  <a:pt x="138370" y="370046"/>
                </a:lnTo>
                <a:lnTo>
                  <a:pt x="162295" y="374535"/>
                </a:lnTo>
                <a:lnTo>
                  <a:pt x="173407" y="372746"/>
                </a:lnTo>
                <a:lnTo>
                  <a:pt x="183921" y="368444"/>
                </a:lnTo>
                <a:lnTo>
                  <a:pt x="193840" y="361629"/>
                </a:lnTo>
                <a:lnTo>
                  <a:pt x="198783" y="356934"/>
                </a:lnTo>
                <a:lnTo>
                  <a:pt x="160858" y="356934"/>
                </a:lnTo>
                <a:lnTo>
                  <a:pt x="154609" y="355887"/>
                </a:lnTo>
                <a:lnTo>
                  <a:pt x="124748" y="328043"/>
                </a:lnTo>
                <a:lnTo>
                  <a:pt x="123052" y="318526"/>
                </a:lnTo>
                <a:lnTo>
                  <a:pt x="109588" y="318526"/>
                </a:lnTo>
                <a:lnTo>
                  <a:pt x="89618" y="285859"/>
                </a:lnTo>
                <a:lnTo>
                  <a:pt x="87133" y="273246"/>
                </a:lnTo>
                <a:lnTo>
                  <a:pt x="87137" y="266632"/>
                </a:lnTo>
                <a:lnTo>
                  <a:pt x="110629" y="238622"/>
                </a:lnTo>
                <a:lnTo>
                  <a:pt x="144701" y="238622"/>
                </a:lnTo>
                <a:lnTo>
                  <a:pt x="149644" y="233770"/>
                </a:lnTo>
                <a:lnTo>
                  <a:pt x="142426" y="228040"/>
                </a:lnTo>
                <a:lnTo>
                  <a:pt x="134927" y="223895"/>
                </a:lnTo>
                <a:lnTo>
                  <a:pt x="127148" y="221335"/>
                </a:lnTo>
                <a:lnTo>
                  <a:pt x="119087" y="220360"/>
                </a:lnTo>
                <a:close/>
              </a:path>
              <a:path w="500379" h="467360">
                <a:moveTo>
                  <a:pt x="196449" y="285154"/>
                </a:moveTo>
                <a:lnTo>
                  <a:pt x="151655" y="285154"/>
                </a:lnTo>
                <a:lnTo>
                  <a:pt x="158089" y="285333"/>
                </a:lnTo>
                <a:lnTo>
                  <a:pt x="164547" y="286876"/>
                </a:lnTo>
                <a:lnTo>
                  <a:pt x="192590" y="320401"/>
                </a:lnTo>
                <a:lnTo>
                  <a:pt x="193093" y="328043"/>
                </a:lnTo>
                <a:lnTo>
                  <a:pt x="192849" y="336428"/>
                </a:lnTo>
                <a:lnTo>
                  <a:pt x="189458" y="343738"/>
                </a:lnTo>
                <a:lnTo>
                  <a:pt x="178511" y="352921"/>
                </a:lnTo>
                <a:lnTo>
                  <a:pt x="173202" y="355216"/>
                </a:lnTo>
                <a:lnTo>
                  <a:pt x="160858" y="356934"/>
                </a:lnTo>
                <a:lnTo>
                  <a:pt x="198783" y="356934"/>
                </a:lnTo>
                <a:lnTo>
                  <a:pt x="211923" y="326073"/>
                </a:lnTo>
                <a:lnTo>
                  <a:pt x="211676" y="319164"/>
                </a:lnTo>
                <a:lnTo>
                  <a:pt x="197142" y="285859"/>
                </a:lnTo>
                <a:lnTo>
                  <a:pt x="196449" y="285154"/>
                </a:lnTo>
                <a:close/>
              </a:path>
              <a:path w="500379" h="467360">
                <a:moveTo>
                  <a:pt x="151893" y="265470"/>
                </a:moveTo>
                <a:lnTo>
                  <a:pt x="115697" y="287315"/>
                </a:lnTo>
                <a:lnTo>
                  <a:pt x="108559" y="309774"/>
                </a:lnTo>
                <a:lnTo>
                  <a:pt x="109588" y="318526"/>
                </a:lnTo>
                <a:lnTo>
                  <a:pt x="123052" y="318526"/>
                </a:lnTo>
                <a:lnTo>
                  <a:pt x="123137" y="312060"/>
                </a:lnTo>
                <a:lnTo>
                  <a:pt x="123596" y="305769"/>
                </a:lnTo>
                <a:lnTo>
                  <a:pt x="151655" y="285154"/>
                </a:lnTo>
                <a:lnTo>
                  <a:pt x="196449" y="285154"/>
                </a:lnTo>
                <a:lnTo>
                  <a:pt x="189279" y="277862"/>
                </a:lnTo>
                <a:lnTo>
                  <a:pt x="180759" y="271828"/>
                </a:lnTo>
                <a:lnTo>
                  <a:pt x="171581" y="267756"/>
                </a:lnTo>
                <a:lnTo>
                  <a:pt x="161747" y="265648"/>
                </a:lnTo>
                <a:lnTo>
                  <a:pt x="151893" y="265470"/>
                </a:lnTo>
                <a:close/>
              </a:path>
              <a:path w="500379" h="467360">
                <a:moveTo>
                  <a:pt x="144701" y="238622"/>
                </a:moveTo>
                <a:lnTo>
                  <a:pt x="110629" y="238622"/>
                </a:lnTo>
                <a:lnTo>
                  <a:pt x="118478" y="239520"/>
                </a:lnTo>
                <a:lnTo>
                  <a:pt x="123278" y="240151"/>
                </a:lnTo>
                <a:lnTo>
                  <a:pt x="128904" y="242915"/>
                </a:lnTo>
                <a:lnTo>
                  <a:pt x="135343" y="247810"/>
                </a:lnTo>
                <a:lnTo>
                  <a:pt x="144701" y="238622"/>
                </a:lnTo>
                <a:close/>
              </a:path>
              <a:path w="500379" h="467360">
                <a:moveTo>
                  <a:pt x="278220" y="299526"/>
                </a:moveTo>
                <a:lnTo>
                  <a:pt x="263512" y="299526"/>
                </a:lnTo>
                <a:lnTo>
                  <a:pt x="267690" y="304857"/>
                </a:lnTo>
                <a:lnTo>
                  <a:pt x="270167" y="309551"/>
                </a:lnTo>
                <a:lnTo>
                  <a:pt x="271729" y="317663"/>
                </a:lnTo>
                <a:lnTo>
                  <a:pt x="271094" y="321767"/>
                </a:lnTo>
                <a:lnTo>
                  <a:pt x="269049" y="325918"/>
                </a:lnTo>
                <a:lnTo>
                  <a:pt x="278841" y="328916"/>
                </a:lnTo>
                <a:lnTo>
                  <a:pt x="281990" y="322587"/>
                </a:lnTo>
                <a:lnTo>
                  <a:pt x="283032" y="316486"/>
                </a:lnTo>
                <a:lnTo>
                  <a:pt x="280949" y="304736"/>
                </a:lnTo>
                <a:lnTo>
                  <a:pt x="278220" y="299526"/>
                </a:lnTo>
                <a:close/>
              </a:path>
              <a:path w="500379" h="467360">
                <a:moveTo>
                  <a:pt x="257606" y="274608"/>
                </a:moveTo>
                <a:lnTo>
                  <a:pt x="240080" y="289316"/>
                </a:lnTo>
                <a:lnTo>
                  <a:pt x="254787" y="306844"/>
                </a:lnTo>
                <a:lnTo>
                  <a:pt x="263512" y="299526"/>
                </a:lnTo>
                <a:lnTo>
                  <a:pt x="278220" y="299526"/>
                </a:lnTo>
                <a:lnTo>
                  <a:pt x="277723" y="298578"/>
                </a:lnTo>
                <a:lnTo>
                  <a:pt x="257606" y="274608"/>
                </a:lnTo>
                <a:close/>
              </a:path>
              <a:path w="500379" h="467360">
                <a:moveTo>
                  <a:pt x="325019" y="144318"/>
                </a:moveTo>
                <a:lnTo>
                  <a:pt x="310426" y="144318"/>
                </a:lnTo>
                <a:lnTo>
                  <a:pt x="306556" y="150674"/>
                </a:lnTo>
                <a:lnTo>
                  <a:pt x="303898" y="157136"/>
                </a:lnTo>
                <a:lnTo>
                  <a:pt x="302450" y="163704"/>
                </a:lnTo>
                <a:lnTo>
                  <a:pt x="302390" y="165360"/>
                </a:lnTo>
                <a:lnTo>
                  <a:pt x="302290" y="170939"/>
                </a:lnTo>
                <a:lnTo>
                  <a:pt x="303166" y="177028"/>
                </a:lnTo>
                <a:lnTo>
                  <a:pt x="328671" y="208733"/>
                </a:lnTo>
                <a:lnTo>
                  <a:pt x="347560" y="213921"/>
                </a:lnTo>
                <a:lnTo>
                  <a:pt x="357729" y="213580"/>
                </a:lnTo>
                <a:lnTo>
                  <a:pt x="367641" y="211113"/>
                </a:lnTo>
                <a:lnTo>
                  <a:pt x="377298" y="206518"/>
                </a:lnTo>
                <a:lnTo>
                  <a:pt x="386702" y="199797"/>
                </a:lnTo>
                <a:lnTo>
                  <a:pt x="390643" y="195934"/>
                </a:lnTo>
                <a:lnTo>
                  <a:pt x="354177" y="195934"/>
                </a:lnTo>
                <a:lnTo>
                  <a:pt x="348411" y="195351"/>
                </a:lnTo>
                <a:lnTo>
                  <a:pt x="321226" y="165360"/>
                </a:lnTo>
                <a:lnTo>
                  <a:pt x="321297" y="157136"/>
                </a:lnTo>
                <a:lnTo>
                  <a:pt x="321894" y="150141"/>
                </a:lnTo>
                <a:lnTo>
                  <a:pt x="325019" y="144318"/>
                </a:lnTo>
                <a:close/>
              </a:path>
              <a:path w="500379" h="467360">
                <a:moveTo>
                  <a:pt x="396978" y="128371"/>
                </a:moveTo>
                <a:lnTo>
                  <a:pt x="357733" y="128371"/>
                </a:lnTo>
                <a:lnTo>
                  <a:pt x="364217" y="129531"/>
                </a:lnTo>
                <a:lnTo>
                  <a:pt x="370182" y="131946"/>
                </a:lnTo>
                <a:lnTo>
                  <a:pt x="388518" y="164618"/>
                </a:lnTo>
                <a:lnTo>
                  <a:pt x="387287" y="170939"/>
                </a:lnTo>
                <a:lnTo>
                  <a:pt x="354177" y="195934"/>
                </a:lnTo>
                <a:lnTo>
                  <a:pt x="390643" y="195934"/>
                </a:lnTo>
                <a:lnTo>
                  <a:pt x="407557" y="153772"/>
                </a:lnTo>
                <a:lnTo>
                  <a:pt x="405699" y="144318"/>
                </a:lnTo>
                <a:lnTo>
                  <a:pt x="401913" y="135490"/>
                </a:lnTo>
                <a:lnTo>
                  <a:pt x="396978" y="128371"/>
                </a:lnTo>
                <a:close/>
              </a:path>
              <a:path w="500379" h="467360">
                <a:moveTo>
                  <a:pt x="387424" y="25653"/>
                </a:moveTo>
                <a:lnTo>
                  <a:pt x="361200" y="25653"/>
                </a:lnTo>
                <a:lnTo>
                  <a:pt x="474205" y="160328"/>
                </a:lnTo>
                <a:lnTo>
                  <a:pt x="455650" y="175897"/>
                </a:lnTo>
                <a:lnTo>
                  <a:pt x="466344" y="188638"/>
                </a:lnTo>
                <a:lnTo>
                  <a:pt x="500278" y="160154"/>
                </a:lnTo>
                <a:lnTo>
                  <a:pt x="387424" y="25653"/>
                </a:lnTo>
                <a:close/>
              </a:path>
              <a:path w="500379" h="467360">
                <a:moveTo>
                  <a:pt x="313461" y="59372"/>
                </a:moveTo>
                <a:lnTo>
                  <a:pt x="271769" y="79100"/>
                </a:lnTo>
                <a:lnTo>
                  <a:pt x="260604" y="112229"/>
                </a:lnTo>
                <a:lnTo>
                  <a:pt x="262053" y="119881"/>
                </a:lnTo>
                <a:lnTo>
                  <a:pt x="294551" y="147974"/>
                </a:lnTo>
                <a:lnTo>
                  <a:pt x="302082" y="147339"/>
                </a:lnTo>
                <a:lnTo>
                  <a:pt x="310426" y="144318"/>
                </a:lnTo>
                <a:lnTo>
                  <a:pt x="325019" y="144318"/>
                </a:lnTo>
                <a:lnTo>
                  <a:pt x="325882" y="142712"/>
                </a:lnTo>
                <a:lnTo>
                  <a:pt x="333121" y="136638"/>
                </a:lnTo>
                <a:lnTo>
                  <a:pt x="338831" y="132621"/>
                </a:lnTo>
                <a:lnTo>
                  <a:pt x="342162" y="131114"/>
                </a:lnTo>
                <a:lnTo>
                  <a:pt x="310362" y="131114"/>
                </a:lnTo>
                <a:lnTo>
                  <a:pt x="296418" y="129997"/>
                </a:lnTo>
                <a:lnTo>
                  <a:pt x="290436" y="126745"/>
                </a:lnTo>
                <a:lnTo>
                  <a:pt x="281063" y="115582"/>
                </a:lnTo>
                <a:lnTo>
                  <a:pt x="279222" y="109448"/>
                </a:lnTo>
                <a:lnTo>
                  <a:pt x="280657" y="95415"/>
                </a:lnTo>
                <a:lnTo>
                  <a:pt x="283959" y="89446"/>
                </a:lnTo>
                <a:lnTo>
                  <a:pt x="295643" y="79641"/>
                </a:lnTo>
                <a:lnTo>
                  <a:pt x="302120" y="77482"/>
                </a:lnTo>
                <a:lnTo>
                  <a:pt x="345703" y="77482"/>
                </a:lnTo>
                <a:lnTo>
                  <a:pt x="342938" y="74193"/>
                </a:lnTo>
                <a:lnTo>
                  <a:pt x="336794" y="68137"/>
                </a:lnTo>
                <a:lnTo>
                  <a:pt x="329833" y="63649"/>
                </a:lnTo>
                <a:lnTo>
                  <a:pt x="322055" y="60727"/>
                </a:lnTo>
                <a:lnTo>
                  <a:pt x="313461" y="59372"/>
                </a:lnTo>
                <a:close/>
              </a:path>
              <a:path w="500379" h="467360">
                <a:moveTo>
                  <a:pt x="345703" y="77482"/>
                </a:moveTo>
                <a:lnTo>
                  <a:pt x="302120" y="77482"/>
                </a:lnTo>
                <a:lnTo>
                  <a:pt x="316382" y="78625"/>
                </a:lnTo>
                <a:lnTo>
                  <a:pt x="322313" y="81737"/>
                </a:lnTo>
                <a:lnTo>
                  <a:pt x="331597" y="92798"/>
                </a:lnTo>
                <a:lnTo>
                  <a:pt x="333540" y="98958"/>
                </a:lnTo>
                <a:lnTo>
                  <a:pt x="332219" y="112788"/>
                </a:lnTo>
                <a:lnTo>
                  <a:pt x="328929" y="118732"/>
                </a:lnTo>
                <a:lnTo>
                  <a:pt x="316903" y="128828"/>
                </a:lnTo>
                <a:lnTo>
                  <a:pt x="310362" y="131114"/>
                </a:lnTo>
                <a:lnTo>
                  <a:pt x="342162" y="131114"/>
                </a:lnTo>
                <a:lnTo>
                  <a:pt x="344836" y="129904"/>
                </a:lnTo>
                <a:lnTo>
                  <a:pt x="351137" y="128488"/>
                </a:lnTo>
                <a:lnTo>
                  <a:pt x="357733" y="128371"/>
                </a:lnTo>
                <a:lnTo>
                  <a:pt x="396978" y="128371"/>
                </a:lnTo>
                <a:lnTo>
                  <a:pt x="396151" y="127177"/>
                </a:lnTo>
                <a:lnTo>
                  <a:pt x="391061" y="121879"/>
                </a:lnTo>
                <a:lnTo>
                  <a:pt x="385564" y="117622"/>
                </a:lnTo>
                <a:lnTo>
                  <a:pt x="380438" y="114833"/>
                </a:lnTo>
                <a:lnTo>
                  <a:pt x="345566" y="114833"/>
                </a:lnTo>
                <a:lnTo>
                  <a:pt x="349821" y="107276"/>
                </a:lnTo>
                <a:lnTo>
                  <a:pt x="351663" y="100075"/>
                </a:lnTo>
                <a:lnTo>
                  <a:pt x="350545" y="86347"/>
                </a:lnTo>
                <a:lnTo>
                  <a:pt x="347827" y="80009"/>
                </a:lnTo>
                <a:lnTo>
                  <a:pt x="345703" y="77482"/>
                </a:lnTo>
                <a:close/>
              </a:path>
              <a:path w="500379" h="467360">
                <a:moveTo>
                  <a:pt x="366694" y="111143"/>
                </a:moveTo>
                <a:lnTo>
                  <a:pt x="359857" y="111217"/>
                </a:lnTo>
                <a:lnTo>
                  <a:pt x="352815" y="112447"/>
                </a:lnTo>
                <a:lnTo>
                  <a:pt x="345566" y="114833"/>
                </a:lnTo>
                <a:lnTo>
                  <a:pt x="380438" y="114833"/>
                </a:lnTo>
                <a:lnTo>
                  <a:pt x="379654" y="114406"/>
                </a:lnTo>
                <a:lnTo>
                  <a:pt x="373329" y="112229"/>
                </a:lnTo>
                <a:lnTo>
                  <a:pt x="366694" y="111143"/>
                </a:lnTo>
                <a:close/>
              </a:path>
              <a:path w="500379" h="467360">
                <a:moveTo>
                  <a:pt x="365899" y="0"/>
                </a:moveTo>
                <a:lnTo>
                  <a:pt x="331952" y="28486"/>
                </a:lnTo>
                <a:lnTo>
                  <a:pt x="342646" y="41224"/>
                </a:lnTo>
                <a:lnTo>
                  <a:pt x="361200" y="25653"/>
                </a:lnTo>
                <a:lnTo>
                  <a:pt x="387424" y="25653"/>
                </a:lnTo>
                <a:lnTo>
                  <a:pt x="365899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57789" y="3965130"/>
            <a:ext cx="452755" cy="405130"/>
          </a:xfrm>
          <a:custGeom>
            <a:avLst/>
            <a:gdLst/>
            <a:ahLst/>
            <a:cxnLst/>
            <a:rect l="l" t="t" r="r" b="b"/>
            <a:pathLst>
              <a:path w="452754" h="405129">
                <a:moveTo>
                  <a:pt x="88861" y="116725"/>
                </a:moveTo>
                <a:lnTo>
                  <a:pt x="84904" y="124588"/>
                </a:lnTo>
                <a:lnTo>
                  <a:pt x="82538" y="132594"/>
                </a:lnTo>
                <a:lnTo>
                  <a:pt x="81766" y="140742"/>
                </a:lnTo>
                <a:lnTo>
                  <a:pt x="82588" y="149034"/>
                </a:lnTo>
                <a:lnTo>
                  <a:pt x="109733" y="182732"/>
                </a:lnTo>
                <a:lnTo>
                  <a:pt x="127745" y="188009"/>
                </a:lnTo>
                <a:lnTo>
                  <a:pt x="137147" y="187832"/>
                </a:lnTo>
                <a:lnTo>
                  <a:pt x="146205" y="185914"/>
                </a:lnTo>
                <a:lnTo>
                  <a:pt x="154312" y="182368"/>
                </a:lnTo>
                <a:lnTo>
                  <a:pt x="161469" y="177199"/>
                </a:lnTo>
                <a:lnTo>
                  <a:pt x="165739" y="172529"/>
                </a:lnTo>
                <a:lnTo>
                  <a:pt x="124218" y="172529"/>
                </a:lnTo>
                <a:lnTo>
                  <a:pt x="116801" y="170586"/>
                </a:lnTo>
                <a:lnTo>
                  <a:pt x="104444" y="161277"/>
                </a:lnTo>
                <a:lnTo>
                  <a:pt x="100990" y="155879"/>
                </a:lnTo>
                <a:lnTo>
                  <a:pt x="98501" y="142811"/>
                </a:lnTo>
                <a:lnTo>
                  <a:pt x="100101" y="134886"/>
                </a:lnTo>
                <a:lnTo>
                  <a:pt x="104559" y="125577"/>
                </a:lnTo>
                <a:lnTo>
                  <a:pt x="88861" y="116725"/>
                </a:lnTo>
                <a:close/>
              </a:path>
              <a:path w="452754" h="405129">
                <a:moveTo>
                  <a:pt x="146342" y="102273"/>
                </a:moveTo>
                <a:lnTo>
                  <a:pt x="135318" y="113601"/>
                </a:lnTo>
                <a:lnTo>
                  <a:pt x="140131" y="115569"/>
                </a:lnTo>
                <a:lnTo>
                  <a:pt x="143878" y="117563"/>
                </a:lnTo>
                <a:lnTo>
                  <a:pt x="153183" y="124588"/>
                </a:lnTo>
                <a:lnTo>
                  <a:pt x="157022" y="130797"/>
                </a:lnTo>
                <a:lnTo>
                  <a:pt x="159169" y="145757"/>
                </a:lnTo>
                <a:lnTo>
                  <a:pt x="157238" y="152768"/>
                </a:lnTo>
                <a:lnTo>
                  <a:pt x="147129" y="166179"/>
                </a:lnTo>
                <a:lnTo>
                  <a:pt x="140474" y="170205"/>
                </a:lnTo>
                <a:lnTo>
                  <a:pt x="124218" y="172529"/>
                </a:lnTo>
                <a:lnTo>
                  <a:pt x="165739" y="172529"/>
                </a:lnTo>
                <a:lnTo>
                  <a:pt x="167678" y="170408"/>
                </a:lnTo>
                <a:lnTo>
                  <a:pt x="173329" y="162902"/>
                </a:lnTo>
                <a:lnTo>
                  <a:pt x="176136" y="155219"/>
                </a:lnTo>
                <a:lnTo>
                  <a:pt x="176047" y="139509"/>
                </a:lnTo>
                <a:lnTo>
                  <a:pt x="173189" y="132194"/>
                </a:lnTo>
                <a:lnTo>
                  <a:pt x="167512" y="125437"/>
                </a:lnTo>
                <a:lnTo>
                  <a:pt x="184648" y="125437"/>
                </a:lnTo>
                <a:lnTo>
                  <a:pt x="192684" y="122542"/>
                </a:lnTo>
                <a:lnTo>
                  <a:pt x="197472" y="118986"/>
                </a:lnTo>
                <a:lnTo>
                  <a:pt x="202542" y="112267"/>
                </a:lnTo>
                <a:lnTo>
                  <a:pt x="175755" y="112267"/>
                </a:lnTo>
                <a:lnTo>
                  <a:pt x="161251" y="111277"/>
                </a:lnTo>
                <a:lnTo>
                  <a:pt x="154597" y="108737"/>
                </a:lnTo>
                <a:lnTo>
                  <a:pt x="147929" y="103720"/>
                </a:lnTo>
                <a:lnTo>
                  <a:pt x="147205" y="103098"/>
                </a:lnTo>
                <a:lnTo>
                  <a:pt x="146342" y="102273"/>
                </a:lnTo>
                <a:close/>
              </a:path>
              <a:path w="452754" h="405129">
                <a:moveTo>
                  <a:pt x="111848" y="0"/>
                </a:moveTo>
                <a:lnTo>
                  <a:pt x="0" y="148412"/>
                </a:lnTo>
                <a:lnTo>
                  <a:pt x="31457" y="172123"/>
                </a:lnTo>
                <a:lnTo>
                  <a:pt x="40360" y="160312"/>
                </a:lnTo>
                <a:lnTo>
                  <a:pt x="23164" y="147358"/>
                </a:lnTo>
                <a:lnTo>
                  <a:pt x="117208" y="22555"/>
                </a:lnTo>
                <a:lnTo>
                  <a:pt x="141773" y="22555"/>
                </a:lnTo>
                <a:lnTo>
                  <a:pt x="111848" y="0"/>
                </a:lnTo>
                <a:close/>
              </a:path>
              <a:path w="452754" h="405129">
                <a:moveTo>
                  <a:pt x="184648" y="125437"/>
                </a:moveTo>
                <a:lnTo>
                  <a:pt x="167512" y="125437"/>
                </a:lnTo>
                <a:lnTo>
                  <a:pt x="174637" y="126987"/>
                </a:lnTo>
                <a:lnTo>
                  <a:pt x="181089" y="126720"/>
                </a:lnTo>
                <a:lnTo>
                  <a:pt x="184648" y="125437"/>
                </a:lnTo>
                <a:close/>
              </a:path>
              <a:path w="452754" h="405129">
                <a:moveTo>
                  <a:pt x="197417" y="64211"/>
                </a:moveTo>
                <a:lnTo>
                  <a:pt x="170014" y="64211"/>
                </a:lnTo>
                <a:lnTo>
                  <a:pt x="175945" y="65951"/>
                </a:lnTo>
                <a:lnTo>
                  <a:pt x="187096" y="74345"/>
                </a:lnTo>
                <a:lnTo>
                  <a:pt x="190373" y="79501"/>
                </a:lnTo>
                <a:lnTo>
                  <a:pt x="192277" y="91706"/>
                </a:lnTo>
                <a:lnTo>
                  <a:pt x="190779" y="97370"/>
                </a:lnTo>
                <a:lnTo>
                  <a:pt x="181863" y="109207"/>
                </a:lnTo>
                <a:lnTo>
                  <a:pt x="175755" y="112267"/>
                </a:lnTo>
                <a:lnTo>
                  <a:pt x="202542" y="112267"/>
                </a:lnTo>
                <a:lnTo>
                  <a:pt x="205244" y="108686"/>
                </a:lnTo>
                <a:lnTo>
                  <a:pt x="207594" y="102628"/>
                </a:lnTo>
                <a:lnTo>
                  <a:pt x="209016" y="88963"/>
                </a:lnTo>
                <a:lnTo>
                  <a:pt x="207733" y="82181"/>
                </a:lnTo>
                <a:lnTo>
                  <a:pt x="201167" y="68694"/>
                </a:lnTo>
                <a:lnTo>
                  <a:pt x="197417" y="64211"/>
                </a:lnTo>
                <a:close/>
              </a:path>
              <a:path w="452754" h="405129">
                <a:moveTo>
                  <a:pt x="161010" y="48666"/>
                </a:moveTo>
                <a:lnTo>
                  <a:pt x="153519" y="49832"/>
                </a:lnTo>
                <a:lnTo>
                  <a:pt x="146250" y="52435"/>
                </a:lnTo>
                <a:lnTo>
                  <a:pt x="139204" y="56470"/>
                </a:lnTo>
                <a:lnTo>
                  <a:pt x="132384" y="61937"/>
                </a:lnTo>
                <a:lnTo>
                  <a:pt x="144729" y="75222"/>
                </a:lnTo>
                <a:lnTo>
                  <a:pt x="151041" y="69049"/>
                </a:lnTo>
                <a:lnTo>
                  <a:pt x="157365" y="65608"/>
                </a:lnTo>
                <a:lnTo>
                  <a:pt x="170014" y="64211"/>
                </a:lnTo>
                <a:lnTo>
                  <a:pt x="197417" y="64211"/>
                </a:lnTo>
                <a:lnTo>
                  <a:pt x="196354" y="62941"/>
                </a:lnTo>
                <a:lnTo>
                  <a:pt x="190017" y="58165"/>
                </a:lnTo>
                <a:lnTo>
                  <a:pt x="183032" y="53672"/>
                </a:lnTo>
                <a:lnTo>
                  <a:pt x="175871" y="50592"/>
                </a:lnTo>
                <a:lnTo>
                  <a:pt x="168530" y="48923"/>
                </a:lnTo>
                <a:lnTo>
                  <a:pt x="161010" y="48666"/>
                </a:lnTo>
                <a:close/>
              </a:path>
              <a:path w="452754" h="405129">
                <a:moveTo>
                  <a:pt x="141773" y="22555"/>
                </a:moveTo>
                <a:lnTo>
                  <a:pt x="117208" y="22555"/>
                </a:lnTo>
                <a:lnTo>
                  <a:pt x="134404" y="35509"/>
                </a:lnTo>
                <a:lnTo>
                  <a:pt x="143306" y="23710"/>
                </a:lnTo>
                <a:lnTo>
                  <a:pt x="141773" y="22555"/>
                </a:lnTo>
                <a:close/>
              </a:path>
              <a:path w="452754" h="405129">
                <a:moveTo>
                  <a:pt x="149707" y="237121"/>
                </a:moveTo>
                <a:lnTo>
                  <a:pt x="149072" y="246202"/>
                </a:lnTo>
                <a:lnTo>
                  <a:pt x="155181" y="247662"/>
                </a:lnTo>
                <a:lnTo>
                  <a:pt x="160667" y="247345"/>
                </a:lnTo>
                <a:lnTo>
                  <a:pt x="170434" y="243192"/>
                </a:lnTo>
                <a:lnTo>
                  <a:pt x="175120" y="239166"/>
                </a:lnTo>
                <a:lnTo>
                  <a:pt x="175943" y="238074"/>
                </a:lnTo>
                <a:lnTo>
                  <a:pt x="153708" y="238074"/>
                </a:lnTo>
                <a:lnTo>
                  <a:pt x="149707" y="237121"/>
                </a:lnTo>
                <a:close/>
              </a:path>
              <a:path w="452754" h="405129">
                <a:moveTo>
                  <a:pt x="175615" y="204711"/>
                </a:moveTo>
                <a:lnTo>
                  <a:pt x="163372" y="220954"/>
                </a:lnTo>
                <a:lnTo>
                  <a:pt x="171450" y="227050"/>
                </a:lnTo>
                <a:lnTo>
                  <a:pt x="167678" y="231736"/>
                </a:lnTo>
                <a:lnTo>
                  <a:pt x="164109" y="234822"/>
                </a:lnTo>
                <a:lnTo>
                  <a:pt x="157391" y="237794"/>
                </a:lnTo>
                <a:lnTo>
                  <a:pt x="153708" y="238074"/>
                </a:lnTo>
                <a:lnTo>
                  <a:pt x="175943" y="238074"/>
                </a:lnTo>
                <a:lnTo>
                  <a:pt x="191858" y="216954"/>
                </a:lnTo>
                <a:lnTo>
                  <a:pt x="175615" y="204711"/>
                </a:lnTo>
                <a:close/>
              </a:path>
              <a:path w="452754" h="405129">
                <a:moveTo>
                  <a:pt x="317931" y="369481"/>
                </a:moveTo>
                <a:lnTo>
                  <a:pt x="309041" y="381292"/>
                </a:lnTo>
                <a:lnTo>
                  <a:pt x="340499" y="404990"/>
                </a:lnTo>
                <a:lnTo>
                  <a:pt x="357496" y="382435"/>
                </a:lnTo>
                <a:lnTo>
                  <a:pt x="335127" y="382435"/>
                </a:lnTo>
                <a:lnTo>
                  <a:pt x="317931" y="369481"/>
                </a:lnTo>
                <a:close/>
              </a:path>
              <a:path w="452754" h="405129">
                <a:moveTo>
                  <a:pt x="420877" y="232879"/>
                </a:moveTo>
                <a:lnTo>
                  <a:pt x="411975" y="244678"/>
                </a:lnTo>
                <a:lnTo>
                  <a:pt x="429171" y="257632"/>
                </a:lnTo>
                <a:lnTo>
                  <a:pt x="335127" y="382435"/>
                </a:lnTo>
                <a:lnTo>
                  <a:pt x="357496" y="382435"/>
                </a:lnTo>
                <a:lnTo>
                  <a:pt x="452335" y="256578"/>
                </a:lnTo>
                <a:lnTo>
                  <a:pt x="420877" y="232879"/>
                </a:lnTo>
                <a:close/>
              </a:path>
              <a:path w="452754" h="405129">
                <a:moveTo>
                  <a:pt x="299847" y="233375"/>
                </a:moveTo>
                <a:lnTo>
                  <a:pt x="267291" y="258025"/>
                </a:lnTo>
                <a:lnTo>
                  <a:pt x="262991" y="274693"/>
                </a:lnTo>
                <a:lnTo>
                  <a:pt x="263525" y="283578"/>
                </a:lnTo>
                <a:lnTo>
                  <a:pt x="292252" y="320186"/>
                </a:lnTo>
                <a:lnTo>
                  <a:pt x="309940" y="325567"/>
                </a:lnTo>
                <a:lnTo>
                  <a:pt x="318973" y="325412"/>
                </a:lnTo>
                <a:lnTo>
                  <a:pt x="327626" y="323516"/>
                </a:lnTo>
                <a:lnTo>
                  <a:pt x="335411" y="320036"/>
                </a:lnTo>
                <a:lnTo>
                  <a:pt x="342327" y="314971"/>
                </a:lnTo>
                <a:lnTo>
                  <a:pt x="346642" y="310222"/>
                </a:lnTo>
                <a:lnTo>
                  <a:pt x="306679" y="310222"/>
                </a:lnTo>
                <a:lnTo>
                  <a:pt x="299402" y="308178"/>
                </a:lnTo>
                <a:lnTo>
                  <a:pt x="288201" y="299745"/>
                </a:lnTo>
                <a:lnTo>
                  <a:pt x="284899" y="295617"/>
                </a:lnTo>
                <a:lnTo>
                  <a:pt x="280428" y="285711"/>
                </a:lnTo>
                <a:lnTo>
                  <a:pt x="279780" y="280606"/>
                </a:lnTo>
                <a:lnTo>
                  <a:pt x="281660" y="270090"/>
                </a:lnTo>
                <a:lnTo>
                  <a:pt x="283667" y="265429"/>
                </a:lnTo>
                <a:lnTo>
                  <a:pt x="291744" y="254711"/>
                </a:lnTo>
                <a:lnTo>
                  <a:pt x="298132" y="250824"/>
                </a:lnTo>
                <a:lnTo>
                  <a:pt x="313639" y="248589"/>
                </a:lnTo>
                <a:lnTo>
                  <a:pt x="342872" y="248589"/>
                </a:lnTo>
                <a:lnTo>
                  <a:pt x="342252" y="248411"/>
                </a:lnTo>
                <a:lnTo>
                  <a:pt x="331101" y="240004"/>
                </a:lnTo>
                <a:lnTo>
                  <a:pt x="329523" y="237502"/>
                </a:lnTo>
                <a:lnTo>
                  <a:pt x="316395" y="237502"/>
                </a:lnTo>
                <a:lnTo>
                  <a:pt x="307911" y="234010"/>
                </a:lnTo>
                <a:lnTo>
                  <a:pt x="299847" y="233375"/>
                </a:lnTo>
                <a:close/>
              </a:path>
              <a:path w="452754" h="405129">
                <a:moveTo>
                  <a:pt x="342872" y="248589"/>
                </a:moveTo>
                <a:lnTo>
                  <a:pt x="313639" y="248589"/>
                </a:lnTo>
                <a:lnTo>
                  <a:pt x="320865" y="250570"/>
                </a:lnTo>
                <a:lnTo>
                  <a:pt x="334441" y="260794"/>
                </a:lnTo>
                <a:lnTo>
                  <a:pt x="338480" y="267347"/>
                </a:lnTo>
                <a:lnTo>
                  <a:pt x="340842" y="283222"/>
                </a:lnTo>
                <a:lnTo>
                  <a:pt x="338848" y="290614"/>
                </a:lnTo>
                <a:lnTo>
                  <a:pt x="328587" y="304241"/>
                </a:lnTo>
                <a:lnTo>
                  <a:pt x="322160" y="308152"/>
                </a:lnTo>
                <a:lnTo>
                  <a:pt x="306679" y="310222"/>
                </a:lnTo>
                <a:lnTo>
                  <a:pt x="346642" y="310222"/>
                </a:lnTo>
                <a:lnTo>
                  <a:pt x="348373" y="308317"/>
                </a:lnTo>
                <a:lnTo>
                  <a:pt x="353783" y="301129"/>
                </a:lnTo>
                <a:lnTo>
                  <a:pt x="356590" y="293547"/>
                </a:lnTo>
                <a:lnTo>
                  <a:pt x="356933" y="277583"/>
                </a:lnTo>
                <a:lnTo>
                  <a:pt x="354342" y="269735"/>
                </a:lnTo>
                <a:lnTo>
                  <a:pt x="348957" y="262039"/>
                </a:lnTo>
                <a:lnTo>
                  <a:pt x="370267" y="262039"/>
                </a:lnTo>
                <a:lnTo>
                  <a:pt x="374624" y="260654"/>
                </a:lnTo>
                <a:lnTo>
                  <a:pt x="379564" y="257035"/>
                </a:lnTo>
                <a:lnTo>
                  <a:pt x="383628" y="251637"/>
                </a:lnTo>
                <a:lnTo>
                  <a:pt x="384588" y="250075"/>
                </a:lnTo>
                <a:lnTo>
                  <a:pt x="348056" y="250075"/>
                </a:lnTo>
                <a:lnTo>
                  <a:pt x="342872" y="248589"/>
                </a:lnTo>
                <a:close/>
              </a:path>
              <a:path w="452754" h="405129">
                <a:moveTo>
                  <a:pt x="370267" y="262039"/>
                </a:moveTo>
                <a:lnTo>
                  <a:pt x="348957" y="262039"/>
                </a:lnTo>
                <a:lnTo>
                  <a:pt x="356349" y="264210"/>
                </a:lnTo>
                <a:lnTo>
                  <a:pt x="362953" y="264363"/>
                </a:lnTo>
                <a:lnTo>
                  <a:pt x="370267" y="262039"/>
                </a:lnTo>
                <a:close/>
              </a:path>
              <a:path w="452754" h="405129">
                <a:moveTo>
                  <a:pt x="379626" y="201942"/>
                </a:moveTo>
                <a:lnTo>
                  <a:pt x="352793" y="201942"/>
                </a:lnTo>
                <a:lnTo>
                  <a:pt x="358622" y="203606"/>
                </a:lnTo>
                <a:lnTo>
                  <a:pt x="369455" y="211759"/>
                </a:lnTo>
                <a:lnTo>
                  <a:pt x="372605" y="216941"/>
                </a:lnTo>
                <a:lnTo>
                  <a:pt x="374472" y="229527"/>
                </a:lnTo>
                <a:lnTo>
                  <a:pt x="372973" y="235280"/>
                </a:lnTo>
                <a:lnTo>
                  <a:pt x="365251" y="245529"/>
                </a:lnTo>
                <a:lnTo>
                  <a:pt x="360299" y="248450"/>
                </a:lnTo>
                <a:lnTo>
                  <a:pt x="348056" y="250075"/>
                </a:lnTo>
                <a:lnTo>
                  <a:pt x="384588" y="250075"/>
                </a:lnTo>
                <a:lnTo>
                  <a:pt x="387643" y="245106"/>
                </a:lnTo>
                <a:lnTo>
                  <a:pt x="390139" y="238178"/>
                </a:lnTo>
                <a:lnTo>
                  <a:pt x="391111" y="230873"/>
                </a:lnTo>
                <a:lnTo>
                  <a:pt x="390563" y="223138"/>
                </a:lnTo>
                <a:lnTo>
                  <a:pt x="388470" y="215502"/>
                </a:lnTo>
                <a:lnTo>
                  <a:pt x="384802" y="208408"/>
                </a:lnTo>
                <a:lnTo>
                  <a:pt x="379626" y="201942"/>
                </a:lnTo>
                <a:close/>
              </a:path>
              <a:path w="452754" h="405129">
                <a:moveTo>
                  <a:pt x="349765" y="186158"/>
                </a:moveTo>
                <a:lnTo>
                  <a:pt x="312585" y="206273"/>
                </a:lnTo>
                <a:lnTo>
                  <a:pt x="310045" y="224485"/>
                </a:lnTo>
                <a:lnTo>
                  <a:pt x="312102" y="230873"/>
                </a:lnTo>
                <a:lnTo>
                  <a:pt x="316395" y="237502"/>
                </a:lnTo>
                <a:lnTo>
                  <a:pt x="329523" y="237502"/>
                </a:lnTo>
                <a:lnTo>
                  <a:pt x="327825" y="234810"/>
                </a:lnTo>
                <a:lnTo>
                  <a:pt x="325996" y="222503"/>
                </a:lnTo>
                <a:lnTo>
                  <a:pt x="327609" y="216674"/>
                </a:lnTo>
                <a:lnTo>
                  <a:pt x="335407" y="206324"/>
                </a:lnTo>
                <a:lnTo>
                  <a:pt x="340347" y="203504"/>
                </a:lnTo>
                <a:lnTo>
                  <a:pt x="352793" y="201942"/>
                </a:lnTo>
                <a:lnTo>
                  <a:pt x="379626" y="201942"/>
                </a:lnTo>
                <a:lnTo>
                  <a:pt x="372745" y="195859"/>
                </a:lnTo>
                <a:lnTo>
                  <a:pt x="365143" y="190977"/>
                </a:lnTo>
                <a:lnTo>
                  <a:pt x="357484" y="187744"/>
                </a:lnTo>
                <a:lnTo>
                  <a:pt x="349765" y="18615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12578" y="4157840"/>
            <a:ext cx="452755" cy="405130"/>
          </a:xfrm>
          <a:custGeom>
            <a:avLst/>
            <a:gdLst/>
            <a:ahLst/>
            <a:cxnLst/>
            <a:rect l="l" t="t" r="r" b="b"/>
            <a:pathLst>
              <a:path w="452754" h="405129">
                <a:moveTo>
                  <a:pt x="88849" y="116725"/>
                </a:moveTo>
                <a:lnTo>
                  <a:pt x="84893" y="124588"/>
                </a:lnTo>
                <a:lnTo>
                  <a:pt x="82532" y="132594"/>
                </a:lnTo>
                <a:lnTo>
                  <a:pt x="81764" y="140742"/>
                </a:lnTo>
                <a:lnTo>
                  <a:pt x="82588" y="149034"/>
                </a:lnTo>
                <a:lnTo>
                  <a:pt x="109727" y="182732"/>
                </a:lnTo>
                <a:lnTo>
                  <a:pt x="127738" y="188014"/>
                </a:lnTo>
                <a:lnTo>
                  <a:pt x="137134" y="187845"/>
                </a:lnTo>
                <a:lnTo>
                  <a:pt x="146193" y="185921"/>
                </a:lnTo>
                <a:lnTo>
                  <a:pt x="154300" y="182375"/>
                </a:lnTo>
                <a:lnTo>
                  <a:pt x="161457" y="177205"/>
                </a:lnTo>
                <a:lnTo>
                  <a:pt x="165728" y="172529"/>
                </a:lnTo>
                <a:lnTo>
                  <a:pt x="124218" y="172529"/>
                </a:lnTo>
                <a:lnTo>
                  <a:pt x="116801" y="170586"/>
                </a:lnTo>
                <a:lnTo>
                  <a:pt x="104444" y="161277"/>
                </a:lnTo>
                <a:lnTo>
                  <a:pt x="100990" y="155879"/>
                </a:lnTo>
                <a:lnTo>
                  <a:pt x="98488" y="142811"/>
                </a:lnTo>
                <a:lnTo>
                  <a:pt x="100088" y="134886"/>
                </a:lnTo>
                <a:lnTo>
                  <a:pt x="104546" y="125577"/>
                </a:lnTo>
                <a:lnTo>
                  <a:pt x="88849" y="116725"/>
                </a:lnTo>
                <a:close/>
              </a:path>
              <a:path w="452754" h="405129">
                <a:moveTo>
                  <a:pt x="146329" y="102273"/>
                </a:moveTo>
                <a:lnTo>
                  <a:pt x="135318" y="113601"/>
                </a:lnTo>
                <a:lnTo>
                  <a:pt x="140119" y="115569"/>
                </a:lnTo>
                <a:lnTo>
                  <a:pt x="143878" y="117563"/>
                </a:lnTo>
                <a:lnTo>
                  <a:pt x="153183" y="124588"/>
                </a:lnTo>
                <a:lnTo>
                  <a:pt x="157010" y="130797"/>
                </a:lnTo>
                <a:lnTo>
                  <a:pt x="159156" y="145757"/>
                </a:lnTo>
                <a:lnTo>
                  <a:pt x="157226" y="152768"/>
                </a:lnTo>
                <a:lnTo>
                  <a:pt x="147116" y="166179"/>
                </a:lnTo>
                <a:lnTo>
                  <a:pt x="140474" y="170205"/>
                </a:lnTo>
                <a:lnTo>
                  <a:pt x="124218" y="172529"/>
                </a:lnTo>
                <a:lnTo>
                  <a:pt x="165728" y="172529"/>
                </a:lnTo>
                <a:lnTo>
                  <a:pt x="167665" y="170408"/>
                </a:lnTo>
                <a:lnTo>
                  <a:pt x="173316" y="162902"/>
                </a:lnTo>
                <a:lnTo>
                  <a:pt x="176123" y="155219"/>
                </a:lnTo>
                <a:lnTo>
                  <a:pt x="176047" y="139509"/>
                </a:lnTo>
                <a:lnTo>
                  <a:pt x="173189" y="132194"/>
                </a:lnTo>
                <a:lnTo>
                  <a:pt x="167512" y="125437"/>
                </a:lnTo>
                <a:lnTo>
                  <a:pt x="184640" y="125437"/>
                </a:lnTo>
                <a:lnTo>
                  <a:pt x="192684" y="122542"/>
                </a:lnTo>
                <a:lnTo>
                  <a:pt x="197472" y="118986"/>
                </a:lnTo>
                <a:lnTo>
                  <a:pt x="202533" y="112268"/>
                </a:lnTo>
                <a:lnTo>
                  <a:pt x="175742" y="112268"/>
                </a:lnTo>
                <a:lnTo>
                  <a:pt x="161251" y="111277"/>
                </a:lnTo>
                <a:lnTo>
                  <a:pt x="154584" y="108737"/>
                </a:lnTo>
                <a:lnTo>
                  <a:pt x="147929" y="103720"/>
                </a:lnTo>
                <a:lnTo>
                  <a:pt x="147205" y="103098"/>
                </a:lnTo>
                <a:lnTo>
                  <a:pt x="146329" y="102273"/>
                </a:lnTo>
                <a:close/>
              </a:path>
              <a:path w="452754" h="405129">
                <a:moveTo>
                  <a:pt x="111836" y="0"/>
                </a:moveTo>
                <a:lnTo>
                  <a:pt x="0" y="148412"/>
                </a:lnTo>
                <a:lnTo>
                  <a:pt x="31457" y="172123"/>
                </a:lnTo>
                <a:lnTo>
                  <a:pt x="40347" y="160312"/>
                </a:lnTo>
                <a:lnTo>
                  <a:pt x="23152" y="147358"/>
                </a:lnTo>
                <a:lnTo>
                  <a:pt x="117208" y="22555"/>
                </a:lnTo>
                <a:lnTo>
                  <a:pt x="141760" y="22555"/>
                </a:lnTo>
                <a:lnTo>
                  <a:pt x="111836" y="0"/>
                </a:lnTo>
                <a:close/>
              </a:path>
              <a:path w="452754" h="405129">
                <a:moveTo>
                  <a:pt x="184640" y="125437"/>
                </a:moveTo>
                <a:lnTo>
                  <a:pt x="167512" y="125437"/>
                </a:lnTo>
                <a:lnTo>
                  <a:pt x="174625" y="126987"/>
                </a:lnTo>
                <a:lnTo>
                  <a:pt x="181076" y="126720"/>
                </a:lnTo>
                <a:lnTo>
                  <a:pt x="184640" y="125437"/>
                </a:lnTo>
                <a:close/>
              </a:path>
              <a:path w="452754" h="405129">
                <a:moveTo>
                  <a:pt x="197404" y="64211"/>
                </a:moveTo>
                <a:lnTo>
                  <a:pt x="170002" y="64211"/>
                </a:lnTo>
                <a:lnTo>
                  <a:pt x="175945" y="65951"/>
                </a:lnTo>
                <a:lnTo>
                  <a:pt x="187083" y="74345"/>
                </a:lnTo>
                <a:lnTo>
                  <a:pt x="190360" y="79501"/>
                </a:lnTo>
                <a:lnTo>
                  <a:pt x="192265" y="91706"/>
                </a:lnTo>
                <a:lnTo>
                  <a:pt x="190779" y="97370"/>
                </a:lnTo>
                <a:lnTo>
                  <a:pt x="181851" y="109207"/>
                </a:lnTo>
                <a:lnTo>
                  <a:pt x="175742" y="112268"/>
                </a:lnTo>
                <a:lnTo>
                  <a:pt x="202533" y="112268"/>
                </a:lnTo>
                <a:lnTo>
                  <a:pt x="205232" y="108686"/>
                </a:lnTo>
                <a:lnTo>
                  <a:pt x="207581" y="102628"/>
                </a:lnTo>
                <a:lnTo>
                  <a:pt x="209016" y="88963"/>
                </a:lnTo>
                <a:lnTo>
                  <a:pt x="207733" y="82181"/>
                </a:lnTo>
                <a:lnTo>
                  <a:pt x="201155" y="68694"/>
                </a:lnTo>
                <a:lnTo>
                  <a:pt x="197404" y="64211"/>
                </a:lnTo>
                <a:close/>
              </a:path>
              <a:path w="452754" h="405129">
                <a:moveTo>
                  <a:pt x="161010" y="48666"/>
                </a:moveTo>
                <a:lnTo>
                  <a:pt x="153514" y="49832"/>
                </a:lnTo>
                <a:lnTo>
                  <a:pt x="146243" y="52435"/>
                </a:lnTo>
                <a:lnTo>
                  <a:pt x="139197" y="56470"/>
                </a:lnTo>
                <a:lnTo>
                  <a:pt x="132372" y="61937"/>
                </a:lnTo>
                <a:lnTo>
                  <a:pt x="144729" y="75222"/>
                </a:lnTo>
                <a:lnTo>
                  <a:pt x="151041" y="69049"/>
                </a:lnTo>
                <a:lnTo>
                  <a:pt x="157353" y="65608"/>
                </a:lnTo>
                <a:lnTo>
                  <a:pt x="170002" y="64211"/>
                </a:lnTo>
                <a:lnTo>
                  <a:pt x="197404" y="64211"/>
                </a:lnTo>
                <a:lnTo>
                  <a:pt x="196342" y="62941"/>
                </a:lnTo>
                <a:lnTo>
                  <a:pt x="190004" y="58165"/>
                </a:lnTo>
                <a:lnTo>
                  <a:pt x="183027" y="53672"/>
                </a:lnTo>
                <a:lnTo>
                  <a:pt x="175869" y="50592"/>
                </a:lnTo>
                <a:lnTo>
                  <a:pt x="168530" y="48923"/>
                </a:lnTo>
                <a:lnTo>
                  <a:pt x="161010" y="48666"/>
                </a:lnTo>
                <a:close/>
              </a:path>
              <a:path w="452754" h="405129">
                <a:moveTo>
                  <a:pt x="141760" y="22555"/>
                </a:moveTo>
                <a:lnTo>
                  <a:pt x="117208" y="22555"/>
                </a:lnTo>
                <a:lnTo>
                  <a:pt x="134404" y="35509"/>
                </a:lnTo>
                <a:lnTo>
                  <a:pt x="143294" y="23710"/>
                </a:lnTo>
                <a:lnTo>
                  <a:pt x="141760" y="22555"/>
                </a:lnTo>
                <a:close/>
              </a:path>
              <a:path w="452754" h="405129">
                <a:moveTo>
                  <a:pt x="149694" y="237121"/>
                </a:moveTo>
                <a:lnTo>
                  <a:pt x="149059" y="246202"/>
                </a:lnTo>
                <a:lnTo>
                  <a:pt x="155168" y="247662"/>
                </a:lnTo>
                <a:lnTo>
                  <a:pt x="160667" y="247357"/>
                </a:lnTo>
                <a:lnTo>
                  <a:pt x="170421" y="243192"/>
                </a:lnTo>
                <a:lnTo>
                  <a:pt x="175107" y="239166"/>
                </a:lnTo>
                <a:lnTo>
                  <a:pt x="175940" y="238061"/>
                </a:lnTo>
                <a:lnTo>
                  <a:pt x="153708" y="238061"/>
                </a:lnTo>
                <a:lnTo>
                  <a:pt x="149694" y="237121"/>
                </a:lnTo>
                <a:close/>
              </a:path>
              <a:path w="452754" h="405129">
                <a:moveTo>
                  <a:pt x="175602" y="204711"/>
                </a:moveTo>
                <a:lnTo>
                  <a:pt x="163360" y="220954"/>
                </a:lnTo>
                <a:lnTo>
                  <a:pt x="171450" y="227050"/>
                </a:lnTo>
                <a:lnTo>
                  <a:pt x="167665" y="231736"/>
                </a:lnTo>
                <a:lnTo>
                  <a:pt x="164096" y="234822"/>
                </a:lnTo>
                <a:lnTo>
                  <a:pt x="157378" y="237794"/>
                </a:lnTo>
                <a:lnTo>
                  <a:pt x="153708" y="238061"/>
                </a:lnTo>
                <a:lnTo>
                  <a:pt x="175940" y="238061"/>
                </a:lnTo>
                <a:lnTo>
                  <a:pt x="191846" y="216954"/>
                </a:lnTo>
                <a:lnTo>
                  <a:pt x="175602" y="204711"/>
                </a:lnTo>
                <a:close/>
              </a:path>
              <a:path w="452754" h="405129">
                <a:moveTo>
                  <a:pt x="317931" y="369481"/>
                </a:moveTo>
                <a:lnTo>
                  <a:pt x="309029" y="381292"/>
                </a:lnTo>
                <a:lnTo>
                  <a:pt x="340487" y="404990"/>
                </a:lnTo>
                <a:lnTo>
                  <a:pt x="357485" y="382435"/>
                </a:lnTo>
                <a:lnTo>
                  <a:pt x="335127" y="382435"/>
                </a:lnTo>
                <a:lnTo>
                  <a:pt x="317931" y="369481"/>
                </a:lnTo>
                <a:close/>
              </a:path>
              <a:path w="452754" h="405129">
                <a:moveTo>
                  <a:pt x="420878" y="232879"/>
                </a:moveTo>
                <a:lnTo>
                  <a:pt x="411975" y="244678"/>
                </a:lnTo>
                <a:lnTo>
                  <a:pt x="429171" y="257632"/>
                </a:lnTo>
                <a:lnTo>
                  <a:pt x="335127" y="382435"/>
                </a:lnTo>
                <a:lnTo>
                  <a:pt x="357485" y="382435"/>
                </a:lnTo>
                <a:lnTo>
                  <a:pt x="452335" y="256578"/>
                </a:lnTo>
                <a:lnTo>
                  <a:pt x="420878" y="232879"/>
                </a:lnTo>
                <a:close/>
              </a:path>
              <a:path w="452754" h="405129">
                <a:moveTo>
                  <a:pt x="299834" y="233375"/>
                </a:moveTo>
                <a:lnTo>
                  <a:pt x="267286" y="258025"/>
                </a:lnTo>
                <a:lnTo>
                  <a:pt x="262989" y="274693"/>
                </a:lnTo>
                <a:lnTo>
                  <a:pt x="263525" y="283578"/>
                </a:lnTo>
                <a:lnTo>
                  <a:pt x="292246" y="320186"/>
                </a:lnTo>
                <a:lnTo>
                  <a:pt x="309933" y="325567"/>
                </a:lnTo>
                <a:lnTo>
                  <a:pt x="318960" y="325412"/>
                </a:lnTo>
                <a:lnTo>
                  <a:pt x="327621" y="323521"/>
                </a:lnTo>
                <a:lnTo>
                  <a:pt x="335410" y="320041"/>
                </a:lnTo>
                <a:lnTo>
                  <a:pt x="342327" y="314973"/>
                </a:lnTo>
                <a:lnTo>
                  <a:pt x="346631" y="310235"/>
                </a:lnTo>
                <a:lnTo>
                  <a:pt x="306679" y="310235"/>
                </a:lnTo>
                <a:lnTo>
                  <a:pt x="299389" y="308178"/>
                </a:lnTo>
                <a:lnTo>
                  <a:pt x="288201" y="299745"/>
                </a:lnTo>
                <a:lnTo>
                  <a:pt x="284886" y="295617"/>
                </a:lnTo>
                <a:lnTo>
                  <a:pt x="280428" y="285711"/>
                </a:lnTo>
                <a:lnTo>
                  <a:pt x="279781" y="280606"/>
                </a:lnTo>
                <a:lnTo>
                  <a:pt x="281660" y="270090"/>
                </a:lnTo>
                <a:lnTo>
                  <a:pt x="283654" y="265429"/>
                </a:lnTo>
                <a:lnTo>
                  <a:pt x="291744" y="254711"/>
                </a:lnTo>
                <a:lnTo>
                  <a:pt x="298119" y="250825"/>
                </a:lnTo>
                <a:lnTo>
                  <a:pt x="313639" y="248589"/>
                </a:lnTo>
                <a:lnTo>
                  <a:pt x="342859" y="248589"/>
                </a:lnTo>
                <a:lnTo>
                  <a:pt x="342239" y="248412"/>
                </a:lnTo>
                <a:lnTo>
                  <a:pt x="331101" y="240017"/>
                </a:lnTo>
                <a:lnTo>
                  <a:pt x="329513" y="237502"/>
                </a:lnTo>
                <a:lnTo>
                  <a:pt x="316382" y="237502"/>
                </a:lnTo>
                <a:lnTo>
                  <a:pt x="307911" y="234010"/>
                </a:lnTo>
                <a:lnTo>
                  <a:pt x="299834" y="233375"/>
                </a:lnTo>
                <a:close/>
              </a:path>
              <a:path w="452754" h="405129">
                <a:moveTo>
                  <a:pt x="342859" y="248589"/>
                </a:moveTo>
                <a:lnTo>
                  <a:pt x="313639" y="248589"/>
                </a:lnTo>
                <a:lnTo>
                  <a:pt x="320865" y="250570"/>
                </a:lnTo>
                <a:lnTo>
                  <a:pt x="334441" y="260794"/>
                </a:lnTo>
                <a:lnTo>
                  <a:pt x="338467" y="267347"/>
                </a:lnTo>
                <a:lnTo>
                  <a:pt x="340842" y="283222"/>
                </a:lnTo>
                <a:lnTo>
                  <a:pt x="338848" y="290614"/>
                </a:lnTo>
                <a:lnTo>
                  <a:pt x="328574" y="304253"/>
                </a:lnTo>
                <a:lnTo>
                  <a:pt x="322160" y="308152"/>
                </a:lnTo>
                <a:lnTo>
                  <a:pt x="306679" y="310235"/>
                </a:lnTo>
                <a:lnTo>
                  <a:pt x="346631" y="310235"/>
                </a:lnTo>
                <a:lnTo>
                  <a:pt x="348373" y="308317"/>
                </a:lnTo>
                <a:lnTo>
                  <a:pt x="353783" y="301129"/>
                </a:lnTo>
                <a:lnTo>
                  <a:pt x="356577" y="293547"/>
                </a:lnTo>
                <a:lnTo>
                  <a:pt x="356933" y="277583"/>
                </a:lnTo>
                <a:lnTo>
                  <a:pt x="354330" y="269735"/>
                </a:lnTo>
                <a:lnTo>
                  <a:pt x="348957" y="262039"/>
                </a:lnTo>
                <a:lnTo>
                  <a:pt x="370274" y="262039"/>
                </a:lnTo>
                <a:lnTo>
                  <a:pt x="374611" y="260654"/>
                </a:lnTo>
                <a:lnTo>
                  <a:pt x="379564" y="257022"/>
                </a:lnTo>
                <a:lnTo>
                  <a:pt x="383616" y="251637"/>
                </a:lnTo>
                <a:lnTo>
                  <a:pt x="384577" y="250075"/>
                </a:lnTo>
                <a:lnTo>
                  <a:pt x="348043" y="250075"/>
                </a:lnTo>
                <a:lnTo>
                  <a:pt x="342859" y="248589"/>
                </a:lnTo>
                <a:close/>
              </a:path>
              <a:path w="452754" h="405129">
                <a:moveTo>
                  <a:pt x="370274" y="262039"/>
                </a:moveTo>
                <a:lnTo>
                  <a:pt x="348957" y="262039"/>
                </a:lnTo>
                <a:lnTo>
                  <a:pt x="356336" y="264210"/>
                </a:lnTo>
                <a:lnTo>
                  <a:pt x="362953" y="264375"/>
                </a:lnTo>
                <a:lnTo>
                  <a:pt x="370274" y="262039"/>
                </a:lnTo>
                <a:close/>
              </a:path>
              <a:path w="452754" h="405129">
                <a:moveTo>
                  <a:pt x="379621" y="201942"/>
                </a:moveTo>
                <a:lnTo>
                  <a:pt x="352780" y="201942"/>
                </a:lnTo>
                <a:lnTo>
                  <a:pt x="358609" y="203606"/>
                </a:lnTo>
                <a:lnTo>
                  <a:pt x="369443" y="211759"/>
                </a:lnTo>
                <a:lnTo>
                  <a:pt x="372605" y="216941"/>
                </a:lnTo>
                <a:lnTo>
                  <a:pt x="374472" y="229527"/>
                </a:lnTo>
                <a:lnTo>
                  <a:pt x="372960" y="235280"/>
                </a:lnTo>
                <a:lnTo>
                  <a:pt x="365239" y="245529"/>
                </a:lnTo>
                <a:lnTo>
                  <a:pt x="360286" y="248450"/>
                </a:lnTo>
                <a:lnTo>
                  <a:pt x="348043" y="250075"/>
                </a:lnTo>
                <a:lnTo>
                  <a:pt x="384577" y="250075"/>
                </a:lnTo>
                <a:lnTo>
                  <a:pt x="387635" y="245106"/>
                </a:lnTo>
                <a:lnTo>
                  <a:pt x="390132" y="238178"/>
                </a:lnTo>
                <a:lnTo>
                  <a:pt x="391105" y="230873"/>
                </a:lnTo>
                <a:lnTo>
                  <a:pt x="390563" y="223138"/>
                </a:lnTo>
                <a:lnTo>
                  <a:pt x="388469" y="215502"/>
                </a:lnTo>
                <a:lnTo>
                  <a:pt x="384800" y="208408"/>
                </a:lnTo>
                <a:lnTo>
                  <a:pt x="379621" y="201942"/>
                </a:lnTo>
                <a:close/>
              </a:path>
              <a:path w="452754" h="405129">
                <a:moveTo>
                  <a:pt x="349765" y="186158"/>
                </a:moveTo>
                <a:lnTo>
                  <a:pt x="312585" y="206273"/>
                </a:lnTo>
                <a:lnTo>
                  <a:pt x="310045" y="224485"/>
                </a:lnTo>
                <a:lnTo>
                  <a:pt x="312102" y="230873"/>
                </a:lnTo>
                <a:lnTo>
                  <a:pt x="316382" y="237502"/>
                </a:lnTo>
                <a:lnTo>
                  <a:pt x="329513" y="237502"/>
                </a:lnTo>
                <a:lnTo>
                  <a:pt x="327812" y="234810"/>
                </a:lnTo>
                <a:lnTo>
                  <a:pt x="325983" y="222503"/>
                </a:lnTo>
                <a:lnTo>
                  <a:pt x="327609" y="216674"/>
                </a:lnTo>
                <a:lnTo>
                  <a:pt x="335407" y="206324"/>
                </a:lnTo>
                <a:lnTo>
                  <a:pt x="340347" y="203504"/>
                </a:lnTo>
                <a:lnTo>
                  <a:pt x="352780" y="201942"/>
                </a:lnTo>
                <a:lnTo>
                  <a:pt x="379621" y="201942"/>
                </a:lnTo>
                <a:lnTo>
                  <a:pt x="372732" y="195859"/>
                </a:lnTo>
                <a:lnTo>
                  <a:pt x="365138" y="190977"/>
                </a:lnTo>
                <a:lnTo>
                  <a:pt x="357482" y="187744"/>
                </a:lnTo>
                <a:lnTo>
                  <a:pt x="349765" y="18615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177719" y="4090352"/>
            <a:ext cx="460375" cy="383540"/>
          </a:xfrm>
          <a:custGeom>
            <a:avLst/>
            <a:gdLst/>
            <a:ahLst/>
            <a:cxnLst/>
            <a:rect l="l" t="t" r="r" b="b"/>
            <a:pathLst>
              <a:path w="460375" h="383539">
                <a:moveTo>
                  <a:pt x="33401" y="205054"/>
                </a:moveTo>
                <a:lnTo>
                  <a:pt x="0" y="225920"/>
                </a:lnTo>
                <a:lnTo>
                  <a:pt x="98475" y="383514"/>
                </a:lnTo>
                <a:lnTo>
                  <a:pt x="131889" y="362648"/>
                </a:lnTo>
                <a:lnTo>
                  <a:pt x="131182" y="361518"/>
                </a:lnTo>
                <a:lnTo>
                  <a:pt x="105791" y="361518"/>
                </a:lnTo>
                <a:lnTo>
                  <a:pt x="22974" y="228993"/>
                </a:lnTo>
                <a:lnTo>
                  <a:pt x="41236" y="217589"/>
                </a:lnTo>
                <a:lnTo>
                  <a:pt x="33401" y="205054"/>
                </a:lnTo>
                <a:close/>
              </a:path>
              <a:path w="460375" h="383539">
                <a:moveTo>
                  <a:pt x="124053" y="350113"/>
                </a:moveTo>
                <a:lnTo>
                  <a:pt x="105791" y="361518"/>
                </a:lnTo>
                <a:lnTo>
                  <a:pt x="131182" y="361518"/>
                </a:lnTo>
                <a:lnTo>
                  <a:pt x="124053" y="350113"/>
                </a:lnTo>
                <a:close/>
              </a:path>
              <a:path w="460375" h="383539">
                <a:moveTo>
                  <a:pt x="110401" y="165493"/>
                </a:moveTo>
                <a:lnTo>
                  <a:pt x="72642" y="182341"/>
                </a:lnTo>
                <a:lnTo>
                  <a:pt x="63700" y="207659"/>
                </a:lnTo>
                <a:lnTo>
                  <a:pt x="64078" y="215106"/>
                </a:lnTo>
                <a:lnTo>
                  <a:pt x="82981" y="260997"/>
                </a:lnTo>
                <a:lnTo>
                  <a:pt x="115621" y="297945"/>
                </a:lnTo>
                <a:lnTo>
                  <a:pt x="135595" y="305636"/>
                </a:lnTo>
                <a:lnTo>
                  <a:pt x="144618" y="305557"/>
                </a:lnTo>
                <a:lnTo>
                  <a:pt x="153597" y="303279"/>
                </a:lnTo>
                <a:lnTo>
                  <a:pt x="162534" y="298805"/>
                </a:lnTo>
                <a:lnTo>
                  <a:pt x="168732" y="294295"/>
                </a:lnTo>
                <a:lnTo>
                  <a:pt x="172029" y="290995"/>
                </a:lnTo>
                <a:lnTo>
                  <a:pt x="139852" y="290995"/>
                </a:lnTo>
                <a:lnTo>
                  <a:pt x="130924" y="287248"/>
                </a:lnTo>
                <a:lnTo>
                  <a:pt x="98552" y="251269"/>
                </a:lnTo>
                <a:lnTo>
                  <a:pt x="81198" y="213696"/>
                </a:lnTo>
                <a:lnTo>
                  <a:pt x="80352" y="204724"/>
                </a:lnTo>
                <a:lnTo>
                  <a:pt x="80834" y="196219"/>
                </a:lnTo>
                <a:lnTo>
                  <a:pt x="84531" y="189826"/>
                </a:lnTo>
                <a:lnTo>
                  <a:pt x="91490" y="185483"/>
                </a:lnTo>
                <a:lnTo>
                  <a:pt x="96967" y="182930"/>
                </a:lnTo>
                <a:lnTo>
                  <a:pt x="102787" y="181903"/>
                </a:lnTo>
                <a:lnTo>
                  <a:pt x="140954" y="181903"/>
                </a:lnTo>
                <a:lnTo>
                  <a:pt x="136080" y="177253"/>
                </a:lnTo>
                <a:lnTo>
                  <a:pt x="129705" y="172745"/>
                </a:lnTo>
                <a:lnTo>
                  <a:pt x="116928" y="166763"/>
                </a:lnTo>
                <a:lnTo>
                  <a:pt x="110401" y="165493"/>
                </a:lnTo>
                <a:close/>
              </a:path>
              <a:path w="460375" h="383539">
                <a:moveTo>
                  <a:pt x="140954" y="181903"/>
                </a:moveTo>
                <a:lnTo>
                  <a:pt x="102787" y="181903"/>
                </a:lnTo>
                <a:lnTo>
                  <a:pt x="108950" y="182402"/>
                </a:lnTo>
                <a:lnTo>
                  <a:pt x="115455" y="184429"/>
                </a:lnTo>
                <a:lnTo>
                  <a:pt x="147866" y="220459"/>
                </a:lnTo>
                <a:lnTo>
                  <a:pt x="165155" y="257037"/>
                </a:lnTo>
                <a:lnTo>
                  <a:pt x="165989" y="265290"/>
                </a:lnTo>
                <a:lnTo>
                  <a:pt x="165455" y="274980"/>
                </a:lnTo>
                <a:lnTo>
                  <a:pt x="161709" y="282003"/>
                </a:lnTo>
                <a:lnTo>
                  <a:pt x="147802" y="290690"/>
                </a:lnTo>
                <a:lnTo>
                  <a:pt x="139852" y="290995"/>
                </a:lnTo>
                <a:lnTo>
                  <a:pt x="172029" y="290995"/>
                </a:lnTo>
                <a:lnTo>
                  <a:pt x="182691" y="263859"/>
                </a:lnTo>
                <a:lnTo>
                  <a:pt x="182289" y="256417"/>
                </a:lnTo>
                <a:lnTo>
                  <a:pt x="163423" y="210731"/>
                </a:lnTo>
                <a:lnTo>
                  <a:pt x="142430" y="183311"/>
                </a:lnTo>
                <a:lnTo>
                  <a:pt x="140954" y="181903"/>
                </a:lnTo>
                <a:close/>
              </a:path>
              <a:path w="460375" h="383539">
                <a:moveTo>
                  <a:pt x="245381" y="251637"/>
                </a:moveTo>
                <a:lnTo>
                  <a:pt x="233337" y="251637"/>
                </a:lnTo>
                <a:lnTo>
                  <a:pt x="236347" y="256844"/>
                </a:lnTo>
                <a:lnTo>
                  <a:pt x="237959" y="261289"/>
                </a:lnTo>
                <a:lnTo>
                  <a:pt x="238328" y="268617"/>
                </a:lnTo>
                <a:lnTo>
                  <a:pt x="237261" y="272148"/>
                </a:lnTo>
                <a:lnTo>
                  <a:pt x="234937" y="275551"/>
                </a:lnTo>
                <a:lnTo>
                  <a:pt x="243192" y="279400"/>
                </a:lnTo>
                <a:lnTo>
                  <a:pt x="246748" y="274218"/>
                </a:lnTo>
                <a:lnTo>
                  <a:pt x="248424" y="268986"/>
                </a:lnTo>
                <a:lnTo>
                  <a:pt x="248031" y="258381"/>
                </a:lnTo>
                <a:lnTo>
                  <a:pt x="245960" y="252564"/>
                </a:lnTo>
                <a:lnTo>
                  <a:pt x="245381" y="251637"/>
                </a:lnTo>
                <a:close/>
              </a:path>
              <a:path w="460375" h="383539">
                <a:moveTo>
                  <a:pt x="231216" y="228968"/>
                </a:moveTo>
                <a:lnTo>
                  <a:pt x="213969" y="239750"/>
                </a:lnTo>
                <a:lnTo>
                  <a:pt x="224751" y="256997"/>
                </a:lnTo>
                <a:lnTo>
                  <a:pt x="233337" y="251637"/>
                </a:lnTo>
                <a:lnTo>
                  <a:pt x="245381" y="251637"/>
                </a:lnTo>
                <a:lnTo>
                  <a:pt x="231216" y="228968"/>
                </a:lnTo>
                <a:close/>
              </a:path>
              <a:path w="460375" h="383539">
                <a:moveTo>
                  <a:pt x="307136" y="157429"/>
                </a:moveTo>
                <a:lnTo>
                  <a:pt x="293255" y="168910"/>
                </a:lnTo>
                <a:lnTo>
                  <a:pt x="299178" y="175420"/>
                </a:lnTo>
                <a:lnTo>
                  <a:pt x="305803" y="180493"/>
                </a:lnTo>
                <a:lnTo>
                  <a:pt x="313133" y="184131"/>
                </a:lnTo>
                <a:lnTo>
                  <a:pt x="321170" y="186334"/>
                </a:lnTo>
                <a:lnTo>
                  <a:pt x="329520" y="187006"/>
                </a:lnTo>
                <a:lnTo>
                  <a:pt x="337807" y="186034"/>
                </a:lnTo>
                <a:lnTo>
                  <a:pt x="346026" y="183421"/>
                </a:lnTo>
                <a:lnTo>
                  <a:pt x="354177" y="179171"/>
                </a:lnTo>
                <a:lnTo>
                  <a:pt x="362352" y="173084"/>
                </a:lnTo>
                <a:lnTo>
                  <a:pt x="363720" y="171615"/>
                </a:lnTo>
                <a:lnTo>
                  <a:pt x="334149" y="171615"/>
                </a:lnTo>
                <a:lnTo>
                  <a:pt x="321068" y="169265"/>
                </a:lnTo>
                <a:lnTo>
                  <a:pt x="314236" y="164934"/>
                </a:lnTo>
                <a:lnTo>
                  <a:pt x="307136" y="157429"/>
                </a:lnTo>
                <a:close/>
              </a:path>
              <a:path w="460375" h="383539">
                <a:moveTo>
                  <a:pt x="375301" y="21996"/>
                </a:moveTo>
                <a:lnTo>
                  <a:pt x="354253" y="21996"/>
                </a:lnTo>
                <a:lnTo>
                  <a:pt x="437057" y="154520"/>
                </a:lnTo>
                <a:lnTo>
                  <a:pt x="418795" y="165925"/>
                </a:lnTo>
                <a:lnTo>
                  <a:pt x="426631" y="178473"/>
                </a:lnTo>
                <a:lnTo>
                  <a:pt x="460032" y="157594"/>
                </a:lnTo>
                <a:lnTo>
                  <a:pt x="375301" y="21996"/>
                </a:lnTo>
                <a:close/>
              </a:path>
              <a:path w="460375" h="383539">
                <a:moveTo>
                  <a:pt x="368962" y="110324"/>
                </a:moveTo>
                <a:lnTo>
                  <a:pt x="330822" y="110324"/>
                </a:lnTo>
                <a:lnTo>
                  <a:pt x="345554" y="113677"/>
                </a:lnTo>
                <a:lnTo>
                  <a:pt x="351409" y="117995"/>
                </a:lnTo>
                <a:lnTo>
                  <a:pt x="360311" y="132245"/>
                </a:lnTo>
                <a:lnTo>
                  <a:pt x="361683" y="139890"/>
                </a:lnTo>
                <a:lnTo>
                  <a:pt x="358025" y="155892"/>
                </a:lnTo>
                <a:lnTo>
                  <a:pt x="353555" y="162128"/>
                </a:lnTo>
                <a:lnTo>
                  <a:pt x="340423" y="170332"/>
                </a:lnTo>
                <a:lnTo>
                  <a:pt x="334149" y="171615"/>
                </a:lnTo>
                <a:lnTo>
                  <a:pt x="363720" y="171615"/>
                </a:lnTo>
                <a:lnTo>
                  <a:pt x="368873" y="166081"/>
                </a:lnTo>
                <a:lnTo>
                  <a:pt x="373738" y="158158"/>
                </a:lnTo>
                <a:lnTo>
                  <a:pt x="376948" y="149313"/>
                </a:lnTo>
                <a:lnTo>
                  <a:pt x="378401" y="140169"/>
                </a:lnTo>
                <a:lnTo>
                  <a:pt x="377996" y="131330"/>
                </a:lnTo>
                <a:lnTo>
                  <a:pt x="375734" y="122796"/>
                </a:lnTo>
                <a:lnTo>
                  <a:pt x="371614" y="114566"/>
                </a:lnTo>
                <a:lnTo>
                  <a:pt x="368962" y="110324"/>
                </a:lnTo>
                <a:close/>
              </a:path>
              <a:path w="460375" h="383539">
                <a:moveTo>
                  <a:pt x="329596" y="60807"/>
                </a:moveTo>
                <a:lnTo>
                  <a:pt x="294881" y="60807"/>
                </a:lnTo>
                <a:lnTo>
                  <a:pt x="306959" y="63398"/>
                </a:lnTo>
                <a:lnTo>
                  <a:pt x="311708" y="66827"/>
                </a:lnTo>
                <a:lnTo>
                  <a:pt x="319557" y="79387"/>
                </a:lnTo>
                <a:lnTo>
                  <a:pt x="320070" y="84577"/>
                </a:lnTo>
                <a:lnTo>
                  <a:pt x="320136" y="86398"/>
                </a:lnTo>
                <a:lnTo>
                  <a:pt x="314109" y="99377"/>
                </a:lnTo>
                <a:lnTo>
                  <a:pt x="309359" y="104686"/>
                </a:lnTo>
                <a:lnTo>
                  <a:pt x="302285" y="109105"/>
                </a:lnTo>
                <a:lnTo>
                  <a:pt x="301434" y="109550"/>
                </a:lnTo>
                <a:lnTo>
                  <a:pt x="300355" y="110070"/>
                </a:lnTo>
                <a:lnTo>
                  <a:pt x="306984" y="124421"/>
                </a:lnTo>
                <a:lnTo>
                  <a:pt x="310553" y="120637"/>
                </a:lnTo>
                <a:lnTo>
                  <a:pt x="313753" y="117843"/>
                </a:lnTo>
                <a:lnTo>
                  <a:pt x="323634" y="111683"/>
                </a:lnTo>
                <a:lnTo>
                  <a:pt x="330822" y="110324"/>
                </a:lnTo>
                <a:lnTo>
                  <a:pt x="368962" y="110324"/>
                </a:lnTo>
                <a:lnTo>
                  <a:pt x="366636" y="106603"/>
                </a:lnTo>
                <a:lnTo>
                  <a:pt x="360476" y="101231"/>
                </a:lnTo>
                <a:lnTo>
                  <a:pt x="353510" y="98602"/>
                </a:lnTo>
                <a:lnTo>
                  <a:pt x="329577" y="98602"/>
                </a:lnTo>
                <a:lnTo>
                  <a:pt x="333578" y="92519"/>
                </a:lnTo>
                <a:lnTo>
                  <a:pt x="335554" y="86639"/>
                </a:lnTo>
                <a:lnTo>
                  <a:pt x="335673" y="84577"/>
                </a:lnTo>
                <a:lnTo>
                  <a:pt x="335889" y="74066"/>
                </a:lnTo>
                <a:lnTo>
                  <a:pt x="334289" y="68326"/>
                </a:lnTo>
                <a:lnTo>
                  <a:pt x="329596" y="60807"/>
                </a:lnTo>
                <a:close/>
              </a:path>
              <a:path w="460375" h="383539">
                <a:moveTo>
                  <a:pt x="303606" y="45554"/>
                </a:moveTo>
                <a:lnTo>
                  <a:pt x="262696" y="63981"/>
                </a:lnTo>
                <a:lnTo>
                  <a:pt x="253837" y="92519"/>
                </a:lnTo>
                <a:lnTo>
                  <a:pt x="255046" y="100321"/>
                </a:lnTo>
                <a:lnTo>
                  <a:pt x="257708" y="108648"/>
                </a:lnTo>
                <a:lnTo>
                  <a:pt x="274535" y="101879"/>
                </a:lnTo>
                <a:lnTo>
                  <a:pt x="271030" y="93776"/>
                </a:lnTo>
                <a:lnTo>
                  <a:pt x="270078" y="86639"/>
                </a:lnTo>
                <a:lnTo>
                  <a:pt x="273304" y="74333"/>
                </a:lnTo>
                <a:lnTo>
                  <a:pt x="277063" y="69405"/>
                </a:lnTo>
                <a:lnTo>
                  <a:pt x="288899" y="62014"/>
                </a:lnTo>
                <a:lnTo>
                  <a:pt x="294881" y="60807"/>
                </a:lnTo>
                <a:lnTo>
                  <a:pt x="329596" y="60807"/>
                </a:lnTo>
                <a:lnTo>
                  <a:pt x="327456" y="57378"/>
                </a:lnTo>
                <a:lnTo>
                  <a:pt x="322643" y="53022"/>
                </a:lnTo>
                <a:lnTo>
                  <a:pt x="310400" y="46786"/>
                </a:lnTo>
                <a:lnTo>
                  <a:pt x="303606" y="45554"/>
                </a:lnTo>
                <a:close/>
              </a:path>
              <a:path w="460375" h="383539">
                <a:moveTo>
                  <a:pt x="345770" y="95681"/>
                </a:moveTo>
                <a:lnTo>
                  <a:pt x="337921" y="95732"/>
                </a:lnTo>
                <a:lnTo>
                  <a:pt x="329577" y="98602"/>
                </a:lnTo>
                <a:lnTo>
                  <a:pt x="353510" y="98602"/>
                </a:lnTo>
                <a:lnTo>
                  <a:pt x="345770" y="95681"/>
                </a:lnTo>
                <a:close/>
              </a:path>
              <a:path w="460375" h="383539">
                <a:moveTo>
                  <a:pt x="361556" y="0"/>
                </a:moveTo>
                <a:lnTo>
                  <a:pt x="328155" y="20866"/>
                </a:lnTo>
                <a:lnTo>
                  <a:pt x="335991" y="33401"/>
                </a:lnTo>
                <a:lnTo>
                  <a:pt x="354253" y="21996"/>
                </a:lnTo>
                <a:lnTo>
                  <a:pt x="375301" y="21996"/>
                </a:lnTo>
                <a:lnTo>
                  <a:pt x="361556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05583" y="4294987"/>
            <a:ext cx="460375" cy="383540"/>
          </a:xfrm>
          <a:custGeom>
            <a:avLst/>
            <a:gdLst/>
            <a:ahLst/>
            <a:cxnLst/>
            <a:rect l="l" t="t" r="r" b="b"/>
            <a:pathLst>
              <a:path w="460375" h="383539">
                <a:moveTo>
                  <a:pt x="33413" y="205054"/>
                </a:moveTo>
                <a:lnTo>
                  <a:pt x="0" y="225920"/>
                </a:lnTo>
                <a:lnTo>
                  <a:pt x="98488" y="383514"/>
                </a:lnTo>
                <a:lnTo>
                  <a:pt x="131889" y="362648"/>
                </a:lnTo>
                <a:lnTo>
                  <a:pt x="131182" y="361518"/>
                </a:lnTo>
                <a:lnTo>
                  <a:pt x="105791" y="361518"/>
                </a:lnTo>
                <a:lnTo>
                  <a:pt x="22987" y="228993"/>
                </a:lnTo>
                <a:lnTo>
                  <a:pt x="41249" y="217589"/>
                </a:lnTo>
                <a:lnTo>
                  <a:pt x="33413" y="205054"/>
                </a:lnTo>
                <a:close/>
              </a:path>
              <a:path w="460375" h="383539">
                <a:moveTo>
                  <a:pt x="124053" y="350113"/>
                </a:moveTo>
                <a:lnTo>
                  <a:pt x="105791" y="361518"/>
                </a:lnTo>
                <a:lnTo>
                  <a:pt x="131182" y="361518"/>
                </a:lnTo>
                <a:lnTo>
                  <a:pt x="124053" y="350113"/>
                </a:lnTo>
                <a:close/>
              </a:path>
              <a:path w="460375" h="383539">
                <a:moveTo>
                  <a:pt x="110401" y="165493"/>
                </a:moveTo>
                <a:lnTo>
                  <a:pt x="72647" y="182341"/>
                </a:lnTo>
                <a:lnTo>
                  <a:pt x="63706" y="207659"/>
                </a:lnTo>
                <a:lnTo>
                  <a:pt x="64089" y="215106"/>
                </a:lnTo>
                <a:lnTo>
                  <a:pt x="82994" y="260997"/>
                </a:lnTo>
                <a:lnTo>
                  <a:pt x="115628" y="297945"/>
                </a:lnTo>
                <a:lnTo>
                  <a:pt x="135595" y="305636"/>
                </a:lnTo>
                <a:lnTo>
                  <a:pt x="144619" y="305557"/>
                </a:lnTo>
                <a:lnTo>
                  <a:pt x="153603" y="303279"/>
                </a:lnTo>
                <a:lnTo>
                  <a:pt x="162547" y="298805"/>
                </a:lnTo>
                <a:lnTo>
                  <a:pt x="168743" y="294295"/>
                </a:lnTo>
                <a:lnTo>
                  <a:pt x="172037" y="290995"/>
                </a:lnTo>
                <a:lnTo>
                  <a:pt x="139865" y="290995"/>
                </a:lnTo>
                <a:lnTo>
                  <a:pt x="130937" y="287248"/>
                </a:lnTo>
                <a:lnTo>
                  <a:pt x="98564" y="251269"/>
                </a:lnTo>
                <a:lnTo>
                  <a:pt x="81203" y="213696"/>
                </a:lnTo>
                <a:lnTo>
                  <a:pt x="80352" y="204724"/>
                </a:lnTo>
                <a:lnTo>
                  <a:pt x="80847" y="196219"/>
                </a:lnTo>
                <a:lnTo>
                  <a:pt x="84543" y="189826"/>
                </a:lnTo>
                <a:lnTo>
                  <a:pt x="91503" y="185483"/>
                </a:lnTo>
                <a:lnTo>
                  <a:pt x="96973" y="182930"/>
                </a:lnTo>
                <a:lnTo>
                  <a:pt x="102790" y="181903"/>
                </a:lnTo>
                <a:lnTo>
                  <a:pt x="140964" y="181903"/>
                </a:lnTo>
                <a:lnTo>
                  <a:pt x="136080" y="177253"/>
                </a:lnTo>
                <a:lnTo>
                  <a:pt x="129705" y="172732"/>
                </a:lnTo>
                <a:lnTo>
                  <a:pt x="116928" y="166763"/>
                </a:lnTo>
                <a:lnTo>
                  <a:pt x="110401" y="165493"/>
                </a:lnTo>
                <a:close/>
              </a:path>
              <a:path w="460375" h="383539">
                <a:moveTo>
                  <a:pt x="140964" y="181903"/>
                </a:moveTo>
                <a:lnTo>
                  <a:pt x="102790" y="181903"/>
                </a:lnTo>
                <a:lnTo>
                  <a:pt x="108955" y="182402"/>
                </a:lnTo>
                <a:lnTo>
                  <a:pt x="115468" y="184429"/>
                </a:lnTo>
                <a:lnTo>
                  <a:pt x="147866" y="220459"/>
                </a:lnTo>
                <a:lnTo>
                  <a:pt x="165157" y="257037"/>
                </a:lnTo>
                <a:lnTo>
                  <a:pt x="165988" y="265290"/>
                </a:lnTo>
                <a:lnTo>
                  <a:pt x="165455" y="274980"/>
                </a:lnTo>
                <a:lnTo>
                  <a:pt x="161721" y="282003"/>
                </a:lnTo>
                <a:lnTo>
                  <a:pt x="147802" y="290690"/>
                </a:lnTo>
                <a:lnTo>
                  <a:pt x="139865" y="290995"/>
                </a:lnTo>
                <a:lnTo>
                  <a:pt x="172037" y="290995"/>
                </a:lnTo>
                <a:lnTo>
                  <a:pt x="182692" y="263859"/>
                </a:lnTo>
                <a:lnTo>
                  <a:pt x="182295" y="256417"/>
                </a:lnTo>
                <a:lnTo>
                  <a:pt x="163436" y="210731"/>
                </a:lnTo>
                <a:lnTo>
                  <a:pt x="142443" y="183311"/>
                </a:lnTo>
                <a:lnTo>
                  <a:pt x="140964" y="181903"/>
                </a:lnTo>
                <a:close/>
              </a:path>
              <a:path w="460375" h="383539">
                <a:moveTo>
                  <a:pt x="245382" y="251637"/>
                </a:moveTo>
                <a:lnTo>
                  <a:pt x="233337" y="251637"/>
                </a:lnTo>
                <a:lnTo>
                  <a:pt x="236359" y="256844"/>
                </a:lnTo>
                <a:lnTo>
                  <a:pt x="237959" y="261289"/>
                </a:lnTo>
                <a:lnTo>
                  <a:pt x="238328" y="268617"/>
                </a:lnTo>
                <a:lnTo>
                  <a:pt x="237261" y="272148"/>
                </a:lnTo>
                <a:lnTo>
                  <a:pt x="234950" y="275551"/>
                </a:lnTo>
                <a:lnTo>
                  <a:pt x="243205" y="279400"/>
                </a:lnTo>
                <a:lnTo>
                  <a:pt x="246748" y="274218"/>
                </a:lnTo>
                <a:lnTo>
                  <a:pt x="248424" y="268986"/>
                </a:lnTo>
                <a:lnTo>
                  <a:pt x="248043" y="258381"/>
                </a:lnTo>
                <a:lnTo>
                  <a:pt x="245960" y="252564"/>
                </a:lnTo>
                <a:lnTo>
                  <a:pt x="245382" y="251637"/>
                </a:lnTo>
                <a:close/>
              </a:path>
              <a:path w="460375" h="383539">
                <a:moveTo>
                  <a:pt x="231228" y="228968"/>
                </a:moveTo>
                <a:lnTo>
                  <a:pt x="213982" y="239750"/>
                </a:lnTo>
                <a:lnTo>
                  <a:pt x="224751" y="256997"/>
                </a:lnTo>
                <a:lnTo>
                  <a:pt x="233337" y="251637"/>
                </a:lnTo>
                <a:lnTo>
                  <a:pt x="245382" y="251637"/>
                </a:lnTo>
                <a:lnTo>
                  <a:pt x="231228" y="228968"/>
                </a:lnTo>
                <a:close/>
              </a:path>
              <a:path w="460375" h="383539">
                <a:moveTo>
                  <a:pt x="307149" y="157429"/>
                </a:moveTo>
                <a:lnTo>
                  <a:pt x="293255" y="168910"/>
                </a:lnTo>
                <a:lnTo>
                  <a:pt x="299180" y="175420"/>
                </a:lnTo>
                <a:lnTo>
                  <a:pt x="305808" y="180493"/>
                </a:lnTo>
                <a:lnTo>
                  <a:pt x="313138" y="184131"/>
                </a:lnTo>
                <a:lnTo>
                  <a:pt x="321170" y="186334"/>
                </a:lnTo>
                <a:lnTo>
                  <a:pt x="329526" y="187000"/>
                </a:lnTo>
                <a:lnTo>
                  <a:pt x="337813" y="186028"/>
                </a:lnTo>
                <a:lnTo>
                  <a:pt x="346034" y="183414"/>
                </a:lnTo>
                <a:lnTo>
                  <a:pt x="354190" y="179158"/>
                </a:lnTo>
                <a:lnTo>
                  <a:pt x="362362" y="173077"/>
                </a:lnTo>
                <a:lnTo>
                  <a:pt x="363723" y="171615"/>
                </a:lnTo>
                <a:lnTo>
                  <a:pt x="334162" y="171615"/>
                </a:lnTo>
                <a:lnTo>
                  <a:pt x="321068" y="169265"/>
                </a:lnTo>
                <a:lnTo>
                  <a:pt x="314248" y="164922"/>
                </a:lnTo>
                <a:lnTo>
                  <a:pt x="307149" y="157429"/>
                </a:lnTo>
                <a:close/>
              </a:path>
              <a:path w="460375" h="383539">
                <a:moveTo>
                  <a:pt x="375313" y="21996"/>
                </a:moveTo>
                <a:lnTo>
                  <a:pt x="354253" y="21996"/>
                </a:lnTo>
                <a:lnTo>
                  <a:pt x="437057" y="154520"/>
                </a:lnTo>
                <a:lnTo>
                  <a:pt x="418807" y="165925"/>
                </a:lnTo>
                <a:lnTo>
                  <a:pt x="426643" y="178460"/>
                </a:lnTo>
                <a:lnTo>
                  <a:pt x="460044" y="157594"/>
                </a:lnTo>
                <a:lnTo>
                  <a:pt x="375313" y="21996"/>
                </a:lnTo>
                <a:close/>
              </a:path>
              <a:path w="460375" h="383539">
                <a:moveTo>
                  <a:pt x="368962" y="110324"/>
                </a:moveTo>
                <a:lnTo>
                  <a:pt x="330822" y="110324"/>
                </a:lnTo>
                <a:lnTo>
                  <a:pt x="345554" y="113677"/>
                </a:lnTo>
                <a:lnTo>
                  <a:pt x="351408" y="117995"/>
                </a:lnTo>
                <a:lnTo>
                  <a:pt x="360311" y="132245"/>
                </a:lnTo>
                <a:lnTo>
                  <a:pt x="361683" y="139890"/>
                </a:lnTo>
                <a:lnTo>
                  <a:pt x="358038" y="155892"/>
                </a:lnTo>
                <a:lnTo>
                  <a:pt x="353555" y="162128"/>
                </a:lnTo>
                <a:lnTo>
                  <a:pt x="340436" y="170319"/>
                </a:lnTo>
                <a:lnTo>
                  <a:pt x="334162" y="171615"/>
                </a:lnTo>
                <a:lnTo>
                  <a:pt x="363723" y="171615"/>
                </a:lnTo>
                <a:lnTo>
                  <a:pt x="368879" y="166074"/>
                </a:lnTo>
                <a:lnTo>
                  <a:pt x="373740" y="158152"/>
                </a:lnTo>
                <a:lnTo>
                  <a:pt x="376948" y="149313"/>
                </a:lnTo>
                <a:lnTo>
                  <a:pt x="378401" y="140169"/>
                </a:lnTo>
                <a:lnTo>
                  <a:pt x="377996" y="131330"/>
                </a:lnTo>
                <a:lnTo>
                  <a:pt x="375734" y="122796"/>
                </a:lnTo>
                <a:lnTo>
                  <a:pt x="371614" y="114566"/>
                </a:lnTo>
                <a:lnTo>
                  <a:pt x="368962" y="110324"/>
                </a:lnTo>
                <a:close/>
              </a:path>
              <a:path w="460375" h="383539">
                <a:moveTo>
                  <a:pt x="329599" y="60807"/>
                </a:moveTo>
                <a:lnTo>
                  <a:pt x="294894" y="60807"/>
                </a:lnTo>
                <a:lnTo>
                  <a:pt x="306958" y="63398"/>
                </a:lnTo>
                <a:lnTo>
                  <a:pt x="311721" y="66827"/>
                </a:lnTo>
                <a:lnTo>
                  <a:pt x="319570" y="79387"/>
                </a:lnTo>
                <a:lnTo>
                  <a:pt x="320073" y="84575"/>
                </a:lnTo>
                <a:lnTo>
                  <a:pt x="320142" y="86385"/>
                </a:lnTo>
                <a:lnTo>
                  <a:pt x="314121" y="99377"/>
                </a:lnTo>
                <a:lnTo>
                  <a:pt x="309359" y="104686"/>
                </a:lnTo>
                <a:lnTo>
                  <a:pt x="302298" y="109105"/>
                </a:lnTo>
                <a:lnTo>
                  <a:pt x="301447" y="109550"/>
                </a:lnTo>
                <a:lnTo>
                  <a:pt x="300367" y="110070"/>
                </a:lnTo>
                <a:lnTo>
                  <a:pt x="306984" y="124421"/>
                </a:lnTo>
                <a:lnTo>
                  <a:pt x="310553" y="120637"/>
                </a:lnTo>
                <a:lnTo>
                  <a:pt x="313766" y="117843"/>
                </a:lnTo>
                <a:lnTo>
                  <a:pt x="323634" y="111671"/>
                </a:lnTo>
                <a:lnTo>
                  <a:pt x="330822" y="110324"/>
                </a:lnTo>
                <a:lnTo>
                  <a:pt x="368962" y="110324"/>
                </a:lnTo>
                <a:lnTo>
                  <a:pt x="366636" y="106603"/>
                </a:lnTo>
                <a:lnTo>
                  <a:pt x="360476" y="101231"/>
                </a:lnTo>
                <a:lnTo>
                  <a:pt x="353510" y="98602"/>
                </a:lnTo>
                <a:lnTo>
                  <a:pt x="329577" y="98602"/>
                </a:lnTo>
                <a:lnTo>
                  <a:pt x="333578" y="92519"/>
                </a:lnTo>
                <a:lnTo>
                  <a:pt x="335562" y="86639"/>
                </a:lnTo>
                <a:lnTo>
                  <a:pt x="335685" y="84575"/>
                </a:lnTo>
                <a:lnTo>
                  <a:pt x="335902" y="74066"/>
                </a:lnTo>
                <a:lnTo>
                  <a:pt x="334289" y="68313"/>
                </a:lnTo>
                <a:lnTo>
                  <a:pt x="329599" y="60807"/>
                </a:lnTo>
                <a:close/>
              </a:path>
              <a:path w="460375" h="383539">
                <a:moveTo>
                  <a:pt x="303606" y="45554"/>
                </a:moveTo>
                <a:lnTo>
                  <a:pt x="262704" y="63981"/>
                </a:lnTo>
                <a:lnTo>
                  <a:pt x="253839" y="92519"/>
                </a:lnTo>
                <a:lnTo>
                  <a:pt x="255046" y="100316"/>
                </a:lnTo>
                <a:lnTo>
                  <a:pt x="257708" y="108648"/>
                </a:lnTo>
                <a:lnTo>
                  <a:pt x="274535" y="101879"/>
                </a:lnTo>
                <a:lnTo>
                  <a:pt x="271030" y="93764"/>
                </a:lnTo>
                <a:lnTo>
                  <a:pt x="270090" y="86639"/>
                </a:lnTo>
                <a:lnTo>
                  <a:pt x="273316" y="74333"/>
                </a:lnTo>
                <a:lnTo>
                  <a:pt x="277063" y="69405"/>
                </a:lnTo>
                <a:lnTo>
                  <a:pt x="288899" y="62014"/>
                </a:lnTo>
                <a:lnTo>
                  <a:pt x="294894" y="60807"/>
                </a:lnTo>
                <a:lnTo>
                  <a:pt x="329599" y="60807"/>
                </a:lnTo>
                <a:lnTo>
                  <a:pt x="327456" y="57378"/>
                </a:lnTo>
                <a:lnTo>
                  <a:pt x="322643" y="53022"/>
                </a:lnTo>
                <a:lnTo>
                  <a:pt x="310400" y="46786"/>
                </a:lnTo>
                <a:lnTo>
                  <a:pt x="303606" y="45554"/>
                </a:lnTo>
                <a:close/>
              </a:path>
              <a:path w="460375" h="383539">
                <a:moveTo>
                  <a:pt x="345770" y="95681"/>
                </a:moveTo>
                <a:lnTo>
                  <a:pt x="337921" y="95732"/>
                </a:lnTo>
                <a:lnTo>
                  <a:pt x="329577" y="98602"/>
                </a:lnTo>
                <a:lnTo>
                  <a:pt x="353510" y="98602"/>
                </a:lnTo>
                <a:lnTo>
                  <a:pt x="345770" y="95681"/>
                </a:lnTo>
                <a:close/>
              </a:path>
              <a:path w="460375" h="383539">
                <a:moveTo>
                  <a:pt x="361569" y="0"/>
                </a:moveTo>
                <a:lnTo>
                  <a:pt x="328155" y="20866"/>
                </a:lnTo>
                <a:lnTo>
                  <a:pt x="335991" y="33401"/>
                </a:lnTo>
                <a:lnTo>
                  <a:pt x="354253" y="21996"/>
                </a:lnTo>
                <a:lnTo>
                  <a:pt x="375313" y="21996"/>
                </a:lnTo>
                <a:lnTo>
                  <a:pt x="361569" y="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3247864" y="4498162"/>
            <a:ext cx="494030" cy="47879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1860"/>
              </a:lnSpc>
            </a:pP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[3,</a:t>
            </a:r>
            <a:r>
              <a:rPr sz="16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5]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910"/>
              </a:lnSpc>
            </a:pP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[4,</a:t>
            </a:r>
            <a:r>
              <a:rPr sz="1600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000066"/>
                </a:solidFill>
                <a:latin typeface="Arial"/>
                <a:cs typeface="Arial"/>
              </a:rPr>
              <a:t>6]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300008" y="5020462"/>
            <a:ext cx="463550" cy="369570"/>
          </a:xfrm>
          <a:custGeom>
            <a:avLst/>
            <a:gdLst/>
            <a:ahLst/>
            <a:cxnLst/>
            <a:rect l="l" t="t" r="r" b="b"/>
            <a:pathLst>
              <a:path w="463550" h="369570">
                <a:moveTo>
                  <a:pt x="156671" y="41711"/>
                </a:moveTo>
                <a:lnTo>
                  <a:pt x="118286" y="62144"/>
                </a:lnTo>
                <a:lnTo>
                  <a:pt x="91201" y="106697"/>
                </a:lnTo>
                <a:lnTo>
                  <a:pt x="83161" y="136045"/>
                </a:lnTo>
                <a:lnTo>
                  <a:pt x="83578" y="148285"/>
                </a:lnTo>
                <a:lnTo>
                  <a:pt x="112104" y="180728"/>
                </a:lnTo>
                <a:lnTo>
                  <a:pt x="125749" y="183385"/>
                </a:lnTo>
                <a:lnTo>
                  <a:pt x="132448" y="182803"/>
                </a:lnTo>
                <a:lnTo>
                  <a:pt x="158506" y="168630"/>
                </a:lnTo>
                <a:lnTo>
                  <a:pt x="119456" y="168630"/>
                </a:lnTo>
                <a:lnTo>
                  <a:pt x="105105" y="160667"/>
                </a:lnTo>
                <a:lnTo>
                  <a:pt x="100990" y="153873"/>
                </a:lnTo>
                <a:lnTo>
                  <a:pt x="99936" y="144246"/>
                </a:lnTo>
                <a:lnTo>
                  <a:pt x="100325" y="136045"/>
                </a:lnTo>
                <a:lnTo>
                  <a:pt x="115709" y="98488"/>
                </a:lnTo>
                <a:lnTo>
                  <a:pt x="140162" y="65091"/>
                </a:lnTo>
                <a:lnTo>
                  <a:pt x="155244" y="56299"/>
                </a:lnTo>
                <a:lnTo>
                  <a:pt x="189373" y="56299"/>
                </a:lnTo>
                <a:lnTo>
                  <a:pt x="189217" y="56057"/>
                </a:lnTo>
                <a:lnTo>
                  <a:pt x="183997" y="51371"/>
                </a:lnTo>
                <a:lnTo>
                  <a:pt x="177164" y="47586"/>
                </a:lnTo>
                <a:lnTo>
                  <a:pt x="170259" y="44367"/>
                </a:lnTo>
                <a:lnTo>
                  <a:pt x="163428" y="42408"/>
                </a:lnTo>
                <a:lnTo>
                  <a:pt x="156671" y="41711"/>
                </a:lnTo>
                <a:close/>
              </a:path>
              <a:path w="463550" h="369570">
                <a:moveTo>
                  <a:pt x="90106" y="0"/>
                </a:moveTo>
                <a:lnTo>
                  <a:pt x="0" y="162534"/>
                </a:lnTo>
                <a:lnTo>
                  <a:pt x="34455" y="181635"/>
                </a:lnTo>
                <a:lnTo>
                  <a:pt x="41630" y="168706"/>
                </a:lnTo>
                <a:lnTo>
                  <a:pt x="22796" y="158267"/>
                </a:lnTo>
                <a:lnTo>
                  <a:pt x="98551" y="21589"/>
                </a:lnTo>
                <a:lnTo>
                  <a:pt x="123169" y="21589"/>
                </a:lnTo>
                <a:lnTo>
                  <a:pt x="124548" y="19100"/>
                </a:lnTo>
                <a:lnTo>
                  <a:pt x="90106" y="0"/>
                </a:lnTo>
                <a:close/>
              </a:path>
              <a:path w="463550" h="369570">
                <a:moveTo>
                  <a:pt x="189373" y="56299"/>
                </a:moveTo>
                <a:lnTo>
                  <a:pt x="155244" y="56299"/>
                </a:lnTo>
                <a:lnTo>
                  <a:pt x="162648" y="56438"/>
                </a:lnTo>
                <a:lnTo>
                  <a:pt x="177114" y="64452"/>
                </a:lnTo>
                <a:lnTo>
                  <a:pt x="181292" y="71272"/>
                </a:lnTo>
                <a:lnTo>
                  <a:pt x="182371" y="80873"/>
                </a:lnTo>
                <a:lnTo>
                  <a:pt x="181985" y="89129"/>
                </a:lnTo>
                <a:lnTo>
                  <a:pt x="166560" y="126669"/>
                </a:lnTo>
                <a:lnTo>
                  <a:pt x="142959" y="159532"/>
                </a:lnTo>
                <a:lnTo>
                  <a:pt x="119456" y="168630"/>
                </a:lnTo>
                <a:lnTo>
                  <a:pt x="158506" y="168630"/>
                </a:lnTo>
                <a:lnTo>
                  <a:pt x="182625" y="135572"/>
                </a:lnTo>
                <a:lnTo>
                  <a:pt x="198640" y="95427"/>
                </a:lnTo>
                <a:lnTo>
                  <a:pt x="199504" y="87655"/>
                </a:lnTo>
                <a:lnTo>
                  <a:pt x="198526" y="73583"/>
                </a:lnTo>
                <a:lnTo>
                  <a:pt x="196469" y="67259"/>
                </a:lnTo>
                <a:lnTo>
                  <a:pt x="189373" y="56299"/>
                </a:lnTo>
                <a:close/>
              </a:path>
              <a:path w="463550" h="369570">
                <a:moveTo>
                  <a:pt x="123169" y="21589"/>
                </a:moveTo>
                <a:lnTo>
                  <a:pt x="98551" y="21589"/>
                </a:lnTo>
                <a:lnTo>
                  <a:pt x="117386" y="32029"/>
                </a:lnTo>
                <a:lnTo>
                  <a:pt x="123169" y="21589"/>
                </a:lnTo>
                <a:close/>
              </a:path>
              <a:path w="463550" h="369570">
                <a:moveTo>
                  <a:pt x="181737" y="193852"/>
                </a:moveTo>
                <a:lnTo>
                  <a:pt x="171881" y="211632"/>
                </a:lnTo>
                <a:lnTo>
                  <a:pt x="180733" y="216547"/>
                </a:lnTo>
                <a:lnTo>
                  <a:pt x="177634" y="221716"/>
                </a:lnTo>
                <a:lnTo>
                  <a:pt x="174536" y="225272"/>
                </a:lnTo>
                <a:lnTo>
                  <a:pt x="168300" y="229146"/>
                </a:lnTo>
                <a:lnTo>
                  <a:pt x="164693" y="229920"/>
                </a:lnTo>
                <a:lnTo>
                  <a:pt x="160618" y="229920"/>
                </a:lnTo>
                <a:lnTo>
                  <a:pt x="161226" y="238632"/>
                </a:lnTo>
                <a:lnTo>
                  <a:pt x="167474" y="239217"/>
                </a:lnTo>
                <a:lnTo>
                  <a:pt x="172872" y="238150"/>
                </a:lnTo>
                <a:lnTo>
                  <a:pt x="181965" y="232676"/>
                </a:lnTo>
                <a:lnTo>
                  <a:pt x="184389" y="229920"/>
                </a:lnTo>
                <a:lnTo>
                  <a:pt x="164693" y="229920"/>
                </a:lnTo>
                <a:lnTo>
                  <a:pt x="160591" y="229539"/>
                </a:lnTo>
                <a:lnTo>
                  <a:pt x="184724" y="229539"/>
                </a:lnTo>
                <a:lnTo>
                  <a:pt x="186042" y="228041"/>
                </a:lnTo>
                <a:lnTo>
                  <a:pt x="199529" y="203707"/>
                </a:lnTo>
                <a:lnTo>
                  <a:pt x="181737" y="193852"/>
                </a:lnTo>
                <a:close/>
              </a:path>
              <a:path w="463550" h="369570">
                <a:moveTo>
                  <a:pt x="345605" y="337210"/>
                </a:moveTo>
                <a:lnTo>
                  <a:pt x="338442" y="350138"/>
                </a:lnTo>
                <a:lnTo>
                  <a:pt x="372897" y="369227"/>
                </a:lnTo>
                <a:lnTo>
                  <a:pt x="384857" y="347649"/>
                </a:lnTo>
                <a:lnTo>
                  <a:pt x="364439" y="347649"/>
                </a:lnTo>
                <a:lnTo>
                  <a:pt x="345605" y="337210"/>
                </a:lnTo>
                <a:close/>
              </a:path>
              <a:path w="463550" h="369570">
                <a:moveTo>
                  <a:pt x="428536" y="187604"/>
                </a:moveTo>
                <a:lnTo>
                  <a:pt x="421373" y="200532"/>
                </a:lnTo>
                <a:lnTo>
                  <a:pt x="440194" y="210972"/>
                </a:lnTo>
                <a:lnTo>
                  <a:pt x="364439" y="347649"/>
                </a:lnTo>
                <a:lnTo>
                  <a:pt x="384857" y="347649"/>
                </a:lnTo>
                <a:lnTo>
                  <a:pt x="462991" y="206692"/>
                </a:lnTo>
                <a:lnTo>
                  <a:pt x="428536" y="187604"/>
                </a:lnTo>
                <a:close/>
              </a:path>
              <a:path w="463550" h="369570">
                <a:moveTo>
                  <a:pt x="386880" y="164515"/>
                </a:moveTo>
                <a:lnTo>
                  <a:pt x="283133" y="214769"/>
                </a:lnTo>
                <a:lnTo>
                  <a:pt x="275196" y="229095"/>
                </a:lnTo>
                <a:lnTo>
                  <a:pt x="330390" y="259676"/>
                </a:lnTo>
                <a:lnTo>
                  <a:pt x="313499" y="290144"/>
                </a:lnTo>
                <a:lnTo>
                  <a:pt x="329120" y="298792"/>
                </a:lnTo>
                <a:lnTo>
                  <a:pt x="346011" y="268338"/>
                </a:lnTo>
                <a:lnTo>
                  <a:pt x="368464" y="268338"/>
                </a:lnTo>
                <a:lnTo>
                  <a:pt x="371119" y="263550"/>
                </a:lnTo>
                <a:lnTo>
                  <a:pt x="353949" y="254025"/>
                </a:lnTo>
                <a:lnTo>
                  <a:pt x="358749" y="245363"/>
                </a:lnTo>
                <a:lnTo>
                  <a:pt x="338327" y="245363"/>
                </a:lnTo>
                <a:lnTo>
                  <a:pt x="298488" y="223278"/>
                </a:lnTo>
                <a:lnTo>
                  <a:pt x="370116" y="187998"/>
                </a:lnTo>
                <a:lnTo>
                  <a:pt x="390542" y="187998"/>
                </a:lnTo>
                <a:lnTo>
                  <a:pt x="399643" y="171576"/>
                </a:lnTo>
                <a:lnTo>
                  <a:pt x="386880" y="164515"/>
                </a:lnTo>
                <a:close/>
              </a:path>
              <a:path w="463550" h="369570">
                <a:moveTo>
                  <a:pt x="368464" y="268338"/>
                </a:moveTo>
                <a:lnTo>
                  <a:pt x="346011" y="268338"/>
                </a:lnTo>
                <a:lnTo>
                  <a:pt x="363181" y="277863"/>
                </a:lnTo>
                <a:lnTo>
                  <a:pt x="368464" y="268338"/>
                </a:lnTo>
                <a:close/>
              </a:path>
              <a:path w="463550" h="369570">
                <a:moveTo>
                  <a:pt x="390542" y="187998"/>
                </a:moveTo>
                <a:lnTo>
                  <a:pt x="370116" y="187998"/>
                </a:lnTo>
                <a:lnTo>
                  <a:pt x="338327" y="245363"/>
                </a:lnTo>
                <a:lnTo>
                  <a:pt x="358749" y="245363"/>
                </a:lnTo>
                <a:lnTo>
                  <a:pt x="390542" y="187998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83028" y="5231510"/>
            <a:ext cx="463550" cy="369570"/>
          </a:xfrm>
          <a:custGeom>
            <a:avLst/>
            <a:gdLst/>
            <a:ahLst/>
            <a:cxnLst/>
            <a:rect l="l" t="t" r="r" b="b"/>
            <a:pathLst>
              <a:path w="463550" h="369570">
                <a:moveTo>
                  <a:pt x="181737" y="193840"/>
                </a:moveTo>
                <a:lnTo>
                  <a:pt x="171881" y="211632"/>
                </a:lnTo>
                <a:lnTo>
                  <a:pt x="180721" y="216534"/>
                </a:lnTo>
                <a:lnTo>
                  <a:pt x="177634" y="221703"/>
                </a:lnTo>
                <a:lnTo>
                  <a:pt x="174523" y="225259"/>
                </a:lnTo>
                <a:lnTo>
                  <a:pt x="168300" y="229146"/>
                </a:lnTo>
                <a:lnTo>
                  <a:pt x="164693" y="229920"/>
                </a:lnTo>
                <a:lnTo>
                  <a:pt x="160618" y="229920"/>
                </a:lnTo>
                <a:lnTo>
                  <a:pt x="161226" y="238632"/>
                </a:lnTo>
                <a:lnTo>
                  <a:pt x="167474" y="239217"/>
                </a:lnTo>
                <a:lnTo>
                  <a:pt x="172872" y="238150"/>
                </a:lnTo>
                <a:lnTo>
                  <a:pt x="181952" y="232676"/>
                </a:lnTo>
                <a:lnTo>
                  <a:pt x="184377" y="229920"/>
                </a:lnTo>
                <a:lnTo>
                  <a:pt x="164693" y="229920"/>
                </a:lnTo>
                <a:lnTo>
                  <a:pt x="160591" y="229539"/>
                </a:lnTo>
                <a:lnTo>
                  <a:pt x="184712" y="229539"/>
                </a:lnTo>
                <a:lnTo>
                  <a:pt x="186042" y="228028"/>
                </a:lnTo>
                <a:lnTo>
                  <a:pt x="199529" y="203707"/>
                </a:lnTo>
                <a:lnTo>
                  <a:pt x="181737" y="193840"/>
                </a:lnTo>
                <a:close/>
              </a:path>
              <a:path w="463550" h="369570">
                <a:moveTo>
                  <a:pt x="188478" y="55498"/>
                </a:moveTo>
                <a:lnTo>
                  <a:pt x="155638" y="55498"/>
                </a:lnTo>
                <a:lnTo>
                  <a:pt x="162902" y="56578"/>
                </a:lnTo>
                <a:lnTo>
                  <a:pt x="177546" y="64693"/>
                </a:lnTo>
                <a:lnTo>
                  <a:pt x="182143" y="70015"/>
                </a:lnTo>
                <a:lnTo>
                  <a:pt x="186270" y="83426"/>
                </a:lnTo>
                <a:lnTo>
                  <a:pt x="185597" y="89877"/>
                </a:lnTo>
                <a:lnTo>
                  <a:pt x="147321" y="116617"/>
                </a:lnTo>
                <a:lnTo>
                  <a:pt x="112268" y="124041"/>
                </a:lnTo>
                <a:lnTo>
                  <a:pt x="104005" y="125969"/>
                </a:lnTo>
                <a:lnTo>
                  <a:pt x="67462" y="144119"/>
                </a:lnTo>
                <a:lnTo>
                  <a:pt x="62877" y="151218"/>
                </a:lnTo>
                <a:lnTo>
                  <a:pt x="146964" y="197827"/>
                </a:lnTo>
                <a:lnTo>
                  <a:pt x="155295" y="182816"/>
                </a:lnTo>
                <a:lnTo>
                  <a:pt x="92900" y="148234"/>
                </a:lnTo>
                <a:lnTo>
                  <a:pt x="96202" y="146354"/>
                </a:lnTo>
                <a:lnTo>
                  <a:pt x="142655" y="135019"/>
                </a:lnTo>
                <a:lnTo>
                  <a:pt x="152590" y="132710"/>
                </a:lnTo>
                <a:lnTo>
                  <a:pt x="191388" y="114833"/>
                </a:lnTo>
                <a:lnTo>
                  <a:pt x="202999" y="90036"/>
                </a:lnTo>
                <a:lnTo>
                  <a:pt x="202983" y="82201"/>
                </a:lnTo>
                <a:lnTo>
                  <a:pt x="201294" y="74231"/>
                </a:lnTo>
                <a:lnTo>
                  <a:pt x="197949" y="66563"/>
                </a:lnTo>
                <a:lnTo>
                  <a:pt x="192941" y="59637"/>
                </a:lnTo>
                <a:lnTo>
                  <a:pt x="188478" y="55498"/>
                </a:lnTo>
                <a:close/>
              </a:path>
              <a:path w="463550" h="369570">
                <a:moveTo>
                  <a:pt x="90093" y="0"/>
                </a:moveTo>
                <a:lnTo>
                  <a:pt x="0" y="162534"/>
                </a:lnTo>
                <a:lnTo>
                  <a:pt x="34455" y="181635"/>
                </a:lnTo>
                <a:lnTo>
                  <a:pt x="41617" y="168706"/>
                </a:lnTo>
                <a:lnTo>
                  <a:pt x="22783" y="158267"/>
                </a:lnTo>
                <a:lnTo>
                  <a:pt x="98551" y="21589"/>
                </a:lnTo>
                <a:lnTo>
                  <a:pt x="123161" y="21589"/>
                </a:lnTo>
                <a:lnTo>
                  <a:pt x="124548" y="19088"/>
                </a:lnTo>
                <a:lnTo>
                  <a:pt x="90093" y="0"/>
                </a:lnTo>
                <a:close/>
              </a:path>
              <a:path w="463550" h="369570">
                <a:moveTo>
                  <a:pt x="151952" y="40528"/>
                </a:moveTo>
                <a:lnTo>
                  <a:pt x="116243" y="61912"/>
                </a:lnTo>
                <a:lnTo>
                  <a:pt x="131381" y="72453"/>
                </a:lnTo>
                <a:lnTo>
                  <a:pt x="135864" y="64503"/>
                </a:lnTo>
                <a:lnTo>
                  <a:pt x="141617" y="59524"/>
                </a:lnTo>
                <a:lnTo>
                  <a:pt x="155638" y="55498"/>
                </a:lnTo>
                <a:lnTo>
                  <a:pt x="188478" y="55498"/>
                </a:lnTo>
                <a:lnTo>
                  <a:pt x="186271" y="53452"/>
                </a:lnTo>
                <a:lnTo>
                  <a:pt x="177939" y="48005"/>
                </a:lnTo>
                <a:lnTo>
                  <a:pt x="169007" y="43827"/>
                </a:lnTo>
                <a:lnTo>
                  <a:pt x="160345" y="41333"/>
                </a:lnTo>
                <a:lnTo>
                  <a:pt x="151952" y="40528"/>
                </a:lnTo>
                <a:close/>
              </a:path>
              <a:path w="463550" h="369570">
                <a:moveTo>
                  <a:pt x="123161" y="21589"/>
                </a:moveTo>
                <a:lnTo>
                  <a:pt x="98551" y="21589"/>
                </a:lnTo>
                <a:lnTo>
                  <a:pt x="117373" y="32029"/>
                </a:lnTo>
                <a:lnTo>
                  <a:pt x="123161" y="21589"/>
                </a:lnTo>
                <a:close/>
              </a:path>
              <a:path w="463550" h="369570">
                <a:moveTo>
                  <a:pt x="345605" y="337197"/>
                </a:moveTo>
                <a:lnTo>
                  <a:pt x="338442" y="350138"/>
                </a:lnTo>
                <a:lnTo>
                  <a:pt x="372884" y="369229"/>
                </a:lnTo>
                <a:lnTo>
                  <a:pt x="384853" y="347637"/>
                </a:lnTo>
                <a:lnTo>
                  <a:pt x="364439" y="347637"/>
                </a:lnTo>
                <a:lnTo>
                  <a:pt x="345605" y="337197"/>
                </a:lnTo>
                <a:close/>
              </a:path>
              <a:path w="463550" h="369570">
                <a:moveTo>
                  <a:pt x="428536" y="187591"/>
                </a:moveTo>
                <a:lnTo>
                  <a:pt x="421360" y="200520"/>
                </a:lnTo>
                <a:lnTo>
                  <a:pt x="440194" y="210959"/>
                </a:lnTo>
                <a:lnTo>
                  <a:pt x="364439" y="347637"/>
                </a:lnTo>
                <a:lnTo>
                  <a:pt x="384853" y="347637"/>
                </a:lnTo>
                <a:lnTo>
                  <a:pt x="462978" y="206692"/>
                </a:lnTo>
                <a:lnTo>
                  <a:pt x="428536" y="187591"/>
                </a:lnTo>
                <a:close/>
              </a:path>
              <a:path w="463550" h="369570">
                <a:moveTo>
                  <a:pt x="359092" y="153188"/>
                </a:moveTo>
                <a:lnTo>
                  <a:pt x="316790" y="172505"/>
                </a:lnTo>
                <a:lnTo>
                  <a:pt x="288004" y="218215"/>
                </a:lnTo>
                <a:lnTo>
                  <a:pt x="281046" y="245304"/>
                </a:lnTo>
                <a:lnTo>
                  <a:pt x="281813" y="256641"/>
                </a:lnTo>
                <a:lnTo>
                  <a:pt x="305701" y="288645"/>
                </a:lnTo>
                <a:lnTo>
                  <a:pt x="321170" y="294843"/>
                </a:lnTo>
                <a:lnTo>
                  <a:pt x="337248" y="294220"/>
                </a:lnTo>
                <a:lnTo>
                  <a:pt x="344881" y="291604"/>
                </a:lnTo>
                <a:lnTo>
                  <a:pt x="352132" y="286651"/>
                </a:lnTo>
                <a:lnTo>
                  <a:pt x="357364" y="282587"/>
                </a:lnTo>
                <a:lnTo>
                  <a:pt x="360190" y="279806"/>
                </a:lnTo>
                <a:lnTo>
                  <a:pt x="326301" y="279806"/>
                </a:lnTo>
                <a:lnTo>
                  <a:pt x="319150" y="279323"/>
                </a:lnTo>
                <a:lnTo>
                  <a:pt x="308051" y="273164"/>
                </a:lnTo>
                <a:lnTo>
                  <a:pt x="304444" y="269481"/>
                </a:lnTo>
                <a:lnTo>
                  <a:pt x="299085" y="259778"/>
                </a:lnTo>
                <a:lnTo>
                  <a:pt x="297967" y="254266"/>
                </a:lnTo>
                <a:lnTo>
                  <a:pt x="298856" y="241896"/>
                </a:lnTo>
                <a:lnTo>
                  <a:pt x="300558" y="236118"/>
                </a:lnTo>
                <a:lnTo>
                  <a:pt x="308101" y="222516"/>
                </a:lnTo>
                <a:lnTo>
                  <a:pt x="314236" y="217246"/>
                </a:lnTo>
                <a:lnTo>
                  <a:pt x="329679" y="212572"/>
                </a:lnTo>
                <a:lnTo>
                  <a:pt x="364400" y="212572"/>
                </a:lnTo>
                <a:lnTo>
                  <a:pt x="362023" y="210090"/>
                </a:lnTo>
                <a:lnTo>
                  <a:pt x="354901" y="205206"/>
                </a:lnTo>
                <a:lnTo>
                  <a:pt x="354534" y="205003"/>
                </a:lnTo>
                <a:lnTo>
                  <a:pt x="314629" y="205003"/>
                </a:lnTo>
                <a:lnTo>
                  <a:pt x="319961" y="196195"/>
                </a:lnTo>
                <a:lnTo>
                  <a:pt x="348792" y="169633"/>
                </a:lnTo>
                <a:lnTo>
                  <a:pt x="360997" y="168084"/>
                </a:lnTo>
                <a:lnTo>
                  <a:pt x="390420" y="168084"/>
                </a:lnTo>
                <a:lnTo>
                  <a:pt x="386058" y="164063"/>
                </a:lnTo>
                <a:lnTo>
                  <a:pt x="379183" y="159562"/>
                </a:lnTo>
                <a:lnTo>
                  <a:pt x="369127" y="155178"/>
                </a:lnTo>
                <a:lnTo>
                  <a:pt x="359092" y="153188"/>
                </a:lnTo>
                <a:close/>
              </a:path>
              <a:path w="463550" h="369570">
                <a:moveTo>
                  <a:pt x="364400" y="212572"/>
                </a:moveTo>
                <a:lnTo>
                  <a:pt x="329679" y="212572"/>
                </a:lnTo>
                <a:lnTo>
                  <a:pt x="337070" y="213359"/>
                </a:lnTo>
                <a:lnTo>
                  <a:pt x="351243" y="221221"/>
                </a:lnTo>
                <a:lnTo>
                  <a:pt x="355739" y="227025"/>
                </a:lnTo>
                <a:lnTo>
                  <a:pt x="357619" y="234683"/>
                </a:lnTo>
                <a:lnTo>
                  <a:pt x="358363" y="240276"/>
                </a:lnTo>
                <a:lnTo>
                  <a:pt x="358288" y="241896"/>
                </a:lnTo>
                <a:lnTo>
                  <a:pt x="333997" y="277113"/>
                </a:lnTo>
                <a:lnTo>
                  <a:pt x="326301" y="279806"/>
                </a:lnTo>
                <a:lnTo>
                  <a:pt x="360190" y="279806"/>
                </a:lnTo>
                <a:lnTo>
                  <a:pt x="376511" y="240276"/>
                </a:lnTo>
                <a:lnTo>
                  <a:pt x="375132" y="231444"/>
                </a:lnTo>
                <a:lnTo>
                  <a:pt x="372139" y="223210"/>
                </a:lnTo>
                <a:lnTo>
                  <a:pt x="367769" y="216092"/>
                </a:lnTo>
                <a:lnTo>
                  <a:pt x="364400" y="212572"/>
                </a:lnTo>
                <a:close/>
              </a:path>
              <a:path w="463550" h="369570">
                <a:moveTo>
                  <a:pt x="390420" y="168084"/>
                </a:moveTo>
                <a:lnTo>
                  <a:pt x="360997" y="168084"/>
                </a:lnTo>
                <a:lnTo>
                  <a:pt x="366141" y="169113"/>
                </a:lnTo>
                <a:lnTo>
                  <a:pt x="377304" y="175310"/>
                </a:lnTo>
                <a:lnTo>
                  <a:pt x="381266" y="180416"/>
                </a:lnTo>
                <a:lnTo>
                  <a:pt x="383123" y="187591"/>
                </a:lnTo>
                <a:lnTo>
                  <a:pt x="384035" y="191401"/>
                </a:lnTo>
                <a:lnTo>
                  <a:pt x="383527" y="196951"/>
                </a:lnTo>
                <a:lnTo>
                  <a:pt x="381520" y="203847"/>
                </a:lnTo>
                <a:lnTo>
                  <a:pt x="397725" y="211251"/>
                </a:lnTo>
                <a:lnTo>
                  <a:pt x="400183" y="203434"/>
                </a:lnTo>
                <a:lnTo>
                  <a:pt x="401234" y="195887"/>
                </a:lnTo>
                <a:lnTo>
                  <a:pt x="400879" y="188613"/>
                </a:lnTo>
                <a:lnTo>
                  <a:pt x="399122" y="181609"/>
                </a:lnTo>
                <a:lnTo>
                  <a:pt x="396027" y="175087"/>
                </a:lnTo>
                <a:lnTo>
                  <a:pt x="391672" y="169238"/>
                </a:lnTo>
                <a:lnTo>
                  <a:pt x="390420" y="168084"/>
                </a:lnTo>
                <a:close/>
              </a:path>
              <a:path w="463550" h="369570">
                <a:moveTo>
                  <a:pt x="328523" y="199656"/>
                </a:moveTo>
                <a:lnTo>
                  <a:pt x="321563" y="201358"/>
                </a:lnTo>
                <a:lnTo>
                  <a:pt x="314629" y="205003"/>
                </a:lnTo>
                <a:lnTo>
                  <a:pt x="354534" y="205003"/>
                </a:lnTo>
                <a:lnTo>
                  <a:pt x="348945" y="201904"/>
                </a:lnTo>
                <a:lnTo>
                  <a:pt x="342480" y="200126"/>
                </a:lnTo>
                <a:lnTo>
                  <a:pt x="328523" y="19965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283231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E9565-17FE-458C-8D77-6B8A266C80DB}" type="slidenum">
              <a:rPr lang="es-ES_tradnl" smtClean="0"/>
              <a:pPr>
                <a:defRPr/>
              </a:pPr>
              <a:t>76</a:t>
            </a:fld>
            <a:endParaRPr lang="es-ES_tradnl"/>
          </a:p>
        </p:txBody>
      </p:sp>
      <p:pic>
        <p:nvPicPr>
          <p:cNvPr id="235" name="Picture 234">
            <a:extLst>
              <a:ext uri="{FF2B5EF4-FFF2-40B4-BE49-F238E27FC236}">
                <a16:creationId xmlns:a16="http://schemas.microsoft.com/office/drawing/2014/main" id="{1465E87B-C2FE-43AD-AFE2-3B80A5E29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82" y="1306946"/>
            <a:ext cx="8714435" cy="424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47053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E9565-17FE-458C-8D77-6B8A266C80DB}" type="slidenum">
              <a:rPr lang="es-ES_tradnl" smtClean="0"/>
              <a:pPr>
                <a:defRPr/>
              </a:pPr>
              <a:t>77</a:t>
            </a:fld>
            <a:endParaRPr lang="es-ES_tradnl"/>
          </a:p>
        </p:txBody>
      </p:sp>
      <p:pic>
        <p:nvPicPr>
          <p:cNvPr id="183" name="Picture 182">
            <a:extLst>
              <a:ext uri="{FF2B5EF4-FFF2-40B4-BE49-F238E27FC236}">
                <a16:creationId xmlns:a16="http://schemas.microsoft.com/office/drawing/2014/main" id="{9B119762-D63A-45A6-91C6-9336AEB29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2343"/>
            <a:ext cx="9144000" cy="44533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A6304D-0E3A-4CE9-92E3-3DB98199C111}"/>
              </a:ext>
            </a:extLst>
          </p:cNvPr>
          <p:cNvSpPr txBox="1"/>
          <p:nvPr/>
        </p:nvSpPr>
        <p:spPr>
          <a:xfrm>
            <a:off x="5387278" y="1420427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10</a:t>
            </a:r>
            <a:endParaRPr lang="es-CL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C7859-CD41-4863-973A-5A412B7C3999}"/>
              </a:ext>
            </a:extLst>
          </p:cNvPr>
          <p:cNvSpPr txBox="1"/>
          <p:nvPr/>
        </p:nvSpPr>
        <p:spPr>
          <a:xfrm>
            <a:off x="3187095" y="1420427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10</a:t>
            </a:r>
            <a:endParaRPr lang="es-C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DFDCE-43B0-4B5A-9C1F-F4A4B47232D2}"/>
              </a:ext>
            </a:extLst>
          </p:cNvPr>
          <p:cNvSpPr txBox="1"/>
          <p:nvPr/>
        </p:nvSpPr>
        <p:spPr>
          <a:xfrm>
            <a:off x="3537753" y="1420427"/>
            <a:ext cx="437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10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055250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160A9F4-640E-4770-B861-286AEBC0A2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D8F76-920A-4893-8C59-E4C0574E20EB}" type="slidenum">
              <a:rPr lang="es-ES_tradnl" smtClean="0"/>
              <a:pPr/>
              <a:t>78</a:t>
            </a:fld>
            <a:endParaRPr lang="es-ES_tradnl"/>
          </a:p>
        </p:txBody>
      </p:sp>
      <p:graphicFrame>
        <p:nvGraphicFramePr>
          <p:cNvPr id="92" name="Table 91">
            <a:extLst>
              <a:ext uri="{FF2B5EF4-FFF2-40B4-BE49-F238E27FC236}">
                <a16:creationId xmlns:a16="http://schemas.microsoft.com/office/drawing/2014/main" id="{9D101FB5-DB8B-4539-B976-DDA3F0566DAC}"/>
              </a:ext>
            </a:extLst>
          </p:cNvPr>
          <p:cNvGraphicFramePr>
            <a:graphicFrameLocks noGrp="1"/>
          </p:cNvGraphicFramePr>
          <p:nvPr/>
        </p:nvGraphicFramePr>
        <p:xfrm>
          <a:off x="7389181" y="258533"/>
          <a:ext cx="1284302" cy="1399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2151">
                  <a:extLst>
                    <a:ext uri="{9D8B030D-6E8A-4147-A177-3AD203B41FA5}">
                      <a16:colId xmlns:a16="http://schemas.microsoft.com/office/drawing/2014/main" val="1799220393"/>
                    </a:ext>
                  </a:extLst>
                </a:gridCol>
                <a:gridCol w="642151">
                  <a:extLst>
                    <a:ext uri="{9D8B030D-6E8A-4147-A177-3AD203B41FA5}">
                      <a16:colId xmlns:a16="http://schemas.microsoft.com/office/drawing/2014/main" val="725420078"/>
                    </a:ext>
                  </a:extLst>
                </a:gridCol>
              </a:tblGrid>
              <a:tr h="196422"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Camino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Largo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8960113"/>
                  </a:ext>
                </a:extLst>
              </a:tr>
              <a:tr h="19642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1-2-5-6-9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7212231"/>
                  </a:ext>
                </a:extLst>
              </a:tr>
              <a:tr h="19642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1-2-4-6-9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21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2750946"/>
                  </a:ext>
                </a:extLst>
              </a:tr>
              <a:tr h="19642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1-2-4-7-9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23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643362"/>
                  </a:ext>
                </a:extLst>
              </a:tr>
              <a:tr h="19642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1-3-4-6-9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20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4993843"/>
                  </a:ext>
                </a:extLst>
              </a:tr>
              <a:tr h="19642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1-3-4-7-9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>
                          <a:effectLst/>
                        </a:rPr>
                        <a:t>22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2909959"/>
                  </a:ext>
                </a:extLst>
              </a:tr>
              <a:tr h="196422">
                <a:tc>
                  <a:txBody>
                    <a:bodyPr/>
                    <a:lstStyle/>
                    <a:p>
                      <a:pPr algn="l" fontAlgn="b"/>
                      <a:r>
                        <a:rPr lang="es-CL" sz="1100" u="none" strike="noStrike">
                          <a:effectLst/>
                        </a:rPr>
                        <a:t>1-3-7-9</a:t>
                      </a:r>
                      <a:endParaRPr lang="es-CL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L" sz="1100" u="none" strike="noStrike" dirty="0">
                          <a:effectLst/>
                        </a:rPr>
                        <a:t>22</a:t>
                      </a:r>
                      <a:endParaRPr lang="es-C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574967"/>
                  </a:ext>
                </a:extLst>
              </a:tr>
            </a:tbl>
          </a:graphicData>
        </a:graphic>
      </p:graphicFrame>
      <p:sp>
        <p:nvSpPr>
          <p:cNvPr id="93" name="TextBox 92">
            <a:extLst>
              <a:ext uri="{FF2B5EF4-FFF2-40B4-BE49-F238E27FC236}">
                <a16:creationId xmlns:a16="http://schemas.microsoft.com/office/drawing/2014/main" id="{D48A7627-ACAB-4B58-800E-6E3DFEA6C90C}"/>
              </a:ext>
            </a:extLst>
          </p:cNvPr>
          <p:cNvSpPr txBox="1"/>
          <p:nvPr/>
        </p:nvSpPr>
        <p:spPr>
          <a:xfrm>
            <a:off x="1238121" y="5583802"/>
            <a:ext cx="71560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/>
              <a:t>Cual</a:t>
            </a:r>
            <a:r>
              <a:rPr lang="en-US" sz="2000" dirty="0"/>
              <a:t> es la </a:t>
            </a:r>
            <a:r>
              <a:rPr lang="en-US" sz="2000" dirty="0" err="1"/>
              <a:t>manera</a:t>
            </a:r>
            <a:r>
              <a:rPr lang="en-US" sz="2000" dirty="0"/>
              <a:t> mas </a:t>
            </a:r>
            <a:r>
              <a:rPr lang="en-US" sz="2000" dirty="0" err="1"/>
              <a:t>economica</a:t>
            </a:r>
            <a:r>
              <a:rPr lang="en-US" sz="2000" dirty="0"/>
              <a:t> para </a:t>
            </a:r>
            <a:r>
              <a:rPr lang="en-US" sz="2000" dirty="0" err="1"/>
              <a:t>reducir</a:t>
            </a:r>
            <a:r>
              <a:rPr lang="en-US" sz="2000" dirty="0"/>
              <a:t> el </a:t>
            </a:r>
            <a:r>
              <a:rPr lang="en-US" sz="2000" dirty="0" err="1"/>
              <a:t>proceso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:</a:t>
            </a:r>
          </a:p>
          <a:p>
            <a:pPr algn="l"/>
            <a:r>
              <a:rPr lang="en-US" sz="2000" dirty="0"/>
              <a:t>-1 </a:t>
            </a:r>
            <a:r>
              <a:rPr lang="en-US" sz="2000" dirty="0" err="1"/>
              <a:t>semana</a:t>
            </a:r>
            <a:endParaRPr lang="en-US" sz="2000" dirty="0"/>
          </a:p>
          <a:p>
            <a:pPr algn="l"/>
            <a:r>
              <a:rPr lang="en-US" sz="2000" dirty="0"/>
              <a:t>-2 </a:t>
            </a:r>
            <a:r>
              <a:rPr lang="en-US" sz="2000" dirty="0" err="1"/>
              <a:t>semanas</a:t>
            </a:r>
            <a:endParaRPr lang="es-CL" sz="2000" dirty="0"/>
          </a:p>
        </p:txBody>
      </p:sp>
      <p:pic>
        <p:nvPicPr>
          <p:cNvPr id="279" name="Picture 278">
            <a:extLst>
              <a:ext uri="{FF2B5EF4-FFF2-40B4-BE49-F238E27FC236}">
                <a16:creationId xmlns:a16="http://schemas.microsoft.com/office/drawing/2014/main" id="{339CD088-A3C3-414E-841D-78673E697E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3696"/>
            <a:ext cx="9144000" cy="435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73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44245" y="1148918"/>
            <a:ext cx="3392751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Modelos Mono Periodo	</a:t>
            </a:r>
          </a:p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Modelos Multi Periodo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Determinístico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Estocástico	</a:t>
            </a:r>
            <a:endParaRPr lang="es-ES" sz="1800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ES" sz="1800" b="1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ES" sz="1800" b="1" dirty="0"/>
          </a:p>
          <a:p>
            <a:pPr algn="l"/>
            <a:endParaRPr lang="es-ES" sz="18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ES" sz="1800" dirty="0"/>
          </a:p>
          <a:p>
            <a:pPr marL="257175" indent="-257175" algn="l">
              <a:buFont typeface="Arial" panose="020B0604020202020204" pitchFamily="34" charset="0"/>
              <a:buChar char="•"/>
            </a:pPr>
            <a:endParaRPr lang="es-E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9151D3-360B-471C-9F81-D25615DF2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Objetivos y Modelos</a:t>
            </a:r>
            <a:endParaRPr lang="es-CL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EDFC65-FF71-4FA7-A3CD-DBA4A6D2D0EE}"/>
              </a:ext>
            </a:extLst>
          </p:cNvPr>
          <p:cNvSpPr txBox="1"/>
          <p:nvPr/>
        </p:nvSpPr>
        <p:spPr>
          <a:xfrm>
            <a:off x="461174" y="1148919"/>
            <a:ext cx="4726645" cy="34291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Definición de estrategia</a:t>
            </a:r>
          </a:p>
          <a:p>
            <a:pPr marL="342900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Estructurar un problema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Establecer costos/beneficios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Optimizar decisiones </a:t>
            </a:r>
          </a:p>
          <a:p>
            <a:pPr marL="800100" lvl="1" indent="-342900" algn="l">
              <a:lnSpc>
                <a:spcPct val="250000"/>
              </a:lnSpc>
              <a:buFont typeface="+mj-lt"/>
              <a:buAutoNum type="arabicPeriod"/>
            </a:pPr>
            <a:r>
              <a:rPr lang="es-ES" sz="1800" dirty="0"/>
              <a:t>Calcular y simular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47949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1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2642" name="Object 1026"/>
          <p:cNvGraphicFramePr>
            <a:graphicFrameLocks noChangeAspect="1"/>
          </p:cNvGraphicFramePr>
          <p:nvPr/>
        </p:nvGraphicFramePr>
        <p:xfrm>
          <a:off x="741363" y="1803401"/>
          <a:ext cx="2649045" cy="1396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600" imgH="393480" progId="Equation.3">
                  <p:embed/>
                </p:oleObj>
              </mc:Choice>
              <mc:Fallback>
                <p:oleObj name="Equation" r:id="rId3" imgW="723600" imgH="393480" progId="Equation.3">
                  <p:embed/>
                  <p:pic>
                    <p:nvPicPr>
                      <p:cNvPr id="112642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63" y="1803401"/>
                        <a:ext cx="2649045" cy="1396999"/>
                      </a:xfrm>
                      <a:prstGeom prst="rect">
                        <a:avLst/>
                      </a:prstGeom>
                      <a:solidFill>
                        <a:srgbClr val="D6FBC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blurRad="63500" dist="107763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3" name="Object 1027"/>
          <p:cNvGraphicFramePr>
            <a:graphicFrameLocks noChangeAspect="1"/>
          </p:cNvGraphicFramePr>
          <p:nvPr/>
        </p:nvGraphicFramePr>
        <p:xfrm>
          <a:off x="901700" y="4192588"/>
          <a:ext cx="6373813" cy="17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59100" imgH="850900" progId="Equation.3">
                  <p:embed/>
                </p:oleObj>
              </mc:Choice>
              <mc:Fallback>
                <p:oleObj name="Equation" r:id="rId5" imgW="2959100" imgH="850900" progId="Equation.3">
                  <p:embed/>
                  <p:pic>
                    <p:nvPicPr>
                      <p:cNvPr id="11264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700" y="4192588"/>
                        <a:ext cx="6373813" cy="176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860" name="Text Box 1036"/>
          <p:cNvSpPr txBox="1">
            <a:spLocks noChangeArrowheads="1"/>
          </p:cNvSpPr>
          <p:nvPr/>
        </p:nvSpPr>
        <p:spPr bwMode="auto">
          <a:xfrm>
            <a:off x="4445000" y="1409700"/>
            <a:ext cx="4038600" cy="1754326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CL" sz="1800" b="1" dirty="0"/>
              <a:t>Este modelo establece que deberíamos continuar incrementando el stock mientras la probabilidad de vender la última unidad agregada sea igual o menor que el ratio: Cu/</a:t>
            </a:r>
            <a:r>
              <a:rPr lang="es-CL" sz="1800" b="1" dirty="0" err="1"/>
              <a:t>Co+Cu</a:t>
            </a:r>
            <a:endParaRPr lang="es-CL" sz="1800" b="1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Modelos mono-periodo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7433221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60" grpId="0" animBg="1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s-CL" sz="2000"/>
              <a:t>GESTION DE OPERACIONES I</a:t>
            </a:r>
            <a:endParaRPr lang="en-US" sz="2000"/>
          </a:p>
          <a:p>
            <a:pPr eaLnBrk="1" hangingPunct="1">
              <a:lnSpc>
                <a:spcPct val="90000"/>
              </a:lnSpc>
              <a:defRPr/>
            </a:pPr>
            <a:r>
              <a:rPr lang="es-CL" sz="2000"/>
              <a:t>Tema 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s-CL" sz="2000"/>
              <a:t>Gestión de Inventarios</a:t>
            </a:r>
            <a:endParaRPr lang="en-US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761999" y="1600200"/>
            <a:ext cx="8048369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None/>
            </a:pPr>
            <a:r>
              <a:rPr lang="es-CL" sz="2000" dirty="0">
                <a:solidFill>
                  <a:srgbClr val="000000"/>
                </a:solidFill>
              </a:rPr>
              <a:t>Nuestro equipo está participando en un campeonato este fin de semana.  Basados en experiencia previa, vendemos en promedio 2.400 camisetas con una desviación estándar de 350.  Ganamos $10 por cada camiseta que vendemos durante el partido y perdemos $5 por cada unidad no vendida.  Cuántas camisetas deberíamos tener para el partido?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s-CL" sz="2000" b="1" i="1" baseline="-25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Modelos mono-periodo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7062EE-20E8-4F2F-A9E1-DA98534CDB99}" type="slidenum">
              <a:rPr lang="es-ES_tradnl" smtClean="0"/>
              <a:pPr>
                <a:defRPr/>
              </a:pPr>
              <a:t>9</a:t>
            </a:fld>
            <a:endParaRPr lang="es-ES_tradnl"/>
          </a:p>
        </p:txBody>
      </p:sp>
      <p:sp>
        <p:nvSpPr>
          <p:cNvPr id="3" name="Rectangle 2"/>
          <p:cNvSpPr/>
          <p:nvPr/>
        </p:nvSpPr>
        <p:spPr>
          <a:xfrm>
            <a:off x="3031745" y="3843337"/>
            <a:ext cx="11945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Cu = ?</a:t>
            </a:r>
          </a:p>
          <a:p>
            <a:r>
              <a:rPr lang="es-ES" dirty="0"/>
              <a:t>Co = ? </a:t>
            </a:r>
          </a:p>
        </p:txBody>
      </p:sp>
    </p:spTree>
    <p:extLst>
      <p:ext uri="{BB962C8B-B14F-4D97-AF65-F5344CB8AC3E}">
        <p14:creationId xmlns:p14="http://schemas.microsoft.com/office/powerpoint/2010/main" val="3126251508"/>
      </p:ext>
    </p:extLst>
  </p:cSld>
  <p:clrMapOvr>
    <a:masterClrMapping/>
  </p:clrMapOvr>
</p:sld>
</file>

<file path=ppt/theme/theme1.xml><?xml version="1.0" encoding="utf-8"?>
<a:theme xmlns:a="http://schemas.openxmlformats.org/drawingml/2006/main" name="Guía">
  <a:themeElements>
    <a:clrScheme name="Guía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Guía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uía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ía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ía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ía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uía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ía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ía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uía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C:\Archivos de programa\Microsoft Office\Templates\Diseños de presentaciones\Guía.pot</Template>
  <TotalTime>51335</TotalTime>
  <Words>5417</Words>
  <Application>Microsoft Office PowerPoint</Application>
  <PresentationFormat>On-screen Show (4:3)</PresentationFormat>
  <Paragraphs>2251</Paragraphs>
  <Slides>80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80</vt:i4>
      </vt:variant>
    </vt:vector>
  </HeadingPairs>
  <TitlesOfParts>
    <vt:vector size="94" baseType="lpstr">
      <vt:lpstr>MS UI Gothic</vt:lpstr>
      <vt:lpstr>Arial</vt:lpstr>
      <vt:lpstr>Arial Rounded MT Bold</vt:lpstr>
      <vt:lpstr>Calibri</vt:lpstr>
      <vt:lpstr>Cambria Math</vt:lpstr>
      <vt:lpstr>Cordia New</vt:lpstr>
      <vt:lpstr>Symbol</vt:lpstr>
      <vt:lpstr>Tahoma</vt:lpstr>
      <vt:lpstr>Times New Roman</vt:lpstr>
      <vt:lpstr>Wingdings</vt:lpstr>
      <vt:lpstr>Guía</vt:lpstr>
      <vt:lpstr>Equation</vt:lpstr>
      <vt:lpstr>Ecuación</vt:lpstr>
      <vt:lpstr>Worksheet</vt:lpstr>
      <vt:lpstr>PowerPoint Presentation</vt:lpstr>
      <vt:lpstr>PowerPoint Presentation</vt:lpstr>
      <vt:lpstr>PowerPoint Presentation</vt:lpstr>
      <vt:lpstr>Objetivos y Modelos</vt:lpstr>
      <vt:lpstr>Modelo Mono Periodo</vt:lpstr>
      <vt:lpstr>Distribucion Normal</vt:lpstr>
      <vt:lpstr>Modelo Mono Periodo</vt:lpstr>
      <vt:lpstr>Modelos mono-periodo</vt:lpstr>
      <vt:lpstr>Modelos mono-periodo</vt:lpstr>
      <vt:lpstr>Modelos mono-periodo</vt:lpstr>
      <vt:lpstr>Tabla Distribucion Normal</vt:lpstr>
      <vt:lpstr>Modelos mono-periodo</vt:lpstr>
      <vt:lpstr>Modelos mono-periodo</vt:lpstr>
      <vt:lpstr>Modelos multi-periodo </vt:lpstr>
      <vt:lpstr>Modelo Deterministico</vt:lpstr>
      <vt:lpstr>Modelo Deterministico</vt:lpstr>
      <vt:lpstr>Modelos (Notacion)</vt:lpstr>
      <vt:lpstr>Modelos</vt:lpstr>
      <vt:lpstr>Modelos</vt:lpstr>
      <vt:lpstr>Modelos</vt:lpstr>
      <vt:lpstr>Modelos</vt:lpstr>
      <vt:lpstr>Etapas para Resolver</vt:lpstr>
      <vt:lpstr>Problema 1</vt:lpstr>
      <vt:lpstr>Problema 1</vt:lpstr>
      <vt:lpstr>Problema 1</vt:lpstr>
      <vt:lpstr>Solucion Problema 1</vt:lpstr>
      <vt:lpstr>Problema Determinístico 2</vt:lpstr>
      <vt:lpstr>Problema Deterministico 2</vt:lpstr>
      <vt:lpstr>Problema Deterministico 2</vt:lpstr>
      <vt:lpstr>Costo por Periodo</vt:lpstr>
      <vt:lpstr>Modelos</vt:lpstr>
      <vt:lpstr>Modelos</vt:lpstr>
      <vt:lpstr>Modelos</vt:lpstr>
      <vt:lpstr>Modelos</vt:lpstr>
      <vt:lpstr>Modelos</vt:lpstr>
      <vt:lpstr>Modelos</vt:lpstr>
      <vt:lpstr>Tabla Distribucion Normal</vt:lpstr>
      <vt:lpstr>Ejemplo Estocástico</vt:lpstr>
      <vt:lpstr>Ejemplo Estocástico</vt:lpstr>
      <vt:lpstr>Ejemplo Estocástico</vt:lpstr>
      <vt:lpstr>Modelos</vt:lpstr>
      <vt:lpstr>Modelos</vt:lpstr>
      <vt:lpstr>Ejercicio 2</vt:lpstr>
      <vt:lpstr>Ejercicio 2</vt:lpstr>
      <vt:lpstr>Ejercicio 2</vt:lpstr>
      <vt:lpstr>Ejercicio 2</vt:lpstr>
      <vt:lpstr>Modelos</vt:lpstr>
      <vt:lpstr>Modelos</vt:lpstr>
      <vt:lpstr>Modelos</vt:lpstr>
      <vt:lpstr>Modelos</vt:lpstr>
      <vt:lpstr>Modelos</vt:lpstr>
      <vt:lpstr>Modelos</vt:lpstr>
      <vt:lpstr>Modelos</vt:lpstr>
      <vt:lpstr>Modelos</vt:lpstr>
      <vt:lpstr>Modelos</vt:lpstr>
      <vt:lpstr>Ejercicio 3</vt:lpstr>
      <vt:lpstr>Ejercicio 3</vt:lpstr>
      <vt:lpstr>Nivel de Servicio versus Inventario</vt:lpstr>
      <vt:lpstr>Artículos Múltiples</vt:lpstr>
      <vt:lpstr>Sistemas de Control</vt:lpstr>
      <vt:lpstr>Aplicando ABC</vt:lpstr>
      <vt:lpstr>Gráfico ABC</vt:lpstr>
      <vt:lpstr>Características (cont.)</vt:lpstr>
      <vt:lpstr>Métodos (cont.)</vt:lpstr>
      <vt:lpstr>Métodos (cont.)</vt:lpstr>
      <vt:lpstr>Métodos (cont.)</vt:lpstr>
      <vt:lpstr>Métodos (cont.)</vt:lpstr>
      <vt:lpstr>Métodos (cont.)</vt:lpstr>
      <vt:lpstr>Métodos (cont.)</vt:lpstr>
      <vt:lpstr>Métodos (cont.)</vt:lpstr>
      <vt:lpstr>Métodos (cont.)</vt:lpstr>
      <vt:lpstr>Métodos (cont.)</vt:lpstr>
      <vt:lpstr>Métodos (cont.)</vt:lpstr>
      <vt:lpstr>Métodos (cont.)</vt:lpstr>
      <vt:lpstr>Métodos (cont.)</vt:lpstr>
      <vt:lpstr>PowerPoint Presentation</vt:lpstr>
      <vt:lpstr>PowerPoint Presentation</vt:lpstr>
      <vt:lpstr>PowerPoint Presentation</vt:lpstr>
      <vt:lpstr>Objetivos y Modelos</vt:lpstr>
      <vt:lpstr>PowerPoint Presentation</vt:lpstr>
    </vt:vector>
  </TitlesOfParts>
  <Company>Trilogic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Cristian Olave</dc:creator>
  <cp:lastModifiedBy>Cristobal Haye</cp:lastModifiedBy>
  <cp:revision>481</cp:revision>
  <cp:lastPrinted>2018-07-06T21:50:28Z</cp:lastPrinted>
  <dcterms:created xsi:type="dcterms:W3CDTF">2011-09-03T04:41:12Z</dcterms:created>
  <dcterms:modified xsi:type="dcterms:W3CDTF">2026-07-10T01:37:14Z</dcterms:modified>
</cp:coreProperties>
</file>